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xml" ContentType="application/vnd.openxmlformats-officedocument.presentationml.tags+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tags/tag5.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handoutMasterIdLst>
    <p:handoutMasterId r:id="rId49"/>
  </p:handoutMasterIdLst>
  <p:sldIdLst>
    <p:sldId id="496" r:id="rId5"/>
    <p:sldId id="9305" r:id="rId6"/>
    <p:sldId id="8341" r:id="rId7"/>
    <p:sldId id="9306" r:id="rId8"/>
    <p:sldId id="9309" r:id="rId9"/>
    <p:sldId id="9311" r:id="rId10"/>
    <p:sldId id="9312" r:id="rId11"/>
    <p:sldId id="9252" r:id="rId12"/>
    <p:sldId id="8705" r:id="rId13"/>
    <p:sldId id="9327" r:id="rId14"/>
    <p:sldId id="8573" r:id="rId15"/>
    <p:sldId id="9328" r:id="rId16"/>
    <p:sldId id="8683" r:id="rId17"/>
    <p:sldId id="8625" r:id="rId18"/>
    <p:sldId id="9313" r:id="rId19"/>
    <p:sldId id="9314" r:id="rId20"/>
    <p:sldId id="9253" r:id="rId21"/>
    <p:sldId id="9376" r:id="rId22"/>
    <p:sldId id="9362" r:id="rId23"/>
    <p:sldId id="9363" r:id="rId24"/>
    <p:sldId id="9361" r:id="rId25"/>
    <p:sldId id="9364" r:id="rId26"/>
    <p:sldId id="9366" r:id="rId27"/>
    <p:sldId id="9367" r:id="rId28"/>
    <p:sldId id="9377" r:id="rId29"/>
    <p:sldId id="9368" r:id="rId30"/>
    <p:sldId id="9369" r:id="rId31"/>
    <p:sldId id="9373" r:id="rId32"/>
    <p:sldId id="9372" r:id="rId33"/>
    <p:sldId id="9374" r:id="rId34"/>
    <p:sldId id="9378" r:id="rId35"/>
    <p:sldId id="9375" r:id="rId36"/>
    <p:sldId id="9310" r:id="rId37"/>
    <p:sldId id="9343" r:id="rId38"/>
    <p:sldId id="9254" r:id="rId39"/>
    <p:sldId id="8413" r:id="rId40"/>
    <p:sldId id="9359" r:id="rId41"/>
    <p:sldId id="9360" r:id="rId42"/>
    <p:sldId id="9357" r:id="rId43"/>
    <p:sldId id="8593" r:id="rId44"/>
    <p:sldId id="8592" r:id="rId45"/>
    <p:sldId id="8594" r:id="rId46"/>
    <p:sldId id="7409" r:id="rId47"/>
  </p:sldIdLst>
  <p:sldSz cx="9906000" cy="6858000" type="A4"/>
  <p:notesSz cx="6797675" cy="9872663"/>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B8"/>
    <a:srgbClr val="7030A0"/>
    <a:srgbClr val="DDEBF7"/>
    <a:srgbClr val="6D2077"/>
    <a:srgbClr val="00338D"/>
    <a:srgbClr val="0D8180"/>
    <a:srgbClr val="00A3A1"/>
    <a:srgbClr val="0091DA"/>
    <a:srgbClr val="470A68"/>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93661" autoAdjust="0"/>
  </p:normalViewPr>
  <p:slideViewPr>
    <p:cSldViewPr snapToGrid="0" showGuides="1">
      <p:cViewPr varScale="1">
        <p:scale>
          <a:sx n="114" d="100"/>
          <a:sy n="114" d="100"/>
        </p:scale>
        <p:origin x="1560" y="96"/>
      </p:cViewPr>
      <p:guideLst>
        <p:guide orient="horz" pos="1911"/>
        <p:guide pos="1102"/>
        <p:guide orient="horz" pos="1162"/>
        <p:guide pos="3075"/>
        <p:guide pos="3165"/>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7" d="100"/>
          <a:sy n="77" d="100"/>
        </p:scale>
        <p:origin x="4008"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kim75\Desktop\Works\13.%20Socket\Val\W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kim75\Desktop\Works\13.%20Socket\Val\W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kim75\Desktop\Works\13.%20Socket\Val\WP.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Sheet1!$S$19</c:f>
              <c:strCache>
                <c:ptCount val="1"/>
                <c:pt idx="0">
                  <c:v>메모리</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Sheet1!$U$18:$Y$18</c:f>
              <c:numCache>
                <c:formatCode>General</c:formatCode>
                <c:ptCount val="5"/>
                <c:pt idx="0">
                  <c:v>2022</c:v>
                </c:pt>
                <c:pt idx="1">
                  <c:v>2023</c:v>
                </c:pt>
                <c:pt idx="2">
                  <c:v>2024</c:v>
                </c:pt>
                <c:pt idx="3">
                  <c:v>2025</c:v>
                </c:pt>
                <c:pt idx="4">
                  <c:v>2026</c:v>
                </c:pt>
              </c:numCache>
            </c:numRef>
          </c:cat>
          <c:val>
            <c:numRef>
              <c:f>Sheet1!$U$19:$Y$19</c:f>
              <c:numCache>
                <c:formatCode>#,##0</c:formatCode>
                <c:ptCount val="5"/>
                <c:pt idx="0">
                  <c:v>212203.03162900021</c:v>
                </c:pt>
                <c:pt idx="1">
                  <c:v>217034.59441799988</c:v>
                </c:pt>
                <c:pt idx="2">
                  <c:v>172994.71015599984</c:v>
                </c:pt>
                <c:pt idx="3">
                  <c:v>209462.48871600008</c:v>
                </c:pt>
                <c:pt idx="4">
                  <c:v>236972.78282500006</c:v>
                </c:pt>
              </c:numCache>
            </c:numRef>
          </c:val>
          <c:smooth val="0"/>
          <c:extLst>
            <c:ext xmlns:c16="http://schemas.microsoft.com/office/drawing/2014/chart" uri="{C3380CC4-5D6E-409C-BE32-E72D297353CC}">
              <c16:uniqueId val="{00000000-E618-4AE2-8E29-B814F567FB96}"/>
            </c:ext>
          </c:extLst>
        </c:ser>
        <c:ser>
          <c:idx val="1"/>
          <c:order val="1"/>
          <c:tx>
            <c:strRef>
              <c:f>Sheet1!$S$20</c:f>
              <c:strCache>
                <c:ptCount val="1"/>
                <c:pt idx="0">
                  <c:v>전체</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Sheet1!$U$18:$Y$18</c:f>
              <c:numCache>
                <c:formatCode>General</c:formatCode>
                <c:ptCount val="5"/>
                <c:pt idx="0">
                  <c:v>2022</c:v>
                </c:pt>
                <c:pt idx="1">
                  <c:v>2023</c:v>
                </c:pt>
                <c:pt idx="2">
                  <c:v>2024</c:v>
                </c:pt>
                <c:pt idx="3">
                  <c:v>2025</c:v>
                </c:pt>
                <c:pt idx="4">
                  <c:v>2026</c:v>
                </c:pt>
              </c:numCache>
            </c:numRef>
          </c:cat>
          <c:val>
            <c:numRef>
              <c:f>Sheet1!$U$20:$Y$20</c:f>
              <c:numCache>
                <c:formatCode>#,##0</c:formatCode>
                <c:ptCount val="5"/>
                <c:pt idx="0">
                  <c:v>675965.46247000014</c:v>
                </c:pt>
                <c:pt idx="1">
                  <c:v>700524.80584099994</c:v>
                </c:pt>
                <c:pt idx="2">
                  <c:v>685221.27461599966</c:v>
                </c:pt>
                <c:pt idx="3">
                  <c:v>742082.04605699971</c:v>
                </c:pt>
                <c:pt idx="4">
                  <c:v>790376.3055700002</c:v>
                </c:pt>
              </c:numCache>
            </c:numRef>
          </c:val>
          <c:smooth val="0"/>
          <c:extLst>
            <c:ext xmlns:c16="http://schemas.microsoft.com/office/drawing/2014/chart" uri="{C3380CC4-5D6E-409C-BE32-E72D297353CC}">
              <c16:uniqueId val="{00000001-E618-4AE2-8E29-B814F567FB96}"/>
            </c:ext>
          </c:extLst>
        </c:ser>
        <c:dLbls>
          <c:dLblPos val="t"/>
          <c:showLegendKey val="0"/>
          <c:showVal val="1"/>
          <c:showCatName val="0"/>
          <c:showSerName val="0"/>
          <c:showPercent val="0"/>
          <c:showBubbleSize val="0"/>
        </c:dLbls>
        <c:marker val="1"/>
        <c:smooth val="0"/>
        <c:axId val="794280256"/>
        <c:axId val="794277344"/>
      </c:lineChart>
      <c:catAx>
        <c:axId val="7942802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794277344"/>
        <c:crosses val="autoZero"/>
        <c:auto val="1"/>
        <c:lblAlgn val="ctr"/>
        <c:lblOffset val="100"/>
        <c:noMultiLvlLbl val="0"/>
      </c:catAx>
      <c:valAx>
        <c:axId val="794277344"/>
        <c:scaling>
          <c:orientation val="minMax"/>
        </c:scaling>
        <c:delete val="1"/>
        <c:axPos val="l"/>
        <c:numFmt formatCode="#,##0" sourceLinked="1"/>
        <c:majorTickMark val="none"/>
        <c:minorTickMark val="none"/>
        <c:tickLblPos val="nextTo"/>
        <c:crossAx val="79428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Sheet1!$C$59</c:f>
              <c:strCache>
                <c:ptCount val="1"/>
                <c:pt idx="0">
                  <c:v>삼성전자</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Sheet1!$D$58:$F$58</c:f>
              <c:numCache>
                <c:formatCode>General</c:formatCode>
                <c:ptCount val="3"/>
                <c:pt idx="0">
                  <c:v>2018</c:v>
                </c:pt>
                <c:pt idx="1">
                  <c:v>2019</c:v>
                </c:pt>
                <c:pt idx="2">
                  <c:v>2020</c:v>
                </c:pt>
              </c:numCache>
            </c:numRef>
          </c:cat>
          <c:val>
            <c:numRef>
              <c:f>Sheet1!$D$59:$F$59</c:f>
              <c:numCache>
                <c:formatCode>#,##0</c:formatCode>
                <c:ptCount val="3"/>
                <c:pt idx="0">
                  <c:v>73649</c:v>
                </c:pt>
                <c:pt idx="1">
                  <c:v>52214</c:v>
                </c:pt>
                <c:pt idx="2">
                  <c:v>25271</c:v>
                </c:pt>
              </c:numCache>
            </c:numRef>
          </c:val>
          <c:extLst>
            <c:ext xmlns:c16="http://schemas.microsoft.com/office/drawing/2014/chart" uri="{C3380CC4-5D6E-409C-BE32-E72D297353CC}">
              <c16:uniqueId val="{00000000-5B3B-4E2B-88F2-9A87EC218C1E}"/>
            </c:ext>
          </c:extLst>
        </c:ser>
        <c:ser>
          <c:idx val="1"/>
          <c:order val="1"/>
          <c:tx>
            <c:strRef>
              <c:f>Sheet1!$C$60</c:f>
              <c:strCache>
                <c:ptCount val="1"/>
                <c:pt idx="0">
                  <c:v>하이닉스</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Sheet1!$D$58:$F$58</c:f>
              <c:numCache>
                <c:formatCode>General</c:formatCode>
                <c:ptCount val="3"/>
                <c:pt idx="0">
                  <c:v>2018</c:v>
                </c:pt>
                <c:pt idx="1">
                  <c:v>2019</c:v>
                </c:pt>
                <c:pt idx="2">
                  <c:v>2020</c:v>
                </c:pt>
              </c:numCache>
            </c:numRef>
          </c:cat>
          <c:val>
            <c:numRef>
              <c:f>Sheet1!$D$60:$F$60</c:f>
              <c:numCache>
                <c:formatCode>#,##0</c:formatCode>
                <c:ptCount val="3"/>
                <c:pt idx="0">
                  <c:v>36240</c:v>
                </c:pt>
                <c:pt idx="1">
                  <c:v>22478</c:v>
                </c:pt>
                <c:pt idx="2">
                  <c:v>56197</c:v>
                </c:pt>
              </c:numCache>
            </c:numRef>
          </c:val>
          <c:extLst>
            <c:ext xmlns:c16="http://schemas.microsoft.com/office/drawing/2014/chart" uri="{C3380CC4-5D6E-409C-BE32-E72D297353CC}">
              <c16:uniqueId val="{00000001-5B3B-4E2B-88F2-9A87EC218C1E}"/>
            </c:ext>
          </c:extLst>
        </c:ser>
        <c:dLbls>
          <c:showLegendKey val="0"/>
          <c:showVal val="1"/>
          <c:showCatName val="0"/>
          <c:showSerName val="0"/>
          <c:showPercent val="0"/>
          <c:showBubbleSize val="0"/>
        </c:dLbls>
        <c:gapWidth val="40"/>
        <c:overlap val="100"/>
        <c:axId val="1284462895"/>
        <c:axId val="1284465391"/>
      </c:barChart>
      <c:lineChart>
        <c:grouping val="stacked"/>
        <c:varyColors val="0"/>
        <c:ser>
          <c:idx val="2"/>
          <c:order val="2"/>
          <c:tx>
            <c:strRef>
              <c:f>Sheet1!$C$62</c:f>
              <c:strCache>
                <c:ptCount val="1"/>
                <c:pt idx="0">
                  <c:v>글로벌 M/S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Sheet1!$D$58:$F$58</c:f>
              <c:numCache>
                <c:formatCode>General</c:formatCode>
                <c:ptCount val="3"/>
                <c:pt idx="0">
                  <c:v>2018</c:v>
                </c:pt>
                <c:pt idx="1">
                  <c:v>2019</c:v>
                </c:pt>
                <c:pt idx="2">
                  <c:v>2020</c:v>
                </c:pt>
              </c:numCache>
            </c:numRef>
          </c:cat>
          <c:val>
            <c:numRef>
              <c:f>Sheet1!$D$62:$F$62</c:f>
              <c:numCache>
                <c:formatCode>0.0%</c:formatCode>
                <c:ptCount val="3"/>
                <c:pt idx="0">
                  <c:v>0.23200000000000001</c:v>
                </c:pt>
                <c:pt idx="1">
                  <c:v>0.17899999999999999</c:v>
                </c:pt>
                <c:pt idx="2">
                  <c:v>0.18099999999999999</c:v>
                </c:pt>
              </c:numCache>
            </c:numRef>
          </c:val>
          <c:smooth val="0"/>
          <c:extLst>
            <c:ext xmlns:c16="http://schemas.microsoft.com/office/drawing/2014/chart" uri="{C3380CC4-5D6E-409C-BE32-E72D297353CC}">
              <c16:uniqueId val="{00000002-5B3B-4E2B-88F2-9A87EC218C1E}"/>
            </c:ext>
          </c:extLst>
        </c:ser>
        <c:dLbls>
          <c:showLegendKey val="0"/>
          <c:showVal val="1"/>
          <c:showCatName val="0"/>
          <c:showSerName val="0"/>
          <c:showPercent val="0"/>
          <c:showBubbleSize val="0"/>
        </c:dLbls>
        <c:marker val="1"/>
        <c:smooth val="0"/>
        <c:axId val="1607281311"/>
        <c:axId val="1567485743"/>
      </c:lineChart>
      <c:catAx>
        <c:axId val="1284462895"/>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284465391"/>
        <c:crosses val="autoZero"/>
        <c:auto val="1"/>
        <c:lblAlgn val="ctr"/>
        <c:lblOffset val="100"/>
        <c:noMultiLvlLbl val="0"/>
      </c:catAx>
      <c:valAx>
        <c:axId val="128446539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ko-KR"/>
          </a:p>
        </c:txPr>
        <c:crossAx val="1284462895"/>
        <c:crosses val="autoZero"/>
        <c:crossBetween val="between"/>
      </c:valAx>
      <c:valAx>
        <c:axId val="1567485743"/>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ko-KR"/>
          </a:p>
        </c:txPr>
        <c:crossAx val="1607281311"/>
        <c:crosses val="max"/>
        <c:crossBetween val="between"/>
      </c:valAx>
      <c:catAx>
        <c:axId val="1607281311"/>
        <c:scaling>
          <c:orientation val="minMax"/>
        </c:scaling>
        <c:delete val="1"/>
        <c:axPos val="b"/>
        <c:numFmt formatCode="General" sourceLinked="1"/>
        <c:majorTickMark val="out"/>
        <c:minorTickMark val="none"/>
        <c:tickLblPos val="nextTo"/>
        <c:crossAx val="156748574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Sheet1!$B$18</c:f>
              <c:strCache>
                <c:ptCount val="1"/>
                <c:pt idx="0">
                  <c:v>수출액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Sheet1!$D$17:$H$17</c:f>
              <c:numCache>
                <c:formatCode>General</c:formatCode>
                <c:ptCount val="5"/>
                <c:pt idx="0">
                  <c:v>2017</c:v>
                </c:pt>
                <c:pt idx="1">
                  <c:v>2018</c:v>
                </c:pt>
                <c:pt idx="2">
                  <c:v>2019</c:v>
                </c:pt>
                <c:pt idx="3">
                  <c:v>2020</c:v>
                </c:pt>
                <c:pt idx="4">
                  <c:v>2021</c:v>
                </c:pt>
              </c:numCache>
            </c:numRef>
          </c:cat>
          <c:val>
            <c:numRef>
              <c:f>Sheet1!$D$18:$H$18</c:f>
              <c:numCache>
                <c:formatCode>General</c:formatCode>
                <c:ptCount val="5"/>
                <c:pt idx="0">
                  <c:v>979.4</c:v>
                </c:pt>
                <c:pt idx="1">
                  <c:v>1267.0999999999999</c:v>
                </c:pt>
                <c:pt idx="2">
                  <c:v>939</c:v>
                </c:pt>
                <c:pt idx="3">
                  <c:v>992</c:v>
                </c:pt>
                <c:pt idx="4">
                  <c:v>1279.8</c:v>
                </c:pt>
              </c:numCache>
            </c:numRef>
          </c:val>
          <c:extLst>
            <c:ext xmlns:c16="http://schemas.microsoft.com/office/drawing/2014/chart" uri="{C3380CC4-5D6E-409C-BE32-E72D297353CC}">
              <c16:uniqueId val="{00000000-EC13-4115-B8AC-83B9091A0873}"/>
            </c:ext>
          </c:extLst>
        </c:ser>
        <c:dLbls>
          <c:showLegendKey val="0"/>
          <c:showVal val="1"/>
          <c:showCatName val="0"/>
          <c:showSerName val="0"/>
          <c:showPercent val="0"/>
          <c:showBubbleSize val="0"/>
        </c:dLbls>
        <c:gapWidth val="40"/>
        <c:overlap val="100"/>
        <c:axId val="1338773280"/>
        <c:axId val="1338776608"/>
      </c:barChart>
      <c:lineChart>
        <c:grouping val="standard"/>
        <c:varyColors val="0"/>
        <c:ser>
          <c:idx val="1"/>
          <c:order val="1"/>
          <c:tx>
            <c:strRef>
              <c:f>Sheet1!$B$20</c:f>
              <c:strCache>
                <c:ptCount val="1"/>
                <c:pt idx="0">
                  <c:v>메모리 반도체 비중</c:v>
                </c:pt>
              </c:strCache>
            </c:strRef>
          </c:tx>
          <c:spPr>
            <a:ln w="28575" cap="rnd">
              <a:solidFill>
                <a:schemeClr val="accent2"/>
              </a:solidFill>
              <a:round/>
            </a:ln>
            <a:effectLst/>
          </c:spPr>
          <c:marker>
            <c:symbol val="none"/>
          </c:marker>
          <c:dLbls>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0-18E3-485D-8BF1-F1A069838CD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Sheet1!$D$17:$H$17</c:f>
              <c:numCache>
                <c:formatCode>General</c:formatCode>
                <c:ptCount val="5"/>
                <c:pt idx="0">
                  <c:v>2017</c:v>
                </c:pt>
                <c:pt idx="1">
                  <c:v>2018</c:v>
                </c:pt>
                <c:pt idx="2">
                  <c:v>2019</c:v>
                </c:pt>
                <c:pt idx="3">
                  <c:v>2020</c:v>
                </c:pt>
                <c:pt idx="4">
                  <c:v>2021</c:v>
                </c:pt>
              </c:numCache>
            </c:numRef>
          </c:cat>
          <c:val>
            <c:numRef>
              <c:f>Sheet1!$D$20:$H$20</c:f>
              <c:numCache>
                <c:formatCode>0.0%</c:formatCode>
                <c:ptCount val="5"/>
                <c:pt idx="0">
                  <c:v>0.74065754543598117</c:v>
                </c:pt>
                <c:pt idx="1">
                  <c:v>0.79086102122957935</c:v>
                </c:pt>
                <c:pt idx="2">
                  <c:v>0.72630457933972314</c:v>
                </c:pt>
                <c:pt idx="3">
                  <c:v>0.69455645161290325</c:v>
                </c:pt>
                <c:pt idx="4">
                  <c:v>0.6890139084231911</c:v>
                </c:pt>
              </c:numCache>
            </c:numRef>
          </c:val>
          <c:smooth val="0"/>
          <c:extLst>
            <c:ext xmlns:c16="http://schemas.microsoft.com/office/drawing/2014/chart" uri="{C3380CC4-5D6E-409C-BE32-E72D297353CC}">
              <c16:uniqueId val="{00000001-EC13-4115-B8AC-83B9091A0873}"/>
            </c:ext>
          </c:extLst>
        </c:ser>
        <c:dLbls>
          <c:showLegendKey val="0"/>
          <c:showVal val="1"/>
          <c:showCatName val="0"/>
          <c:showSerName val="0"/>
          <c:showPercent val="0"/>
          <c:showBubbleSize val="0"/>
        </c:dLbls>
        <c:marker val="1"/>
        <c:smooth val="0"/>
        <c:axId val="1471191296"/>
        <c:axId val="1471201696"/>
      </c:lineChart>
      <c:catAx>
        <c:axId val="133877328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ko-KR"/>
          </a:p>
        </c:txPr>
        <c:crossAx val="1338776608"/>
        <c:crosses val="autoZero"/>
        <c:auto val="1"/>
        <c:lblAlgn val="ctr"/>
        <c:lblOffset val="100"/>
        <c:noMultiLvlLbl val="0"/>
      </c:catAx>
      <c:valAx>
        <c:axId val="1338776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ko-KR"/>
          </a:p>
        </c:txPr>
        <c:crossAx val="1338773280"/>
        <c:crosses val="autoZero"/>
        <c:crossBetween val="between"/>
      </c:valAx>
      <c:valAx>
        <c:axId val="1471201696"/>
        <c:scaling>
          <c:orientation val="minMax"/>
          <c:min val="0.4"/>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ko-KR"/>
          </a:p>
        </c:txPr>
        <c:crossAx val="1471191296"/>
        <c:crosses val="max"/>
        <c:crossBetween val="between"/>
      </c:valAx>
      <c:catAx>
        <c:axId val="1471191296"/>
        <c:scaling>
          <c:orientation val="minMax"/>
        </c:scaling>
        <c:delete val="1"/>
        <c:axPos val="b"/>
        <c:numFmt formatCode="General" sourceLinked="1"/>
        <c:majorTickMark val="out"/>
        <c:minorTickMark val="none"/>
        <c:tickLblPos val="nextTo"/>
        <c:crossAx val="1471201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ko-KR"/>
        </a:p>
      </c:txPr>
    </c:legend>
    <c:plotVisOnly val="1"/>
    <c:dispBlanksAs val="gap"/>
    <c:showDLblsOverMax val="0"/>
  </c:chart>
  <c:spPr>
    <a:noFill/>
    <a:ln>
      <a:noFill/>
    </a:ln>
    <a:effectLst/>
  </c:spPr>
  <c:txPr>
    <a:bodyPr/>
    <a:lstStyle/>
    <a:p>
      <a:pPr>
        <a:defRPr>
          <a:solidFill>
            <a:sysClr val="windowText" lastClr="000000"/>
          </a:solidFill>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23289665211063E-2"/>
          <c:y val="1.3846021340316671E-2"/>
          <c:w val="0.93595342066957787"/>
          <c:h val="0.72497331642737761"/>
        </c:manualLayout>
      </c:layout>
      <c:lineChart>
        <c:grouping val="standard"/>
        <c:varyColors val="0"/>
        <c:ser>
          <c:idx val="0"/>
          <c:order val="0"/>
          <c:tx>
            <c:strRef>
              <c:f>Sheet1!$B$3</c:f>
              <c:strCache>
                <c:ptCount val="1"/>
                <c:pt idx="0">
                  <c:v>측정장비</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Sheet1!$C$2:$G$2</c:f>
              <c:strCache>
                <c:ptCount val="5"/>
                <c:pt idx="0">
                  <c:v>FY20</c:v>
                </c:pt>
                <c:pt idx="1">
                  <c:v>FY21</c:v>
                </c:pt>
                <c:pt idx="2">
                  <c:v>FY22</c:v>
                </c:pt>
                <c:pt idx="3">
                  <c:v>FY23</c:v>
                </c:pt>
                <c:pt idx="4">
                  <c:v>FY24</c:v>
                </c:pt>
              </c:strCache>
            </c:strRef>
          </c:cat>
          <c:val>
            <c:numRef>
              <c:f>Sheet1!$C$3:$G$3</c:f>
              <c:numCache>
                <c:formatCode>#,##0</c:formatCode>
                <c:ptCount val="5"/>
                <c:pt idx="0">
                  <c:v>1370</c:v>
                </c:pt>
                <c:pt idx="1">
                  <c:v>1450</c:v>
                </c:pt>
                <c:pt idx="2">
                  <c:v>1540</c:v>
                </c:pt>
                <c:pt idx="3">
                  <c:v>1620</c:v>
                </c:pt>
                <c:pt idx="4">
                  <c:v>1726</c:v>
                </c:pt>
              </c:numCache>
            </c:numRef>
          </c:val>
          <c:smooth val="0"/>
          <c:extLst>
            <c:ext xmlns:c16="http://schemas.microsoft.com/office/drawing/2014/chart" uri="{C3380CC4-5D6E-409C-BE32-E72D297353CC}">
              <c16:uniqueId val="{00000000-8F7D-4A08-A686-BF6582E5DEAF}"/>
            </c:ext>
          </c:extLst>
        </c:ser>
        <c:ser>
          <c:idx val="1"/>
          <c:order val="1"/>
          <c:tx>
            <c:strRef>
              <c:f>Sheet1!$B$4</c:f>
              <c:strCache>
                <c:ptCount val="1"/>
                <c:pt idx="0">
                  <c:v>테스트장비</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Sheet1!$C$2:$G$2</c:f>
              <c:strCache>
                <c:ptCount val="5"/>
                <c:pt idx="0">
                  <c:v>FY20</c:v>
                </c:pt>
                <c:pt idx="1">
                  <c:v>FY21</c:v>
                </c:pt>
                <c:pt idx="2">
                  <c:v>FY22</c:v>
                </c:pt>
                <c:pt idx="3">
                  <c:v>FY23</c:v>
                </c:pt>
                <c:pt idx="4">
                  <c:v>FY24</c:v>
                </c:pt>
              </c:strCache>
            </c:strRef>
          </c:cat>
          <c:val>
            <c:numRef>
              <c:f>Sheet1!$C$4:$G$4</c:f>
              <c:numCache>
                <c:formatCode>#,##0</c:formatCode>
                <c:ptCount val="5"/>
                <c:pt idx="0">
                  <c:v>6080</c:v>
                </c:pt>
                <c:pt idx="1">
                  <c:v>6810</c:v>
                </c:pt>
                <c:pt idx="2">
                  <c:v>7670</c:v>
                </c:pt>
                <c:pt idx="3">
                  <c:v>8520</c:v>
                </c:pt>
                <c:pt idx="4">
                  <c:v>9742</c:v>
                </c:pt>
              </c:numCache>
            </c:numRef>
          </c:val>
          <c:smooth val="0"/>
          <c:extLst>
            <c:ext xmlns:c16="http://schemas.microsoft.com/office/drawing/2014/chart" uri="{C3380CC4-5D6E-409C-BE32-E72D297353CC}">
              <c16:uniqueId val="{00000001-8F7D-4A08-A686-BF6582E5DEAF}"/>
            </c:ext>
          </c:extLst>
        </c:ser>
        <c:dLbls>
          <c:dLblPos val="t"/>
          <c:showLegendKey val="0"/>
          <c:showVal val="1"/>
          <c:showCatName val="0"/>
          <c:showSerName val="0"/>
          <c:showPercent val="0"/>
          <c:showBubbleSize val="0"/>
        </c:dLbls>
        <c:marker val="1"/>
        <c:smooth val="0"/>
        <c:axId val="794280256"/>
        <c:axId val="794277344"/>
      </c:lineChart>
      <c:catAx>
        <c:axId val="7942802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794277344"/>
        <c:crosses val="autoZero"/>
        <c:auto val="1"/>
        <c:lblAlgn val="ctr"/>
        <c:lblOffset val="100"/>
        <c:noMultiLvlLbl val="0"/>
      </c:catAx>
      <c:valAx>
        <c:axId val="794277344"/>
        <c:scaling>
          <c:orientation val="minMax"/>
        </c:scaling>
        <c:delete val="1"/>
        <c:axPos val="l"/>
        <c:numFmt formatCode="#,##0" sourceLinked="1"/>
        <c:majorTickMark val="none"/>
        <c:minorTickMark val="none"/>
        <c:tickLblPos val="nextTo"/>
        <c:crossAx val="794280256"/>
        <c:crosses val="autoZero"/>
        <c:crossBetween val="between"/>
      </c:valAx>
      <c:spPr>
        <a:noFill/>
        <a:ln>
          <a:noFill/>
        </a:ln>
        <a:effectLst/>
      </c:spPr>
    </c:plotArea>
    <c:legend>
      <c:legendPos val="b"/>
      <c:layout>
        <c:manualLayout>
          <c:xMode val="edge"/>
          <c:yMode val="edge"/>
          <c:x val="0.27467248908296943"/>
          <c:y val="0.8632950696171412"/>
          <c:w val="0.45065502183406114"/>
          <c:h val="0.11593589837238384"/>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23289665211063E-2"/>
          <c:y val="0"/>
          <c:w val="0.93595342066957787"/>
          <c:h val="0.71747102342337277"/>
        </c:manualLayout>
      </c:layout>
      <c:lineChart>
        <c:grouping val="standard"/>
        <c:varyColors val="0"/>
        <c:ser>
          <c:idx val="0"/>
          <c:order val="0"/>
          <c:tx>
            <c:strRef>
              <c:f>Sheet1!$B$9</c:f>
              <c:strCache>
                <c:ptCount val="1"/>
                <c:pt idx="0">
                  <c:v>측정장비</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Sheet1!$C$2:$G$2</c:f>
              <c:strCache>
                <c:ptCount val="5"/>
                <c:pt idx="0">
                  <c:v>FY20</c:v>
                </c:pt>
                <c:pt idx="1">
                  <c:v>FY21</c:v>
                </c:pt>
                <c:pt idx="2">
                  <c:v>FY22</c:v>
                </c:pt>
                <c:pt idx="3">
                  <c:v>FY23</c:v>
                </c:pt>
                <c:pt idx="4">
                  <c:v>FY24</c:v>
                </c:pt>
              </c:strCache>
            </c:strRef>
          </c:cat>
          <c:val>
            <c:numRef>
              <c:f>Sheet1!$C$9:$G$9</c:f>
              <c:numCache>
                <c:formatCode>#,##0</c:formatCode>
                <c:ptCount val="5"/>
                <c:pt idx="0">
                  <c:v>1625</c:v>
                </c:pt>
                <c:pt idx="1">
                  <c:v>1741</c:v>
                </c:pt>
                <c:pt idx="2">
                  <c:v>1858</c:v>
                </c:pt>
                <c:pt idx="3">
                  <c:v>1974</c:v>
                </c:pt>
                <c:pt idx="4">
                  <c:v>2128</c:v>
                </c:pt>
              </c:numCache>
            </c:numRef>
          </c:val>
          <c:smooth val="0"/>
          <c:extLst>
            <c:ext xmlns:c16="http://schemas.microsoft.com/office/drawing/2014/chart" uri="{C3380CC4-5D6E-409C-BE32-E72D297353CC}">
              <c16:uniqueId val="{00000000-856D-4743-923C-1D14DAAE5BED}"/>
            </c:ext>
          </c:extLst>
        </c:ser>
        <c:ser>
          <c:idx val="1"/>
          <c:order val="1"/>
          <c:tx>
            <c:strRef>
              <c:f>Sheet1!$B$10</c:f>
              <c:strCache>
                <c:ptCount val="1"/>
                <c:pt idx="0">
                  <c:v>테스트장비</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Sheet1!$C$2:$G$2</c:f>
              <c:strCache>
                <c:ptCount val="5"/>
                <c:pt idx="0">
                  <c:v>FY20</c:v>
                </c:pt>
                <c:pt idx="1">
                  <c:v>FY21</c:v>
                </c:pt>
                <c:pt idx="2">
                  <c:v>FY22</c:v>
                </c:pt>
                <c:pt idx="3">
                  <c:v>FY23</c:v>
                </c:pt>
                <c:pt idx="4">
                  <c:v>FY24</c:v>
                </c:pt>
              </c:strCache>
            </c:strRef>
          </c:cat>
          <c:val>
            <c:numRef>
              <c:f>Sheet1!$C$10:$G$10</c:f>
              <c:numCache>
                <c:formatCode>#,##0</c:formatCode>
                <c:ptCount val="5"/>
                <c:pt idx="0">
                  <c:v>8709</c:v>
                </c:pt>
                <c:pt idx="1">
                  <c:v>9871</c:v>
                </c:pt>
                <c:pt idx="2">
                  <c:v>11148</c:v>
                </c:pt>
                <c:pt idx="3">
                  <c:v>12542</c:v>
                </c:pt>
                <c:pt idx="4">
                  <c:v>14416</c:v>
                </c:pt>
              </c:numCache>
            </c:numRef>
          </c:val>
          <c:smooth val="0"/>
          <c:extLst>
            <c:ext xmlns:c16="http://schemas.microsoft.com/office/drawing/2014/chart" uri="{C3380CC4-5D6E-409C-BE32-E72D297353CC}">
              <c16:uniqueId val="{00000001-856D-4743-923C-1D14DAAE5BED}"/>
            </c:ext>
          </c:extLst>
        </c:ser>
        <c:dLbls>
          <c:dLblPos val="t"/>
          <c:showLegendKey val="0"/>
          <c:showVal val="1"/>
          <c:showCatName val="0"/>
          <c:showSerName val="0"/>
          <c:showPercent val="0"/>
          <c:showBubbleSize val="0"/>
        </c:dLbls>
        <c:marker val="1"/>
        <c:smooth val="0"/>
        <c:axId val="794280256"/>
        <c:axId val="794277344"/>
      </c:lineChart>
      <c:catAx>
        <c:axId val="7942802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794277344"/>
        <c:crosses val="autoZero"/>
        <c:auto val="1"/>
        <c:lblAlgn val="ctr"/>
        <c:lblOffset val="100"/>
        <c:noMultiLvlLbl val="0"/>
      </c:catAx>
      <c:valAx>
        <c:axId val="794277344"/>
        <c:scaling>
          <c:orientation val="minMax"/>
        </c:scaling>
        <c:delete val="1"/>
        <c:axPos val="l"/>
        <c:numFmt formatCode="#,##0" sourceLinked="1"/>
        <c:majorTickMark val="none"/>
        <c:minorTickMark val="none"/>
        <c:tickLblPos val="nextTo"/>
        <c:crossAx val="79428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'R'!$C$10</c:f>
              <c:strCache>
                <c:ptCount val="1"/>
                <c:pt idx="0">
                  <c:v>Min</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'R'!$B$90:$B$94</c:f>
              <c:strCache>
                <c:ptCount val="5"/>
                <c:pt idx="0">
                  <c:v>GTM</c:v>
                </c:pt>
                <c:pt idx="1">
                  <c:v>GPCM</c:v>
                </c:pt>
                <c:pt idx="2">
                  <c:v>Case 3</c:v>
                </c:pt>
                <c:pt idx="3">
                  <c:v>Case 2</c:v>
                </c:pt>
                <c:pt idx="4">
                  <c:v>Case 1</c:v>
                </c:pt>
              </c:strCache>
            </c:strRef>
          </c:cat>
          <c:val>
            <c:numRef>
              <c:f>'R'!$C$90:$C$94</c:f>
              <c:numCache>
                <c:formatCode>_(* #,##0_);_(* \(#,##0\);_(* "-"_);_(@_)</c:formatCode>
                <c:ptCount val="5"/>
                <c:pt idx="0">
                  <c:v>47309.986975256346</c:v>
                </c:pt>
                <c:pt idx="1">
                  <c:v>44010.626309446736</c:v>
                </c:pt>
                <c:pt idx="2">
                  <c:v>41881.916802458531</c:v>
                </c:pt>
                <c:pt idx="3">
                  <c:v>45946.434175270151</c:v>
                </c:pt>
                <c:pt idx="4">
                  <c:v>66256.209198915138</c:v>
                </c:pt>
              </c:numCache>
            </c:numRef>
          </c:val>
          <c:extLst>
            <c:ext xmlns:c16="http://schemas.microsoft.com/office/drawing/2014/chart" uri="{C3380CC4-5D6E-409C-BE32-E72D297353CC}">
              <c16:uniqueId val="{00000000-4EAA-424C-A806-2B1CBA9E5556}"/>
            </c:ext>
          </c:extLst>
        </c:ser>
        <c:ser>
          <c:idx val="1"/>
          <c:order val="1"/>
          <c:tx>
            <c:strRef>
              <c:f>'R'!$D$10</c:f>
              <c:strCache>
                <c:ptCount val="1"/>
                <c:pt idx="0">
                  <c:v>차이</c:v>
                </c:pt>
              </c:strCache>
            </c:strRef>
          </c:tx>
          <c:spPr>
            <a:solidFill>
              <a:srgbClr val="7030A0"/>
            </a:solidFill>
            <a:ln>
              <a:noFill/>
            </a:ln>
            <a:effectLst/>
          </c:spPr>
          <c:invertIfNegative val="0"/>
          <c:dPt>
            <c:idx val="0"/>
            <c:invertIfNegative val="0"/>
            <c:bubble3D val="0"/>
            <c:spPr>
              <a:solidFill>
                <a:srgbClr val="005EB8"/>
              </a:solidFill>
              <a:ln>
                <a:noFill/>
              </a:ln>
              <a:effectLst/>
            </c:spPr>
            <c:extLst>
              <c:ext xmlns:c16="http://schemas.microsoft.com/office/drawing/2014/chart" uri="{C3380CC4-5D6E-409C-BE32-E72D297353CC}">
                <c16:uniqueId val="{00000002-4EAA-424C-A806-2B1CBA9E5556}"/>
              </c:ext>
            </c:extLst>
          </c:dPt>
          <c:dPt>
            <c:idx val="1"/>
            <c:invertIfNegative val="0"/>
            <c:bubble3D val="0"/>
            <c:spPr>
              <a:solidFill>
                <a:srgbClr val="005EB8"/>
              </a:solidFill>
              <a:ln>
                <a:noFill/>
              </a:ln>
              <a:effectLst/>
            </c:spPr>
            <c:extLst>
              <c:ext xmlns:c16="http://schemas.microsoft.com/office/drawing/2014/chart" uri="{C3380CC4-5D6E-409C-BE32-E72D297353CC}">
                <c16:uniqueId val="{00000004-4EAA-424C-A806-2B1CBA9E5556}"/>
              </c:ext>
            </c:extLst>
          </c:dPt>
          <c:dLbls>
            <c:delete val="1"/>
          </c:dLbls>
          <c:cat>
            <c:strRef>
              <c:f>'R'!$B$90:$B$94</c:f>
              <c:strCache>
                <c:ptCount val="5"/>
                <c:pt idx="0">
                  <c:v>GTM</c:v>
                </c:pt>
                <c:pt idx="1">
                  <c:v>GPCM</c:v>
                </c:pt>
                <c:pt idx="2">
                  <c:v>Case 3</c:v>
                </c:pt>
                <c:pt idx="3">
                  <c:v>Case 2</c:v>
                </c:pt>
                <c:pt idx="4">
                  <c:v>Case 1</c:v>
                </c:pt>
              </c:strCache>
            </c:strRef>
          </c:cat>
          <c:val>
            <c:numRef>
              <c:f>'R'!$D$90:$D$94</c:f>
              <c:numCache>
                <c:formatCode>_(* #,##0_);_(* \(#,##0\);_(* "-"_);_(@_)</c:formatCode>
                <c:ptCount val="5"/>
                <c:pt idx="0">
                  <c:v>52147.751952260216</c:v>
                </c:pt>
                <c:pt idx="1">
                  <c:v>39584.453536099223</c:v>
                </c:pt>
                <c:pt idx="2">
                  <c:v>5219.65468884648</c:v>
                </c:pt>
                <c:pt idx="3">
                  <c:v>5977.9849600754314</c:v>
                </c:pt>
                <c:pt idx="4">
                  <c:v>9607.9448799292149</c:v>
                </c:pt>
              </c:numCache>
            </c:numRef>
          </c:val>
          <c:extLst>
            <c:ext xmlns:c16="http://schemas.microsoft.com/office/drawing/2014/chart" uri="{C3380CC4-5D6E-409C-BE32-E72D297353CC}">
              <c16:uniqueId val="{00000005-4EAA-424C-A806-2B1CBA9E5556}"/>
            </c:ext>
          </c:extLst>
        </c:ser>
        <c:ser>
          <c:idx val="2"/>
          <c:order val="2"/>
          <c:tx>
            <c:strRef>
              <c:f>'R'!$E$10</c:f>
              <c:strCache>
                <c:ptCount val="1"/>
                <c:pt idx="0">
                  <c:v>Max</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'R'!$B$90:$B$94</c:f>
              <c:strCache>
                <c:ptCount val="5"/>
                <c:pt idx="0">
                  <c:v>GTM</c:v>
                </c:pt>
                <c:pt idx="1">
                  <c:v>GPCM</c:v>
                </c:pt>
                <c:pt idx="2">
                  <c:v>Case 3</c:v>
                </c:pt>
                <c:pt idx="3">
                  <c:v>Case 2</c:v>
                </c:pt>
                <c:pt idx="4">
                  <c:v>Case 1</c:v>
                </c:pt>
              </c:strCache>
            </c:strRef>
          </c:cat>
          <c:val>
            <c:numRef>
              <c:f>'R'!$E$90:$E$94</c:f>
              <c:numCache>
                <c:formatCode>_(* #,##0_);_(* \(#,##0\);_(* "-"_);_(@_)</c:formatCode>
                <c:ptCount val="5"/>
                <c:pt idx="0">
                  <c:v>99457.738927516562</c:v>
                </c:pt>
                <c:pt idx="1">
                  <c:v>83595.079845545959</c:v>
                </c:pt>
                <c:pt idx="2">
                  <c:v>47101.571491305011</c:v>
                </c:pt>
                <c:pt idx="3">
                  <c:v>51924.419135345583</c:v>
                </c:pt>
                <c:pt idx="4">
                  <c:v>75864.154078844353</c:v>
                </c:pt>
              </c:numCache>
            </c:numRef>
          </c:val>
          <c:extLst>
            <c:ext xmlns:c16="http://schemas.microsoft.com/office/drawing/2014/chart" uri="{C3380CC4-5D6E-409C-BE32-E72D297353CC}">
              <c16:uniqueId val="{00000006-4EAA-424C-A806-2B1CBA9E5556}"/>
            </c:ext>
          </c:extLst>
        </c:ser>
        <c:dLbls>
          <c:dLblPos val="ctr"/>
          <c:showLegendKey val="0"/>
          <c:showVal val="1"/>
          <c:showCatName val="0"/>
          <c:showSerName val="0"/>
          <c:showPercent val="0"/>
          <c:showBubbleSize val="0"/>
        </c:dLbls>
        <c:gapWidth val="150"/>
        <c:overlap val="100"/>
        <c:axId val="493184736"/>
        <c:axId val="804597808"/>
      </c:barChart>
      <c:catAx>
        <c:axId val="493184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804597808"/>
        <c:crosses val="autoZero"/>
        <c:auto val="1"/>
        <c:lblAlgn val="ctr"/>
        <c:lblOffset val="100"/>
        <c:noMultiLvlLbl val="0"/>
      </c:catAx>
      <c:valAx>
        <c:axId val="804597808"/>
        <c:scaling>
          <c:orientation val="minMax"/>
          <c:max val="100000"/>
          <c:min val="30000"/>
        </c:scaling>
        <c:delete val="0"/>
        <c:axPos val="b"/>
        <c:numFmt formatCode="_(* #,##0_);_(* \(#,##0\);_(* &quot;-&quot;_);_(@_)" sourceLinked="1"/>
        <c:majorTickMark val="none"/>
        <c:minorTickMark val="none"/>
        <c:tickLblPos val="nextTo"/>
        <c:spPr>
          <a:noFill/>
          <a:ln>
            <a:solidFill>
              <a:srgbClr val="D9D9D9"/>
            </a:solidFill>
          </a:ln>
          <a:effectLst/>
        </c:spPr>
        <c:txPr>
          <a:bodyPr rot="-60000000" spcFirstLastPara="1" vertOverflow="ellipsis" vert="horz" wrap="square" anchor="ctr" anchorCtr="1"/>
          <a:lstStyle/>
          <a:p>
            <a:pPr>
              <a:defRPr sz="900" b="1"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493184736"/>
        <c:crosses val="autoZero"/>
        <c:crossBetween val="between"/>
        <c:majorUnit val="10000"/>
      </c:valAx>
      <c:spPr>
        <a:noFill/>
        <a:ln>
          <a:noFill/>
        </a:ln>
        <a:effectLst/>
      </c:spPr>
    </c:plotArea>
    <c:plotVisOnly val="1"/>
    <c:dispBlanksAs val="gap"/>
    <c:showDLblsOverMax val="0"/>
  </c:chart>
  <c:spPr>
    <a:solidFill>
      <a:schemeClr val="bg1"/>
    </a:solidFill>
    <a:ln w="15875" cap="flat" cmpd="sng" algn="ctr">
      <a:solidFill>
        <a:srgbClr val="00338D"/>
      </a:solidFill>
      <a:round/>
    </a:ln>
    <a:effectLst/>
  </c:spPr>
  <c:txPr>
    <a:bodyPr/>
    <a:lstStyle/>
    <a:p>
      <a:pPr>
        <a:defRPr>
          <a:latin typeface="Arial" panose="020B0604020202020204" pitchFamily="34" charset="0"/>
          <a:ea typeface="+mj-ea"/>
          <a:cs typeface="Arial" panose="020B0604020202020204" pitchFamily="34" charset="0"/>
        </a:defRPr>
      </a:pPr>
      <a:endParaRPr lang="ko-K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2945862" cy="494629"/>
          </a:xfrm>
          <a:prstGeom prst="rect">
            <a:avLst/>
          </a:prstGeom>
        </p:spPr>
        <p:txBody>
          <a:bodyPr vert="horz" lIns="87922" tIns="43962" rIns="87922" bIns="43962" rtlCol="0"/>
          <a:lstStyle>
            <a:lvl1pPr algn="l">
              <a:defRPr sz="1200"/>
            </a:lvl1pPr>
          </a:lstStyle>
          <a:p>
            <a:endParaRPr lang="ko-KR" altLang="en-US" dirty="0"/>
          </a:p>
        </p:txBody>
      </p:sp>
      <p:sp>
        <p:nvSpPr>
          <p:cNvPr id="3" name="날짜 개체 틀 2"/>
          <p:cNvSpPr>
            <a:spLocks noGrp="1"/>
          </p:cNvSpPr>
          <p:nvPr>
            <p:ph type="dt" sz="quarter" idx="1"/>
          </p:nvPr>
        </p:nvSpPr>
        <p:spPr>
          <a:xfrm>
            <a:off x="3850295" y="3"/>
            <a:ext cx="2945862" cy="494629"/>
          </a:xfrm>
          <a:prstGeom prst="rect">
            <a:avLst/>
          </a:prstGeom>
        </p:spPr>
        <p:txBody>
          <a:bodyPr vert="horz" lIns="87922" tIns="43962" rIns="87922" bIns="43962" rtlCol="0"/>
          <a:lstStyle>
            <a:lvl1pPr algn="r">
              <a:defRPr sz="1200"/>
            </a:lvl1pPr>
          </a:lstStyle>
          <a:p>
            <a:fld id="{A0F1D5AC-83C2-4A17-B4DE-C038E8D26EA9}" type="datetimeFigureOut">
              <a:rPr lang="ko-KR" altLang="en-US" smtClean="0"/>
              <a:t>2022-06-21</a:t>
            </a:fld>
            <a:endParaRPr lang="ko-KR" altLang="en-US" dirty="0"/>
          </a:p>
        </p:txBody>
      </p:sp>
      <p:sp>
        <p:nvSpPr>
          <p:cNvPr id="4" name="바닥글 개체 틀 3"/>
          <p:cNvSpPr>
            <a:spLocks noGrp="1"/>
          </p:cNvSpPr>
          <p:nvPr>
            <p:ph type="ftr" sz="quarter" idx="2"/>
          </p:nvPr>
        </p:nvSpPr>
        <p:spPr>
          <a:xfrm>
            <a:off x="0" y="9378037"/>
            <a:ext cx="2945862" cy="494629"/>
          </a:xfrm>
          <a:prstGeom prst="rect">
            <a:avLst/>
          </a:prstGeom>
        </p:spPr>
        <p:txBody>
          <a:bodyPr vert="horz" lIns="87922" tIns="43962" rIns="87922" bIns="43962"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50295" y="9378037"/>
            <a:ext cx="2945862" cy="494629"/>
          </a:xfrm>
          <a:prstGeom prst="rect">
            <a:avLst/>
          </a:prstGeom>
        </p:spPr>
        <p:txBody>
          <a:bodyPr vert="horz" lIns="87922" tIns="43962" rIns="87922" bIns="43962" rtlCol="0" anchor="b"/>
          <a:lstStyle>
            <a:lvl1pPr algn="r">
              <a:defRPr sz="1200"/>
            </a:lvl1pPr>
          </a:lstStyle>
          <a:p>
            <a:fld id="{C5AC3C2A-5616-465C-ADC7-5C0936745AC6}" type="slidenum">
              <a:rPr lang="ko-KR" altLang="en-US" smtClean="0"/>
              <a:t>‹#›</a:t>
            </a:fld>
            <a:endParaRPr lang="ko-KR" altLang="en-US" dirty="0"/>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2946400" cy="495685"/>
          </a:xfrm>
          <a:prstGeom prst="rect">
            <a:avLst/>
          </a:prstGeom>
        </p:spPr>
        <p:txBody>
          <a:bodyPr vert="horz" lIns="91101" tIns="45550" rIns="91101" bIns="45550" rtlCol="0"/>
          <a:lstStyle>
            <a:lvl1pPr algn="l">
              <a:defRPr sz="1200"/>
            </a:lvl1pPr>
          </a:lstStyle>
          <a:p>
            <a:endParaRPr lang="ko-KR" altLang="en-US" dirty="0"/>
          </a:p>
        </p:txBody>
      </p:sp>
      <p:sp>
        <p:nvSpPr>
          <p:cNvPr id="3" name="날짜 개체 틀 2"/>
          <p:cNvSpPr>
            <a:spLocks noGrp="1"/>
          </p:cNvSpPr>
          <p:nvPr>
            <p:ph type="dt" idx="1"/>
          </p:nvPr>
        </p:nvSpPr>
        <p:spPr>
          <a:xfrm>
            <a:off x="3849692" y="5"/>
            <a:ext cx="2946400" cy="495685"/>
          </a:xfrm>
          <a:prstGeom prst="rect">
            <a:avLst/>
          </a:prstGeom>
        </p:spPr>
        <p:txBody>
          <a:bodyPr vert="horz" lIns="91101" tIns="45550" rIns="91101" bIns="45550" rtlCol="0"/>
          <a:lstStyle>
            <a:lvl1pPr algn="r">
              <a:defRPr sz="1200"/>
            </a:lvl1pPr>
          </a:lstStyle>
          <a:p>
            <a:fld id="{302BBF34-5FAE-45DE-9BB4-C75EEFBA211F}" type="datetimeFigureOut">
              <a:rPr lang="ko-KR" altLang="en-US" smtClean="0"/>
              <a:t>2022-06-21</a:t>
            </a:fld>
            <a:endParaRPr lang="ko-KR" altLang="en-US" dirty="0"/>
          </a:p>
        </p:txBody>
      </p:sp>
      <p:sp>
        <p:nvSpPr>
          <p:cNvPr id="4" name="슬라이드 이미지 개체 틀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01" tIns="45550" rIns="91101" bIns="45550" rtlCol="0" anchor="ctr"/>
          <a:lstStyle/>
          <a:p>
            <a:endParaRPr lang="ko-KR" altLang="en-US" dirty="0"/>
          </a:p>
        </p:txBody>
      </p:sp>
      <p:sp>
        <p:nvSpPr>
          <p:cNvPr id="5" name="슬라이드 노트 개체 틀 4"/>
          <p:cNvSpPr>
            <a:spLocks noGrp="1"/>
          </p:cNvSpPr>
          <p:nvPr>
            <p:ph type="body" sz="quarter" idx="3"/>
          </p:nvPr>
        </p:nvSpPr>
        <p:spPr>
          <a:xfrm>
            <a:off x="679451" y="4751634"/>
            <a:ext cx="5438775" cy="3886552"/>
          </a:xfrm>
          <a:prstGeom prst="rect">
            <a:avLst/>
          </a:prstGeom>
        </p:spPr>
        <p:txBody>
          <a:bodyPr vert="horz" lIns="91101" tIns="45550" rIns="91101" bIns="4555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376980"/>
            <a:ext cx="2946400" cy="495685"/>
          </a:xfrm>
          <a:prstGeom prst="rect">
            <a:avLst/>
          </a:prstGeom>
        </p:spPr>
        <p:txBody>
          <a:bodyPr vert="horz" lIns="91101" tIns="45550" rIns="91101" bIns="4555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49692" y="9376980"/>
            <a:ext cx="2946400" cy="495685"/>
          </a:xfrm>
          <a:prstGeom prst="rect">
            <a:avLst/>
          </a:prstGeom>
        </p:spPr>
        <p:txBody>
          <a:bodyPr vert="horz" lIns="91101" tIns="45550" rIns="91101" bIns="45550" rtlCol="0" anchor="b"/>
          <a:lstStyle>
            <a:lvl1pPr algn="r">
              <a:defRPr sz="1200"/>
            </a:lvl1pPr>
          </a:lstStyle>
          <a:p>
            <a:fld id="{2D191434-8AB6-44B3-8C0F-27FE76ED9774}" type="slidenum">
              <a:rPr lang="ko-KR" altLang="en-US" smtClean="0"/>
              <a:t>‹#›</a:t>
            </a:fld>
            <a:endParaRPr lang="ko-KR" altLang="en-US" dirty="0"/>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dirty="0"/>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3295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56053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52784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71795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92417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93811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17</a:t>
            </a:fld>
            <a:endParaRPr lang="ko-KR" altLang="en-US" dirty="0"/>
          </a:p>
        </p:txBody>
      </p:sp>
    </p:spTree>
    <p:extLst>
      <p:ext uri="{BB962C8B-B14F-4D97-AF65-F5344CB8AC3E}">
        <p14:creationId xmlns:p14="http://schemas.microsoft.com/office/powerpoint/2010/main" val="4049815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50417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4957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68353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dirty="0"/>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96654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21719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7211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16848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398950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8881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2058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91040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99211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30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1093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3</a:t>
            </a:fld>
            <a:endParaRPr lang="ko-KR" altLang="en-US" dirty="0"/>
          </a:p>
        </p:txBody>
      </p:sp>
    </p:spTree>
    <p:extLst>
      <p:ext uri="{BB962C8B-B14F-4D97-AF65-F5344CB8AC3E}">
        <p14:creationId xmlns:p14="http://schemas.microsoft.com/office/powerpoint/2010/main" val="154439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31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94495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32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91604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33</a:t>
            </a:fld>
            <a:endParaRPr lang="ko-KR" altLang="en-US" dirty="0"/>
          </a:p>
        </p:txBody>
      </p:sp>
    </p:spTree>
    <p:extLst>
      <p:ext uri="{BB962C8B-B14F-4D97-AF65-F5344CB8AC3E}">
        <p14:creationId xmlns:p14="http://schemas.microsoft.com/office/powerpoint/2010/main" val="3157093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34</a:t>
            </a:fld>
            <a:endParaRPr lang="ko-KR" altLang="en-US" dirty="0"/>
          </a:p>
        </p:txBody>
      </p:sp>
    </p:spTree>
    <p:extLst>
      <p:ext uri="{BB962C8B-B14F-4D97-AF65-F5344CB8AC3E}">
        <p14:creationId xmlns:p14="http://schemas.microsoft.com/office/powerpoint/2010/main" val="2412114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35</a:t>
            </a:fld>
            <a:endParaRPr lang="ko-KR" altLang="en-US" dirty="0"/>
          </a:p>
        </p:txBody>
      </p:sp>
    </p:spTree>
    <p:extLst>
      <p:ext uri="{BB962C8B-B14F-4D97-AF65-F5344CB8AC3E}">
        <p14:creationId xmlns:p14="http://schemas.microsoft.com/office/powerpoint/2010/main" val="4181590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36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621872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81691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21405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39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96316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40</a:t>
            </a:fld>
            <a:endParaRPr lang="ko-KR" altLang="en-US" dirty="0"/>
          </a:p>
        </p:txBody>
      </p:sp>
    </p:spTree>
    <p:extLst>
      <p:ext uri="{BB962C8B-B14F-4D97-AF65-F5344CB8AC3E}">
        <p14:creationId xmlns:p14="http://schemas.microsoft.com/office/powerpoint/2010/main" val="50860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a:t>
            </a:fld>
            <a:endParaRPr lang="ko-KR" altLang="en-US" dirty="0"/>
          </a:p>
        </p:txBody>
      </p:sp>
    </p:spTree>
    <p:extLst>
      <p:ext uri="{BB962C8B-B14F-4D97-AF65-F5344CB8AC3E}">
        <p14:creationId xmlns:p14="http://schemas.microsoft.com/office/powerpoint/2010/main" val="3179115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41</a:t>
            </a:fld>
            <a:endParaRPr lang="ko-KR" altLang="en-US" dirty="0"/>
          </a:p>
        </p:txBody>
      </p:sp>
    </p:spTree>
    <p:extLst>
      <p:ext uri="{BB962C8B-B14F-4D97-AF65-F5344CB8AC3E}">
        <p14:creationId xmlns:p14="http://schemas.microsoft.com/office/powerpoint/2010/main" val="3835698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42</a:t>
            </a:fld>
            <a:endParaRPr lang="ko-KR" altLang="en-US" dirty="0"/>
          </a:p>
        </p:txBody>
      </p:sp>
    </p:spTree>
    <p:extLst>
      <p:ext uri="{BB962C8B-B14F-4D97-AF65-F5344CB8AC3E}">
        <p14:creationId xmlns:p14="http://schemas.microsoft.com/office/powerpoint/2010/main" val="3699394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43</a:t>
            </a:fld>
            <a:endParaRPr lang="en-US" dirty="0"/>
          </a:p>
        </p:txBody>
      </p:sp>
    </p:spTree>
    <p:extLst>
      <p:ext uri="{BB962C8B-B14F-4D97-AF65-F5344CB8AC3E}">
        <p14:creationId xmlns:p14="http://schemas.microsoft.com/office/powerpoint/2010/main" val="292962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a:t>
            </a:fld>
            <a:endParaRPr lang="ko-KR" altLang="en-US" dirty="0"/>
          </a:p>
        </p:txBody>
      </p:sp>
    </p:spTree>
    <p:extLst>
      <p:ext uri="{BB962C8B-B14F-4D97-AF65-F5344CB8AC3E}">
        <p14:creationId xmlns:p14="http://schemas.microsoft.com/office/powerpoint/2010/main" val="275779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a:t>
            </a:fld>
            <a:endParaRPr lang="ko-KR" altLang="en-US" dirty="0"/>
          </a:p>
        </p:txBody>
      </p:sp>
    </p:spTree>
    <p:extLst>
      <p:ext uri="{BB962C8B-B14F-4D97-AF65-F5344CB8AC3E}">
        <p14:creationId xmlns:p14="http://schemas.microsoft.com/office/powerpoint/2010/main" val="378236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a:t>
            </a:fld>
            <a:endParaRPr lang="ko-KR" altLang="en-US" dirty="0"/>
          </a:p>
        </p:txBody>
      </p:sp>
    </p:spTree>
    <p:extLst>
      <p:ext uri="{BB962C8B-B14F-4D97-AF65-F5344CB8AC3E}">
        <p14:creationId xmlns:p14="http://schemas.microsoft.com/office/powerpoint/2010/main" val="229709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8</a:t>
            </a:fld>
            <a:endParaRPr lang="ko-KR" altLang="en-US" dirty="0"/>
          </a:p>
        </p:txBody>
      </p:sp>
    </p:spTree>
    <p:extLst>
      <p:ext uri="{BB962C8B-B14F-4D97-AF65-F5344CB8AC3E}">
        <p14:creationId xmlns:p14="http://schemas.microsoft.com/office/powerpoint/2010/main" val="1164992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56415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8" name="그림 7" descr="자동장치이(가) 표시된 사진&#10;&#10;자동 생성된 설명">
            <a:extLst>
              <a:ext uri="{FF2B5EF4-FFF2-40B4-BE49-F238E27FC236}">
                <a16:creationId xmlns:a16="http://schemas.microsoft.com/office/drawing/2014/main" id="{A43B1DB4-CE96-4C03-ADE1-2BEDEA1EE6D2}"/>
              </a:ext>
            </a:extLst>
          </p:cNvPr>
          <p:cNvPicPr>
            <a:picLocks noChangeAspect="1"/>
          </p:cNvPicPr>
          <p:nvPr userDrawn="1"/>
        </p:nvPicPr>
        <p:blipFill>
          <a:blip r:embed="rId2"/>
          <a:stretch>
            <a:fillRect/>
          </a:stretch>
        </p:blipFill>
        <p:spPr>
          <a:xfrm>
            <a:off x="0" y="-2"/>
            <a:ext cx="9906000" cy="6858002"/>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algn="r" fontAlgn="ctr">
              <a:spcBef>
                <a:spcPct val="50000"/>
              </a:spcBef>
              <a:buClr>
                <a:srgbClr val="0C2D83"/>
              </a:buClr>
              <a:defRPr/>
            </a:pPr>
            <a:r>
              <a:rPr lang="en-US" altLang="ko-KR" sz="1100" b="1" i="1" dirty="0">
                <a:solidFill>
                  <a:srgbClr val="FF0000"/>
                </a:solidFill>
                <a:latin typeface="+mj-ea"/>
                <a:ea typeface="+mj-ea"/>
              </a:rPr>
              <a:t>Draft</a:t>
            </a: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dirty="0"/>
              <a:t>Title slide 6</a:t>
            </a:r>
            <a:br>
              <a:rPr lang="en-GB" dirty="0"/>
            </a:br>
            <a:r>
              <a:rPr lang="en-GB" dirty="0"/>
              <a:t>no image</a:t>
            </a:r>
            <a:endParaRPr lang="en-US" dirty="0"/>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22694"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7" name="그림 16">
            <a:extLst>
              <a:ext uri="{FF2B5EF4-FFF2-40B4-BE49-F238E27FC236}">
                <a16:creationId xmlns:a16="http://schemas.microsoft.com/office/drawing/2014/main" id="{3BF6DCAA-4201-4E20-A4C8-339B1C7C1F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marL="0" marR="0" lvl="0" indent="0" algn="r" defTabSz="914400" rtl="0" eaLnBrk="1" fontAlgn="ctr" latinLnBrk="0" hangingPunct="1">
              <a:lnSpc>
                <a:spcPct val="100000"/>
              </a:lnSpc>
              <a:spcBef>
                <a:spcPct val="50000"/>
              </a:spcBef>
              <a:spcAft>
                <a:spcPts val="0"/>
              </a:spcAft>
              <a:buClr>
                <a:srgbClr val="0C2D83"/>
              </a:buClr>
              <a:buSzTx/>
              <a:buFontTx/>
              <a:buNone/>
              <a:tabLst/>
              <a:defRPr/>
            </a:pPr>
            <a:r>
              <a:rPr lang="en-US" altLang="ko-KR" sz="1100" b="1" i="1" kern="1200" dirty="0">
                <a:solidFill>
                  <a:srgbClr val="FF0000"/>
                </a:solidFill>
                <a:latin typeface="+mj-ea"/>
                <a:ea typeface="+mn-ea"/>
                <a:cs typeface="+mn-cs"/>
              </a:rPr>
              <a:t>Draft</a:t>
            </a: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dirty="0">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dirty="0"/>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dirty="0">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marL="0" marR="0" lvl="0" indent="0" algn="r" defTabSz="914400" rtl="0" eaLnBrk="1" fontAlgn="ctr" latinLnBrk="0" hangingPunct="1">
              <a:lnSpc>
                <a:spcPct val="100000"/>
              </a:lnSpc>
              <a:spcBef>
                <a:spcPct val="50000"/>
              </a:spcBef>
              <a:spcAft>
                <a:spcPts val="0"/>
              </a:spcAft>
              <a:buClr>
                <a:srgbClr val="0C2D83"/>
              </a:buClr>
              <a:buSzTx/>
              <a:buFontTx/>
              <a:buNone/>
              <a:tabLst/>
              <a:defRPr/>
            </a:pPr>
            <a:r>
              <a:rPr lang="en-US" altLang="ko-KR" sz="1100" b="1" i="1" kern="1200" dirty="0">
                <a:solidFill>
                  <a:srgbClr val="FF0000"/>
                </a:solidFill>
                <a:latin typeface="+mj-ea"/>
                <a:ea typeface="+mn-ea"/>
                <a:cs typeface="+mn-cs"/>
              </a:rPr>
              <a:t>Draft</a:t>
            </a: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Text Placeholder 4"/>
          <p:cNvSpPr>
            <a:spLocks noGrp="1"/>
          </p:cNvSpPr>
          <p:nvPr>
            <p:ph type="body" sz="quarter" idx="11" hasCustomPrompt="1"/>
          </p:nvPr>
        </p:nvSpPr>
        <p:spPr>
          <a:xfrm>
            <a:off x="488951" y="203863"/>
            <a:ext cx="8591450" cy="169200"/>
          </a:xfrm>
        </p:spPr>
        <p:txBody>
          <a:bodyPr anchor="b"/>
          <a:lstStyle>
            <a:lvl1pPr>
              <a:spcAft>
                <a:spcPts val="0"/>
              </a:spcAft>
              <a:defRPr sz="1108"/>
            </a:lvl1pPr>
          </a:lstStyle>
          <a:p>
            <a:pPr lvl="0"/>
            <a:r>
              <a:rPr lang="en-US" dirty="0"/>
              <a:t>Super title here</a:t>
            </a:r>
          </a:p>
        </p:txBody>
      </p:sp>
      <p:sp>
        <p:nvSpPr>
          <p:cNvPr id="6" name="Title 5"/>
          <p:cNvSpPr>
            <a:spLocks noGrp="1"/>
          </p:cNvSpPr>
          <p:nvPr>
            <p:ph type="title"/>
          </p:nvPr>
        </p:nvSpPr>
        <p:spPr>
          <a:xfrm>
            <a:off x="488950" y="451575"/>
            <a:ext cx="8970000" cy="723600"/>
          </a:xfrm>
        </p:spPr>
        <p:txBody>
          <a:bodyPr/>
          <a:lstStyle/>
          <a:p>
            <a:r>
              <a:rPr lang="ko-KR" altLang="en-US"/>
              <a:t>마스터 제목 스타일 편집</a:t>
            </a:r>
            <a:endParaRPr lang="en-GB" dirty="0"/>
          </a:p>
        </p:txBody>
      </p:sp>
    </p:spTree>
    <p:extLst>
      <p:ext uri="{BB962C8B-B14F-4D97-AF65-F5344CB8AC3E}">
        <p14:creationId xmlns:p14="http://schemas.microsoft.com/office/powerpoint/2010/main" val="37340348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dirty="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KPMG Blue</a:t>
              </a:r>
            </a:p>
            <a:p>
              <a:pPr algn="ctr"/>
              <a:r>
                <a:rPr lang="en-US" sz="800" b="1" dirty="0">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Medium Blue</a:t>
              </a:r>
            </a:p>
            <a:p>
              <a:pPr algn="ctr"/>
              <a:r>
                <a:rPr lang="en-US" sz="800" b="1" dirty="0">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Blue</a:t>
              </a:r>
            </a:p>
            <a:p>
              <a:pPr algn="ctr"/>
              <a:r>
                <a:rPr lang="en-US" sz="800" b="1" dirty="0">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Violet</a:t>
              </a:r>
            </a:p>
            <a:p>
              <a:pPr algn="ctr"/>
              <a:r>
                <a:rPr lang="en-US" sz="800" b="1" dirty="0">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Purple</a:t>
              </a:r>
            </a:p>
            <a:p>
              <a:pPr algn="ctr"/>
              <a:r>
                <a:rPr lang="en-US" sz="800" b="1" dirty="0">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Purple</a:t>
              </a:r>
            </a:p>
            <a:p>
              <a:pPr algn="ctr"/>
              <a:r>
                <a:rPr lang="en-US" sz="800" b="1" dirty="0">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Green</a:t>
              </a:r>
            </a:p>
            <a:p>
              <a:pPr algn="ctr"/>
              <a:r>
                <a:rPr lang="en-US" sz="800" b="1" dirty="0">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Dark Green</a:t>
              </a:r>
            </a:p>
            <a:p>
              <a:pPr algn="ctr"/>
              <a:r>
                <a:rPr lang="en-US" sz="800" b="1" dirty="0">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Green</a:t>
              </a:r>
            </a:p>
            <a:p>
              <a:pPr algn="ctr"/>
              <a:r>
                <a:rPr lang="en-US" sz="800" b="1" dirty="0">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Yellow</a:t>
              </a:r>
            </a:p>
            <a:p>
              <a:pPr algn="ctr"/>
              <a:r>
                <a:rPr lang="en-US" sz="800" b="1" dirty="0">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Orange</a:t>
              </a:r>
            </a:p>
            <a:p>
              <a:pPr algn="ctr"/>
              <a:r>
                <a:rPr lang="en-US" sz="800" b="1" dirty="0">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Red</a:t>
              </a:r>
            </a:p>
            <a:p>
              <a:pPr algn="ctr"/>
              <a:r>
                <a:rPr lang="en-US" sz="800" b="1" dirty="0">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Pink</a:t>
              </a:r>
            </a:p>
            <a:p>
              <a:pPr algn="ctr"/>
              <a:r>
                <a:rPr lang="en-US" sz="800" b="1" dirty="0">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dirty="0">
                <a:latin typeface="Arial" panose="020B0604020202020204" pitchFamily="34" charset="0"/>
                <a:ea typeface="+mj-ea"/>
                <a:cs typeface="Arial" panose="020B0604020202020204" pitchFamily="34" charset="0"/>
              </a:rPr>
              <a:t>한글폰트 </a:t>
            </a:r>
            <a:r>
              <a:rPr lang="en-US" altLang="ko-KR" sz="900" dirty="0">
                <a:latin typeface="Arial" panose="020B0604020202020204" pitchFamily="34" charset="0"/>
                <a:ea typeface="+mj-ea"/>
                <a:cs typeface="Arial" panose="020B0604020202020204" pitchFamily="34" charset="0"/>
              </a:rPr>
              <a:t>: </a:t>
            </a:r>
            <a:r>
              <a:rPr lang="ko-KR" altLang="en-US" sz="900" dirty="0">
                <a:latin typeface="Arial" panose="020B0604020202020204" pitchFamily="34" charset="0"/>
                <a:ea typeface="+mj-ea"/>
                <a:cs typeface="Arial" panose="020B0604020202020204" pitchFamily="34" charset="0"/>
              </a:rPr>
              <a:t>맑은 고딕</a:t>
            </a:r>
            <a:endParaRPr lang="en-US" altLang="ko-KR" sz="900" dirty="0">
              <a:latin typeface="Arial" panose="020B0604020202020204" pitchFamily="34" charset="0"/>
              <a:ea typeface="+mj-ea"/>
              <a:cs typeface="Arial" panose="020B0604020202020204" pitchFamily="34" charset="0"/>
            </a:endParaRPr>
          </a:p>
          <a:p>
            <a:r>
              <a:rPr lang="ko-KR" altLang="en-US" sz="900" dirty="0">
                <a:latin typeface="Arial" panose="020B0604020202020204" pitchFamily="34" charset="0"/>
                <a:ea typeface="+mj-ea"/>
                <a:cs typeface="Arial" panose="020B0604020202020204" pitchFamily="34" charset="0"/>
              </a:rPr>
              <a:t>기타폰트 </a:t>
            </a:r>
            <a:r>
              <a:rPr lang="en-US" altLang="ko-KR" sz="900" dirty="0">
                <a:latin typeface="Arial" panose="020B0604020202020204" pitchFamily="34" charset="0"/>
                <a:ea typeface="+mj-ea"/>
                <a:cs typeface="Arial" panose="020B0604020202020204" pitchFamily="34" charset="0"/>
              </a:rPr>
              <a:t>: Arial</a:t>
            </a:r>
            <a:endParaRPr lang="en-US" altLang="ko-KR" sz="900" baseline="0" dirty="0">
              <a:latin typeface="Arial" panose="020B0604020202020204" pitchFamily="34" charset="0"/>
              <a:ea typeface="+mj-ea"/>
              <a:cs typeface="Arial" panose="020B0604020202020204" pitchFamily="34" charset="0"/>
            </a:endParaRPr>
          </a:p>
          <a:p>
            <a:endParaRPr lang="en-US" altLang="ko-KR" sz="900" baseline="0" dirty="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dirty="0">
                <a:solidFill>
                  <a:schemeClr val="tx1"/>
                </a:solidFill>
                <a:latin typeface="Arial" panose="020B0604020202020204" pitchFamily="34" charset="0"/>
                <a:ea typeface="+mj-ea"/>
                <a:cs typeface="Arial" panose="020B0604020202020204" pitchFamily="34" charset="0"/>
              </a:rPr>
              <a:t>단위</a:t>
            </a:r>
            <a:r>
              <a:rPr lang="en-US" altLang="ko-KR" sz="900" kern="1200" baseline="0" dirty="0">
                <a:solidFill>
                  <a:schemeClr val="tx1"/>
                </a:solidFill>
                <a:latin typeface="Arial" panose="020B0604020202020204" pitchFamily="34" charset="0"/>
                <a:ea typeface="+mj-ea"/>
                <a:cs typeface="Arial" panose="020B0604020202020204" pitchFamily="34" charset="0"/>
              </a:rPr>
              <a:t>: </a:t>
            </a:r>
            <a:r>
              <a:rPr lang="ko-KR" altLang="en-US" sz="900" kern="1200" baseline="0" dirty="0">
                <a:solidFill>
                  <a:schemeClr val="tx1"/>
                </a:solidFill>
                <a:latin typeface="Arial" panose="020B0604020202020204" pitchFamily="34" charset="0"/>
                <a:ea typeface="+mj-ea"/>
                <a:cs typeface="Arial" panose="020B0604020202020204" pitchFamily="34" charset="0"/>
              </a:rPr>
              <a:t>백만원</a:t>
            </a:r>
            <a:endParaRPr lang="en-US" altLang="ko-KR" sz="900" baseline="0" dirty="0">
              <a:latin typeface="Arial" panose="020B0604020202020204" pitchFamily="34" charset="0"/>
              <a:ea typeface="+mj-ea"/>
              <a:cs typeface="Arial" panose="020B0604020202020204" pitchFamily="34" charset="0"/>
            </a:endParaRPr>
          </a:p>
          <a:p>
            <a:r>
              <a:rPr lang="ko-KR" altLang="en-US" sz="900" baseline="0" dirty="0">
                <a:latin typeface="Arial" panose="020B0604020202020204" pitchFamily="34" charset="0"/>
                <a:ea typeface="+mj-ea"/>
                <a:cs typeface="Arial" panose="020B0604020202020204" pitchFamily="34" charset="0"/>
              </a:rPr>
              <a:t>음수 표기 </a:t>
            </a:r>
            <a:r>
              <a:rPr lang="en-US" altLang="ko-KR" sz="900" baseline="0" dirty="0">
                <a:solidFill>
                  <a:schemeClr val="tx1"/>
                </a:solidFill>
                <a:latin typeface="Arial" panose="020B0604020202020204" pitchFamily="34" charset="0"/>
                <a:ea typeface="+mj-ea"/>
                <a:cs typeface="Arial" panose="020B0604020202020204" pitchFamily="34" charset="0"/>
              </a:rPr>
              <a:t>: (XXX), </a:t>
            </a:r>
            <a:r>
              <a:rPr lang="en-US" altLang="ko-KR" sz="900" i="1" baseline="0" dirty="0">
                <a:solidFill>
                  <a:schemeClr val="tx1"/>
                </a:solidFill>
                <a:latin typeface="Arial" panose="020B0604020202020204" pitchFamily="34" charset="0"/>
                <a:ea typeface="+mj-ea"/>
                <a:cs typeface="Arial" panose="020B0604020202020204" pitchFamily="34" charset="0"/>
              </a:rPr>
              <a:t>(X.X%)</a:t>
            </a:r>
          </a:p>
          <a:p>
            <a:r>
              <a:rPr lang="ko-KR" altLang="en-US" sz="900" baseline="0" dirty="0">
                <a:latin typeface="Arial" panose="020B0604020202020204" pitchFamily="34" charset="0"/>
                <a:ea typeface="+mj-ea"/>
                <a:cs typeface="Arial" panose="020B0604020202020204" pitchFamily="34" charset="0"/>
              </a:rPr>
              <a:t>출처</a:t>
            </a:r>
            <a:r>
              <a:rPr lang="en-US" altLang="ko-KR" sz="900" baseline="0" dirty="0">
                <a:latin typeface="Arial" panose="020B0604020202020204" pitchFamily="34" charset="0"/>
                <a:ea typeface="+mj-ea"/>
                <a:cs typeface="Arial" panose="020B0604020202020204" pitchFamily="34" charset="0"/>
              </a:rPr>
              <a:t> </a:t>
            </a:r>
            <a:r>
              <a:rPr lang="ko-KR" altLang="en-US" sz="900" baseline="0" dirty="0">
                <a:latin typeface="Arial" panose="020B0604020202020204" pitchFamily="34" charset="0"/>
                <a:ea typeface="+mj-ea"/>
                <a:cs typeface="Arial" panose="020B0604020202020204" pitchFamily="34" charset="0"/>
              </a:rPr>
              <a:t>표기 </a:t>
            </a:r>
            <a:r>
              <a:rPr lang="en-US" altLang="ko-KR" sz="900" baseline="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Source: XX)</a:t>
            </a:r>
          </a:p>
          <a:p>
            <a:r>
              <a:rPr kumimoji="1" lang="en-US" altLang="ko-KR" sz="900" dirty="0">
                <a:latin typeface="Arial" panose="020B0604020202020204" pitchFamily="34" charset="0"/>
                <a:ea typeface="+mj-ea"/>
                <a:cs typeface="Arial" panose="020B0604020202020204" pitchFamily="34" charset="0"/>
              </a:rPr>
              <a:t>Note </a:t>
            </a:r>
            <a:r>
              <a:rPr kumimoji="1" lang="ko-KR" altLang="en-US" sz="900" dirty="0">
                <a:latin typeface="Arial" panose="020B0604020202020204" pitchFamily="34" charset="0"/>
                <a:ea typeface="+mj-ea"/>
                <a:cs typeface="Arial" panose="020B0604020202020204" pitchFamily="34" charset="0"/>
              </a:rPr>
              <a:t>표기</a:t>
            </a:r>
            <a:r>
              <a:rPr kumimoji="1" lang="en-US" altLang="ko-KR" sz="900" dirty="0">
                <a:latin typeface="Arial" panose="020B0604020202020204" pitchFamily="34" charset="0"/>
                <a:ea typeface="+mj-ea"/>
                <a:cs typeface="Arial" panose="020B0604020202020204" pitchFamily="34" charset="0"/>
              </a:rPr>
              <a:t>: Note:</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XX</a:t>
            </a:r>
          </a:p>
          <a:p>
            <a:r>
              <a:rPr kumimoji="1" lang="ko-KR" altLang="en-US" sz="900" dirty="0">
                <a:latin typeface="Arial" panose="020B0604020202020204" pitchFamily="34" charset="0"/>
                <a:ea typeface="+mj-ea"/>
                <a:cs typeface="Arial" panose="020B0604020202020204" pitchFamily="34" charset="0"/>
              </a:rPr>
              <a:t>연도 표기</a:t>
            </a:r>
            <a:r>
              <a:rPr kumimoji="1" lang="en-US" altLang="ko-KR" sz="900" dirty="0">
                <a:latin typeface="Arial" panose="020B0604020202020204" pitchFamily="34" charset="0"/>
                <a:ea typeface="+mj-ea"/>
                <a:cs typeface="Arial" panose="020B0604020202020204" pitchFamily="34" charset="0"/>
              </a:rPr>
              <a:t>:</a:t>
            </a:r>
            <a:r>
              <a:rPr kumimoji="1" lang="ko-KR" altLang="en-US" sz="900" dirty="0">
                <a:latin typeface="Arial" panose="020B0604020202020204" pitchFamily="34" charset="0"/>
                <a:ea typeface="+mj-ea"/>
                <a:cs typeface="Arial" panose="020B0604020202020204" pitchFamily="34" charset="0"/>
              </a:rPr>
              <a:t> </a:t>
            </a:r>
            <a:r>
              <a:rPr kumimoji="1" lang="en-US" altLang="ko-KR" sz="900" dirty="0">
                <a:latin typeface="Arial" panose="020B0604020202020204" pitchFamily="34" charset="0"/>
                <a:ea typeface="+mj-ea"/>
                <a:cs typeface="Arial" panose="020B0604020202020204" pitchFamily="34" charset="0"/>
              </a:rPr>
              <a:t>Dec-21, </a:t>
            </a:r>
            <a:r>
              <a:rPr kumimoji="1" lang="en-US" altLang="ko-KR" sz="900" baseline="0" dirty="0">
                <a:latin typeface="Arial" panose="020B0604020202020204" pitchFamily="34" charset="0"/>
                <a:ea typeface="+mj-ea"/>
                <a:cs typeface="Arial" panose="020B0604020202020204" pitchFamily="34" charset="0"/>
              </a:rPr>
              <a:t>FY21</a:t>
            </a:r>
          </a:p>
          <a:p>
            <a:endParaRPr kumimoji="1" lang="en-US" altLang="ko-KR" sz="900" baseline="0" dirty="0">
              <a:latin typeface="Arial" panose="020B0604020202020204" pitchFamily="34" charset="0"/>
              <a:ea typeface="+mj-ea"/>
              <a:cs typeface="Arial" panose="020B0604020202020204" pitchFamily="34" charset="0"/>
            </a:endParaRPr>
          </a:p>
          <a:p>
            <a:r>
              <a:rPr kumimoji="1" lang="ko-KR" altLang="en-US" sz="900" baseline="0" dirty="0">
                <a:latin typeface="Arial" panose="020B0604020202020204" pitchFamily="34" charset="0"/>
                <a:ea typeface="+mj-ea"/>
                <a:cs typeface="Arial" panose="020B0604020202020204" pitchFamily="34" charset="0"/>
              </a:rPr>
              <a:t>표 여백</a:t>
            </a:r>
            <a:r>
              <a:rPr kumimoji="1" lang="en-US" altLang="ko-KR" sz="900" baseline="0" dirty="0">
                <a:latin typeface="Arial" panose="020B0604020202020204" pitchFamily="34" charset="0"/>
                <a:ea typeface="+mj-ea"/>
                <a:cs typeface="Arial" panose="020B0604020202020204" pitchFamily="34" charset="0"/>
              </a:rPr>
              <a:t>: </a:t>
            </a:r>
            <a:r>
              <a:rPr kumimoji="1" lang="ko-KR" altLang="en-US" sz="900" baseline="0" dirty="0">
                <a:latin typeface="Arial" panose="020B0604020202020204" pitchFamily="34" charset="0"/>
                <a:ea typeface="+mj-ea"/>
                <a:cs typeface="Arial" panose="020B0604020202020204" pitchFamily="34" charset="0"/>
              </a:rPr>
              <a:t>좌우 </a:t>
            </a:r>
            <a:r>
              <a:rPr kumimoji="1" lang="en-US" altLang="ko-KR" sz="900" baseline="0" dirty="0">
                <a:latin typeface="Arial" panose="020B0604020202020204" pitchFamily="34" charset="0"/>
                <a:ea typeface="+mj-ea"/>
                <a:cs typeface="Arial" panose="020B0604020202020204" pitchFamily="34" charset="0"/>
              </a:rPr>
              <a:t>0.1, </a:t>
            </a:r>
            <a:r>
              <a:rPr kumimoji="1" lang="ko-KR" altLang="en-US" sz="900" baseline="0" dirty="0">
                <a:latin typeface="Arial" panose="020B0604020202020204" pitchFamily="34" charset="0"/>
                <a:ea typeface="+mj-ea"/>
                <a:cs typeface="Arial" panose="020B0604020202020204" pitchFamily="34" charset="0"/>
              </a:rPr>
              <a:t>상하 </a:t>
            </a:r>
            <a:r>
              <a:rPr kumimoji="1" lang="en-US" altLang="ko-KR" sz="900" baseline="0" dirty="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dirty="0">
                <a:solidFill>
                  <a:srgbClr val="FF0000"/>
                </a:solidFill>
                <a:latin typeface="+mj-ea"/>
                <a:ea typeface="+mj-ea"/>
              </a:rPr>
              <a:t>Strictly Private &amp; Confidential</a:t>
            </a:r>
          </a:p>
          <a:p>
            <a:pPr marL="0" marR="0" lvl="0" indent="0" algn="r" defTabSz="914400" rtl="0" eaLnBrk="1" fontAlgn="ctr" latinLnBrk="0" hangingPunct="1">
              <a:lnSpc>
                <a:spcPct val="100000"/>
              </a:lnSpc>
              <a:spcBef>
                <a:spcPct val="50000"/>
              </a:spcBef>
              <a:spcAft>
                <a:spcPts val="0"/>
              </a:spcAft>
              <a:buClr>
                <a:srgbClr val="0C2D83"/>
              </a:buClr>
              <a:buSzTx/>
              <a:buFontTx/>
              <a:buNone/>
              <a:tabLst/>
              <a:defRPr/>
            </a:pPr>
            <a:r>
              <a:rPr lang="en-US" altLang="ko-KR" sz="1100" b="1" i="1" kern="1200" dirty="0">
                <a:solidFill>
                  <a:srgbClr val="FF0000"/>
                </a:solidFill>
                <a:latin typeface="+mj-ea"/>
                <a:ea typeface="+mn-ea"/>
                <a:cs typeface="+mn-cs"/>
              </a:rPr>
              <a:t>Draft</a:t>
            </a: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dirty="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dirty="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4" r:id="rId5"/>
    <p:sldLayoutId id="2147483756" r:id="rId6"/>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mailto:mseo3@kr.kpmg.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22946"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dirty="0">
              <a:latin typeface="맑은 고딕" panose="020B0503020000020004" pitchFamily="50" charset="-127"/>
            </a:endParaRPr>
          </a:p>
          <a:p>
            <a:pPr>
              <a:lnSpc>
                <a:spcPct val="55000"/>
              </a:lnSpc>
            </a:pPr>
            <a:r>
              <a:rPr lang="en-US" sz="6000" b="1" dirty="0"/>
              <a:t>Project Socket</a:t>
            </a:r>
          </a:p>
          <a:p>
            <a:pPr>
              <a:lnSpc>
                <a:spcPct val="55000"/>
              </a:lnSpc>
            </a:pPr>
            <a:endParaRPr lang="en-US" sz="4000" b="1" dirty="0"/>
          </a:p>
          <a:p>
            <a:pPr>
              <a:lnSpc>
                <a:spcPct val="55000"/>
              </a:lnSpc>
            </a:pPr>
            <a:endParaRPr lang="en-US" sz="4000" dirty="0"/>
          </a:p>
          <a:p>
            <a:pPr>
              <a:lnSpc>
                <a:spcPct val="55000"/>
              </a:lnSpc>
            </a:pPr>
            <a:r>
              <a:rPr lang="en-US" altLang="ko-KR" sz="4000" dirty="0"/>
              <a:t>Price Analysis Report</a:t>
            </a:r>
          </a:p>
          <a:p>
            <a:pPr>
              <a:lnSpc>
                <a:spcPct val="55000"/>
              </a:lnSpc>
            </a:pPr>
            <a:endParaRPr lang="en-US" sz="3500" dirty="0"/>
          </a:p>
          <a:p>
            <a:pPr>
              <a:lnSpc>
                <a:spcPct val="55000"/>
              </a:lnSpc>
            </a:pPr>
            <a:r>
              <a:rPr lang="en-US" sz="3500" dirty="0"/>
              <a:t>[Draft]</a:t>
            </a:r>
          </a:p>
          <a:p>
            <a:pPr>
              <a:lnSpc>
                <a:spcPct val="55000"/>
              </a:lnSpc>
            </a:pPr>
            <a:endParaRPr lang="en-US" sz="4000" dirty="0"/>
          </a:p>
          <a:p>
            <a:pPr>
              <a:lnSpc>
                <a:spcPct val="55000"/>
              </a:lnSpc>
            </a:pPr>
            <a:r>
              <a:rPr lang="en-US" sz="2000" dirty="0"/>
              <a:t>June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157733066"/>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DCF Results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(CDD Best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성장률 가정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 상승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(DPPI) /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단계적 내재화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신사업 반영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(Feasibility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고려</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(1/3)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2970419375"/>
              </p:ext>
            </p:extLst>
          </p:nvPr>
        </p:nvGraphicFramePr>
        <p:xfrm>
          <a:off x="2081747" y="1693195"/>
          <a:ext cx="7356242" cy="3048000"/>
        </p:xfrm>
        <a:graphic>
          <a:graphicData uri="http://schemas.openxmlformats.org/drawingml/2006/table">
            <a:tbl>
              <a:tblPr/>
              <a:tblGrid>
                <a:gridCol w="153509">
                  <a:extLst>
                    <a:ext uri="{9D8B030D-6E8A-4147-A177-3AD203B41FA5}">
                      <a16:colId xmlns:a16="http://schemas.microsoft.com/office/drawing/2014/main" val="673459531"/>
                    </a:ext>
                  </a:extLst>
                </a:gridCol>
                <a:gridCol w="964913">
                  <a:extLst>
                    <a:ext uri="{9D8B030D-6E8A-4147-A177-3AD203B41FA5}">
                      <a16:colId xmlns:a16="http://schemas.microsoft.com/office/drawing/2014/main" val="3544475861"/>
                    </a:ext>
                  </a:extLst>
                </a:gridCol>
                <a:gridCol w="623782">
                  <a:extLst>
                    <a:ext uri="{9D8B030D-6E8A-4147-A177-3AD203B41FA5}">
                      <a16:colId xmlns:a16="http://schemas.microsoft.com/office/drawing/2014/main" val="252743206"/>
                    </a:ext>
                  </a:extLst>
                </a:gridCol>
                <a:gridCol w="623782">
                  <a:extLst>
                    <a:ext uri="{9D8B030D-6E8A-4147-A177-3AD203B41FA5}">
                      <a16:colId xmlns:a16="http://schemas.microsoft.com/office/drawing/2014/main" val="3261963148"/>
                    </a:ext>
                  </a:extLst>
                </a:gridCol>
                <a:gridCol w="623782">
                  <a:extLst>
                    <a:ext uri="{9D8B030D-6E8A-4147-A177-3AD203B41FA5}">
                      <a16:colId xmlns:a16="http://schemas.microsoft.com/office/drawing/2014/main" val="1488245169"/>
                    </a:ext>
                  </a:extLst>
                </a:gridCol>
                <a:gridCol w="623782">
                  <a:extLst>
                    <a:ext uri="{9D8B030D-6E8A-4147-A177-3AD203B41FA5}">
                      <a16:colId xmlns:a16="http://schemas.microsoft.com/office/drawing/2014/main" val="2198104862"/>
                    </a:ext>
                  </a:extLst>
                </a:gridCol>
                <a:gridCol w="623782">
                  <a:extLst>
                    <a:ext uri="{9D8B030D-6E8A-4147-A177-3AD203B41FA5}">
                      <a16:colId xmlns:a16="http://schemas.microsoft.com/office/drawing/2014/main" val="2307731365"/>
                    </a:ext>
                  </a:extLst>
                </a:gridCol>
                <a:gridCol w="623782">
                  <a:extLst>
                    <a:ext uri="{9D8B030D-6E8A-4147-A177-3AD203B41FA5}">
                      <a16:colId xmlns:a16="http://schemas.microsoft.com/office/drawing/2014/main" val="1346300520"/>
                    </a:ext>
                  </a:extLst>
                </a:gridCol>
                <a:gridCol w="623782">
                  <a:extLst>
                    <a:ext uri="{9D8B030D-6E8A-4147-A177-3AD203B41FA5}">
                      <a16:colId xmlns:a16="http://schemas.microsoft.com/office/drawing/2014/main" val="1567577019"/>
                    </a:ext>
                  </a:extLst>
                </a:gridCol>
                <a:gridCol w="623782">
                  <a:extLst>
                    <a:ext uri="{9D8B030D-6E8A-4147-A177-3AD203B41FA5}">
                      <a16:colId xmlns:a16="http://schemas.microsoft.com/office/drawing/2014/main" val="1537527724"/>
                    </a:ext>
                  </a:extLst>
                </a:gridCol>
                <a:gridCol w="623782">
                  <a:extLst>
                    <a:ext uri="{9D8B030D-6E8A-4147-A177-3AD203B41FA5}">
                      <a16:colId xmlns:a16="http://schemas.microsoft.com/office/drawing/2014/main" val="3580902548"/>
                    </a:ext>
                  </a:extLst>
                </a:gridCol>
                <a:gridCol w="623782">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11,717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12,589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16,352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20,124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29,711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35,514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41,275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47,885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47.6%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19.5%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16.0%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10,211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10,554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12,860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14,268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20,394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23,814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28,123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32,002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87.2%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83.8%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70.9%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68.1%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66.8%</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1,505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3,492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11,700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13,151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15,883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12.8%</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21.4%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31.4%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1,851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1,557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841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2,067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4,703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7,868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10,127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11,566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14,326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26.5%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29.9%</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2,622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5,430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9,125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11,588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13,392 </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16,076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383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438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555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1,256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1,461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1,825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1,751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27.0%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1,013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6,159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11,196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11,196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1,825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1,751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(2,122)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(1,623)</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5,401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7,266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8,182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10,602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11,196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0.9345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0.8162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0.7128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0.6226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0.5437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24,915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45,544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70,459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3898505913"/>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70,459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72,087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70,707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extLst>
              <p:ext uri="{D42A27DB-BD31-4B8C-83A1-F6EECF244321}">
                <p14:modId xmlns:p14="http://schemas.microsoft.com/office/powerpoint/2010/main" val="1745656811"/>
              </p:ext>
            </p:extLst>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dirty="0">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29" name="표 28">
            <a:extLst>
              <a:ext uri="{FF2B5EF4-FFF2-40B4-BE49-F238E27FC236}">
                <a16:creationId xmlns:a16="http://schemas.microsoft.com/office/drawing/2014/main" id="{BF8ED457-BE89-46B2-BA00-AA4A34453CED}"/>
              </a:ext>
            </a:extLst>
          </p:cNvPr>
          <p:cNvGraphicFramePr>
            <a:graphicFrameLocks noGrp="1"/>
          </p:cNvGraphicFramePr>
          <p:nvPr>
            <p:extLst>
              <p:ext uri="{D42A27DB-BD31-4B8C-83A1-F6EECF244321}">
                <p14:modId xmlns:p14="http://schemas.microsoft.com/office/powerpoint/2010/main" val="723516999"/>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72,651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74,699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76,910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79,306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81,910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69,797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71,670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73,686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75,864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78,223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67,147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68,863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70,707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72,693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74,838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64,678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66,256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67,947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69,763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71,719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62,374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63,828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65,382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67,048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68,836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5213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486267021"/>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DCF Results_</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 (CDD Base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성장률 가정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 유지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고려</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단계적 내재화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신사업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미반영</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[Base]</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(2/3)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1273239698"/>
              </p:ext>
            </p:extLst>
          </p:nvPr>
        </p:nvGraphicFramePr>
        <p:xfrm>
          <a:off x="2081747" y="1693195"/>
          <a:ext cx="7356242" cy="3048000"/>
        </p:xfrm>
        <a:graphic>
          <a:graphicData uri="http://schemas.openxmlformats.org/drawingml/2006/table">
            <a:tbl>
              <a:tblPr/>
              <a:tblGrid>
                <a:gridCol w="153509">
                  <a:extLst>
                    <a:ext uri="{9D8B030D-6E8A-4147-A177-3AD203B41FA5}">
                      <a16:colId xmlns:a16="http://schemas.microsoft.com/office/drawing/2014/main" val="673459531"/>
                    </a:ext>
                  </a:extLst>
                </a:gridCol>
                <a:gridCol w="964913">
                  <a:extLst>
                    <a:ext uri="{9D8B030D-6E8A-4147-A177-3AD203B41FA5}">
                      <a16:colId xmlns:a16="http://schemas.microsoft.com/office/drawing/2014/main" val="3544475861"/>
                    </a:ext>
                  </a:extLst>
                </a:gridCol>
                <a:gridCol w="623782">
                  <a:extLst>
                    <a:ext uri="{9D8B030D-6E8A-4147-A177-3AD203B41FA5}">
                      <a16:colId xmlns:a16="http://schemas.microsoft.com/office/drawing/2014/main" val="252743206"/>
                    </a:ext>
                  </a:extLst>
                </a:gridCol>
                <a:gridCol w="623782">
                  <a:extLst>
                    <a:ext uri="{9D8B030D-6E8A-4147-A177-3AD203B41FA5}">
                      <a16:colId xmlns:a16="http://schemas.microsoft.com/office/drawing/2014/main" val="3261963148"/>
                    </a:ext>
                  </a:extLst>
                </a:gridCol>
                <a:gridCol w="623782">
                  <a:extLst>
                    <a:ext uri="{9D8B030D-6E8A-4147-A177-3AD203B41FA5}">
                      <a16:colId xmlns:a16="http://schemas.microsoft.com/office/drawing/2014/main" val="1488245169"/>
                    </a:ext>
                  </a:extLst>
                </a:gridCol>
                <a:gridCol w="623782">
                  <a:extLst>
                    <a:ext uri="{9D8B030D-6E8A-4147-A177-3AD203B41FA5}">
                      <a16:colId xmlns:a16="http://schemas.microsoft.com/office/drawing/2014/main" val="2198104862"/>
                    </a:ext>
                  </a:extLst>
                </a:gridCol>
                <a:gridCol w="623782">
                  <a:extLst>
                    <a:ext uri="{9D8B030D-6E8A-4147-A177-3AD203B41FA5}">
                      <a16:colId xmlns:a16="http://schemas.microsoft.com/office/drawing/2014/main" val="2307731365"/>
                    </a:ext>
                  </a:extLst>
                </a:gridCol>
                <a:gridCol w="623782">
                  <a:extLst>
                    <a:ext uri="{9D8B030D-6E8A-4147-A177-3AD203B41FA5}">
                      <a16:colId xmlns:a16="http://schemas.microsoft.com/office/drawing/2014/main" val="1346300520"/>
                    </a:ext>
                  </a:extLst>
                </a:gridCol>
                <a:gridCol w="623782">
                  <a:extLst>
                    <a:ext uri="{9D8B030D-6E8A-4147-A177-3AD203B41FA5}">
                      <a16:colId xmlns:a16="http://schemas.microsoft.com/office/drawing/2014/main" val="1567577019"/>
                    </a:ext>
                  </a:extLst>
                </a:gridCol>
                <a:gridCol w="623782">
                  <a:extLst>
                    <a:ext uri="{9D8B030D-6E8A-4147-A177-3AD203B41FA5}">
                      <a16:colId xmlns:a16="http://schemas.microsoft.com/office/drawing/2014/main" val="1537527724"/>
                    </a:ext>
                  </a:extLst>
                </a:gridCol>
                <a:gridCol w="623782">
                  <a:extLst>
                    <a:ext uri="{9D8B030D-6E8A-4147-A177-3AD203B41FA5}">
                      <a16:colId xmlns:a16="http://schemas.microsoft.com/office/drawing/2014/main" val="3580902548"/>
                    </a:ext>
                  </a:extLst>
                </a:gridCol>
                <a:gridCol w="623782">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11,717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12,589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16,352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19,644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23,301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27,917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30,825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18.6%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10,211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10,554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12,860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13,726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15,317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16,543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18,193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20,586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87.2%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83.8%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69.9%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65.7%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65.4%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65.2%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66.8%</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1,505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3,492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5,918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8,762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9,723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10,240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12.8%</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21.4%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34.3%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34.8%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1,851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1,435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841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2,067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6,661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7,312 </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8,260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8,805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28.6%</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2,622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5,492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7,511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8,459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9,506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10,372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383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438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555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1,147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1,246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1,567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34.1%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33.6%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6,465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(1,921)</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0.9345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0.8162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0.7128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0.6226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0.5437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3,891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20,443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28,027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48,470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2497299058"/>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48,470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50,098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48,718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extLst>
              <p:ext uri="{D42A27DB-BD31-4B8C-83A1-F6EECF244321}">
                <p14:modId xmlns:p14="http://schemas.microsoft.com/office/powerpoint/2010/main" val="4074043443"/>
              </p:ext>
            </p:extLst>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dirty="0">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29" name="표 28">
            <a:extLst>
              <a:ext uri="{FF2B5EF4-FFF2-40B4-BE49-F238E27FC236}">
                <a16:creationId xmlns:a16="http://schemas.microsoft.com/office/drawing/2014/main" id="{BF8ED457-BE89-46B2-BA00-AA4A34453CED}"/>
              </a:ext>
            </a:extLst>
          </p:cNvPr>
          <p:cNvGraphicFramePr>
            <a:graphicFrameLocks noGrp="1"/>
          </p:cNvGraphicFramePr>
          <p:nvPr>
            <p:extLst>
              <p:ext uri="{D42A27DB-BD31-4B8C-83A1-F6EECF244321}">
                <p14:modId xmlns:p14="http://schemas.microsoft.com/office/powerpoint/2010/main" val="285881529"/>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49,980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51,241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52,601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55,678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48,191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49,343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50,584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51,924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53,376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46,527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47,583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48,718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49,940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51,260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45,946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46,987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48,105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49,308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43,525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44,420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45,377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46,401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47,502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1977092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769889962"/>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DCF Results_</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3 (CDD Base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성장률 가정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 유지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고려</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외주비중 유지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신사업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미반영</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(3/3)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3704161199"/>
              </p:ext>
            </p:extLst>
          </p:nvPr>
        </p:nvGraphicFramePr>
        <p:xfrm>
          <a:off x="2081747" y="1693195"/>
          <a:ext cx="7356242" cy="3048000"/>
        </p:xfrm>
        <a:graphic>
          <a:graphicData uri="http://schemas.openxmlformats.org/drawingml/2006/table">
            <a:tbl>
              <a:tblPr/>
              <a:tblGrid>
                <a:gridCol w="153509">
                  <a:extLst>
                    <a:ext uri="{9D8B030D-6E8A-4147-A177-3AD203B41FA5}">
                      <a16:colId xmlns:a16="http://schemas.microsoft.com/office/drawing/2014/main" val="673459531"/>
                    </a:ext>
                  </a:extLst>
                </a:gridCol>
                <a:gridCol w="964913">
                  <a:extLst>
                    <a:ext uri="{9D8B030D-6E8A-4147-A177-3AD203B41FA5}">
                      <a16:colId xmlns:a16="http://schemas.microsoft.com/office/drawing/2014/main" val="3544475861"/>
                    </a:ext>
                  </a:extLst>
                </a:gridCol>
                <a:gridCol w="623782">
                  <a:extLst>
                    <a:ext uri="{9D8B030D-6E8A-4147-A177-3AD203B41FA5}">
                      <a16:colId xmlns:a16="http://schemas.microsoft.com/office/drawing/2014/main" val="252743206"/>
                    </a:ext>
                  </a:extLst>
                </a:gridCol>
                <a:gridCol w="623782">
                  <a:extLst>
                    <a:ext uri="{9D8B030D-6E8A-4147-A177-3AD203B41FA5}">
                      <a16:colId xmlns:a16="http://schemas.microsoft.com/office/drawing/2014/main" val="3261963148"/>
                    </a:ext>
                  </a:extLst>
                </a:gridCol>
                <a:gridCol w="623782">
                  <a:extLst>
                    <a:ext uri="{9D8B030D-6E8A-4147-A177-3AD203B41FA5}">
                      <a16:colId xmlns:a16="http://schemas.microsoft.com/office/drawing/2014/main" val="1488245169"/>
                    </a:ext>
                  </a:extLst>
                </a:gridCol>
                <a:gridCol w="623782">
                  <a:extLst>
                    <a:ext uri="{9D8B030D-6E8A-4147-A177-3AD203B41FA5}">
                      <a16:colId xmlns:a16="http://schemas.microsoft.com/office/drawing/2014/main" val="2198104862"/>
                    </a:ext>
                  </a:extLst>
                </a:gridCol>
                <a:gridCol w="623782">
                  <a:extLst>
                    <a:ext uri="{9D8B030D-6E8A-4147-A177-3AD203B41FA5}">
                      <a16:colId xmlns:a16="http://schemas.microsoft.com/office/drawing/2014/main" val="2307731365"/>
                    </a:ext>
                  </a:extLst>
                </a:gridCol>
                <a:gridCol w="623782">
                  <a:extLst>
                    <a:ext uri="{9D8B030D-6E8A-4147-A177-3AD203B41FA5}">
                      <a16:colId xmlns:a16="http://schemas.microsoft.com/office/drawing/2014/main" val="1346300520"/>
                    </a:ext>
                  </a:extLst>
                </a:gridCol>
                <a:gridCol w="623782">
                  <a:extLst>
                    <a:ext uri="{9D8B030D-6E8A-4147-A177-3AD203B41FA5}">
                      <a16:colId xmlns:a16="http://schemas.microsoft.com/office/drawing/2014/main" val="1567577019"/>
                    </a:ext>
                  </a:extLst>
                </a:gridCol>
                <a:gridCol w="623782">
                  <a:extLst>
                    <a:ext uri="{9D8B030D-6E8A-4147-A177-3AD203B41FA5}">
                      <a16:colId xmlns:a16="http://schemas.microsoft.com/office/drawing/2014/main" val="1537527724"/>
                    </a:ext>
                  </a:extLst>
                </a:gridCol>
                <a:gridCol w="623782">
                  <a:extLst>
                    <a:ext uri="{9D8B030D-6E8A-4147-A177-3AD203B41FA5}">
                      <a16:colId xmlns:a16="http://schemas.microsoft.com/office/drawing/2014/main" val="3580902548"/>
                    </a:ext>
                  </a:extLst>
                </a:gridCol>
                <a:gridCol w="623782">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11,717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12,589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16,352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19,644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23,301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27,917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30,825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18.6%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10,211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10,554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12,860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13,726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15,317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17,169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19,159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21,751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87.2%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83.8%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69.9%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65.7%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70.6%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1,505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3,492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6,688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5,918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8,136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8,758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9,074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12.8%</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21.4%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30.1%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34.3%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31.4%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29.4%</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1,851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1,435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841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2,067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6,661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6,686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7,294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7,639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26.4%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26.1%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24.8%</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2,622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5,492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7,511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7,606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8,009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8,508 </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383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438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555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920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715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869 </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16.0%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30.1%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rPr>
                        <a:t>27.6%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5,607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5,981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0.9345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0.8162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0.7128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0.6226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0.5437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3,773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24,328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44,055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3324011415"/>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44,055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45,683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44,303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extLst>
              <p:ext uri="{D42A27DB-BD31-4B8C-83A1-F6EECF244321}">
                <p14:modId xmlns:p14="http://schemas.microsoft.com/office/powerpoint/2010/main" val="2509740171"/>
              </p:ext>
            </p:extLst>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dirty="0">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29" name="표 28">
            <a:extLst>
              <a:ext uri="{FF2B5EF4-FFF2-40B4-BE49-F238E27FC236}">
                <a16:creationId xmlns:a16="http://schemas.microsoft.com/office/drawing/2014/main" id="{BF8ED457-BE89-46B2-BA00-AA4A34453CED}"/>
              </a:ext>
            </a:extLst>
          </p:cNvPr>
          <p:cNvGraphicFramePr>
            <a:graphicFrameLocks noGrp="1"/>
          </p:cNvGraphicFramePr>
          <p:nvPr>
            <p:extLst>
              <p:ext uri="{D42A27DB-BD31-4B8C-83A1-F6EECF244321}">
                <p14:modId xmlns:p14="http://schemas.microsoft.com/office/powerpoint/2010/main" val="2453598297"/>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45,430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46,524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47,705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48,985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50,376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43,861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44,861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45,938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47,102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48,362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42,401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43,318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44,303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45,364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46,509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41,039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41,882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42,785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43,755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44,800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39,765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40,542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41,372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42,262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43,217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2619300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560902124"/>
              </p:ext>
            </p:extLst>
          </p:nvPr>
        </p:nvGraphicFramePr>
        <p:xfrm>
          <a:off x="468001" y="1191601"/>
          <a:ext cx="9038334" cy="50425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888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14086">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Weighted Average Cost of Capital</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Beta </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Cost of Equity (</a:t>
                      </a: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a:t>
                      </a:r>
                      <a:r>
                        <a:rPr kumimoji="0" lang="en-US" altLang="ko-KR" sz="900" b="1" i="0" u="sng" strike="noStrike" kern="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e</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After-Tax Cost of Debt (</a:t>
                      </a: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a:t>
                      </a:r>
                      <a:r>
                        <a:rPr kumimoji="0" lang="en-US" altLang="ko-KR" sz="900" b="1" i="0" u="sng" strike="noStrike" kern="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d</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Weighted Average Cost of Capital</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WACC</a:t>
            </a:r>
          </a:p>
        </p:txBody>
      </p:sp>
      <p:sp>
        <p:nvSpPr>
          <p:cNvPr id="13" name="직사각형 12">
            <a:extLst>
              <a:ext uri="{FF2B5EF4-FFF2-40B4-BE49-F238E27FC236}">
                <a16:creationId xmlns:a16="http://schemas.microsoft.com/office/drawing/2014/main" id="{9A0BF09B-2A34-41C0-81A1-8E33AD5FA60E}"/>
              </a:ext>
            </a:extLst>
          </p:cNvPr>
          <p:cNvSpPr/>
          <p:nvPr/>
        </p:nvSpPr>
        <p:spPr>
          <a:xfrm>
            <a:off x="6079364" y="4209984"/>
            <a:ext cx="3392799" cy="1906740"/>
          </a:xfrm>
          <a:prstGeom prst="rect">
            <a:avLst/>
          </a:prstGeom>
        </p:spPr>
        <p:txBody>
          <a:bodyPr wrap="square" lIns="36000" tIns="0" rIns="36000" bIns="0" anchor="b">
            <a:spAutoFit/>
          </a:bodyPr>
          <a:lstStyle/>
          <a:p>
            <a:pPr>
              <a:lnSpc>
                <a:spcPct val="120000"/>
              </a:lnSpc>
              <a:defRPr/>
            </a:pPr>
            <a:r>
              <a:rPr lang="en-US" altLang="ko-KR" sz="800" kern="0" dirty="0">
                <a:latin typeface="Arial" panose="020B0604020202020204" pitchFamily="34" charset="0"/>
                <a:ea typeface="+mj-ea"/>
                <a:cs typeface="Arial" panose="020B0604020202020204" pitchFamily="34" charset="0"/>
              </a:rPr>
              <a:t>Note 1:</a:t>
            </a:r>
            <a:r>
              <a:rPr lang="ko-KR" altLang="en-US" sz="800" kern="0" dirty="0">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대상회사와 유사한 사업을 영위하고 있는 회사를 선정</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2:</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과거 </a:t>
            </a:r>
            <a:r>
              <a:rPr lang="en-US" altLang="ko-KR" sz="800" dirty="0">
                <a:solidFill>
                  <a:srgbClr val="000000"/>
                </a:solidFill>
                <a:latin typeface="Arial" panose="020B0604020202020204" pitchFamily="34" charset="0"/>
                <a:ea typeface="+mj-ea"/>
                <a:cs typeface="Arial" panose="020B0604020202020204" pitchFamily="34" charset="0"/>
              </a:rPr>
              <a:t>5</a:t>
            </a:r>
            <a:r>
              <a:rPr lang="ko-KR" altLang="en-US" sz="800" dirty="0">
                <a:solidFill>
                  <a:srgbClr val="000000"/>
                </a:solidFill>
                <a:latin typeface="Arial" panose="020B0604020202020204" pitchFamily="34" charset="0"/>
                <a:ea typeface="+mj-ea"/>
                <a:cs typeface="Arial" panose="020B0604020202020204" pitchFamily="34" charset="0"/>
              </a:rPr>
              <a:t>년 평균 </a:t>
            </a:r>
            <a:r>
              <a:rPr lang="en-US" altLang="ko-KR" sz="800" dirty="0">
                <a:solidFill>
                  <a:srgbClr val="000000"/>
                </a:solidFill>
                <a:latin typeface="Arial" panose="020B0604020202020204" pitchFamily="34" charset="0"/>
                <a:ea typeface="+mj-ea"/>
                <a:cs typeface="Arial" panose="020B0604020202020204" pitchFamily="34" charset="0"/>
              </a:rPr>
              <a:t>Weekly adjusted Beta </a:t>
            </a:r>
            <a:r>
              <a:rPr lang="ko-KR" altLang="en-US" sz="800" dirty="0">
                <a:solidFill>
                  <a:srgbClr val="000000"/>
                </a:solidFill>
                <a:latin typeface="Arial" panose="020B0604020202020204" pitchFamily="34" charset="0"/>
                <a:ea typeface="+mj-ea"/>
                <a:cs typeface="Arial" panose="020B0604020202020204" pitchFamily="34" charset="0"/>
              </a:rPr>
              <a:t>적용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3:</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시가총액 사용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4:</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이자발생부채 적용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5:</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대상 국가의 </a:t>
            </a:r>
            <a:r>
              <a:rPr lang="en-US" altLang="ko-KR" sz="800" dirty="0">
                <a:solidFill>
                  <a:srgbClr val="000000"/>
                </a:solidFill>
                <a:latin typeface="Arial" panose="020B0604020202020204" pitchFamily="34" charset="0"/>
                <a:ea typeface="+mj-ea"/>
                <a:cs typeface="Arial" panose="020B0604020202020204" pitchFamily="34" charset="0"/>
              </a:rPr>
              <a:t>10</a:t>
            </a:r>
            <a:r>
              <a:rPr lang="ko-KR" altLang="en-US" sz="800" dirty="0">
                <a:solidFill>
                  <a:srgbClr val="000000"/>
                </a:solidFill>
                <a:latin typeface="Arial" panose="020B0604020202020204" pitchFamily="34" charset="0"/>
                <a:ea typeface="+mj-ea"/>
                <a:cs typeface="Arial" panose="020B0604020202020204" pitchFamily="34" charset="0"/>
              </a:rPr>
              <a:t>년 만기 국공채 이자율 적용</a:t>
            </a:r>
            <a:r>
              <a:rPr lang="en-US" altLang="ko-KR" sz="800" dirty="0">
                <a:solidFill>
                  <a:srgbClr val="000000"/>
                </a:solidFill>
                <a:latin typeface="Arial" panose="020B0604020202020204" pitchFamily="34" charset="0"/>
                <a:ea typeface="+mj-ea"/>
                <a:cs typeface="Arial" panose="020B0604020202020204" pitchFamily="34" charset="0"/>
              </a:rPr>
              <a:t> (Source: Bloomberg)</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6:</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a:t>
            </a:r>
            <a:r>
              <a:rPr lang="en-US" altLang="ko-KR" sz="800" dirty="0">
                <a:solidFill>
                  <a:srgbClr val="000000"/>
                </a:solidFill>
                <a:latin typeface="Arial" panose="020B0604020202020204" pitchFamily="34" charset="0"/>
                <a:ea typeface="+mj-ea"/>
                <a:cs typeface="Arial" panose="020B0604020202020204" pitchFamily="34" charset="0"/>
              </a:rPr>
              <a:t>Market Risk Premium </a:t>
            </a:r>
            <a:r>
              <a:rPr lang="ko-KR" altLang="en-US" sz="800" dirty="0">
                <a:solidFill>
                  <a:srgbClr val="000000"/>
                </a:solidFill>
                <a:latin typeface="Arial" panose="020B0604020202020204" pitchFamily="34" charset="0"/>
                <a:ea typeface="+mj-ea"/>
                <a:cs typeface="Arial" panose="020B0604020202020204" pitchFamily="34" charset="0"/>
              </a:rPr>
              <a:t>적용</a:t>
            </a:r>
            <a:r>
              <a:rPr lang="en-US" altLang="ko-KR" sz="800" dirty="0">
                <a:solidFill>
                  <a:srgbClr val="000000"/>
                </a:solidFill>
                <a:latin typeface="Arial" panose="020B0604020202020204" pitchFamily="34" charset="0"/>
                <a:ea typeface="+mj-ea"/>
                <a:cs typeface="Arial" panose="020B0604020202020204" pitchFamily="34" charset="0"/>
              </a:rPr>
              <a:t> (Source: Bloomberg)</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7: </a:t>
            </a:r>
            <a:r>
              <a:rPr lang="ko-KR" altLang="en-US" sz="800" kern="0" dirty="0">
                <a:solidFill>
                  <a:srgbClr val="000000"/>
                </a:solidFill>
                <a:latin typeface="Arial" panose="020B0604020202020204" pitchFamily="34" charset="0"/>
                <a:ea typeface="+mj-ea"/>
                <a:cs typeface="Arial" panose="020B0604020202020204" pitchFamily="34" charset="0"/>
              </a:rPr>
              <a:t>감사를 수감하지 않은 평가대상 특유의 위험요소가 존재함에 따라 전문가적 판단에 의해 </a:t>
            </a:r>
            <a:r>
              <a:rPr lang="en-US" altLang="ko-KR" sz="800" kern="0" dirty="0">
                <a:solidFill>
                  <a:srgbClr val="000000"/>
                </a:solidFill>
                <a:latin typeface="Arial" panose="020B0604020202020204" pitchFamily="34" charset="0"/>
                <a:ea typeface="+mj-ea"/>
                <a:cs typeface="Arial" panose="020B0604020202020204" pitchFamily="34" charset="0"/>
              </a:rPr>
              <a:t>Specific Risk Premium</a:t>
            </a:r>
            <a:r>
              <a:rPr lang="ko-KR" altLang="en-US" sz="800" kern="0" dirty="0">
                <a:solidFill>
                  <a:srgbClr val="000000"/>
                </a:solidFill>
                <a:latin typeface="Arial" panose="020B0604020202020204" pitchFamily="34" charset="0"/>
                <a:ea typeface="+mj-ea"/>
                <a:cs typeface="Arial" panose="020B0604020202020204" pitchFamily="34" charset="0"/>
              </a:rPr>
              <a:t>을 가산</a:t>
            </a:r>
            <a:endParaRPr lang="en-US" altLang="ko-KR" sz="800" kern="0" dirty="0">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8:</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2021</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12</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31</a:t>
            </a:r>
            <a:r>
              <a:rPr lang="ko-KR" altLang="en-US" sz="800" dirty="0">
                <a:solidFill>
                  <a:srgbClr val="000000"/>
                </a:solidFill>
                <a:latin typeface="Arial" panose="020B0604020202020204" pitchFamily="34" charset="0"/>
                <a:ea typeface="+mj-ea"/>
                <a:cs typeface="Arial" panose="020B0604020202020204" pitchFamily="34" charset="0"/>
              </a:rPr>
              <a:t>일 기준 </a:t>
            </a:r>
            <a:r>
              <a:rPr lang="en-US" altLang="ko-KR" sz="800" dirty="0">
                <a:solidFill>
                  <a:srgbClr val="000000"/>
                </a:solidFill>
                <a:latin typeface="Arial" panose="020B0604020202020204" pitchFamily="34" charset="0"/>
                <a:ea typeface="+mj-ea"/>
                <a:cs typeface="Arial" panose="020B0604020202020204" pitchFamily="34" charset="0"/>
              </a:rPr>
              <a:t>5</a:t>
            </a:r>
            <a:r>
              <a:rPr lang="ko-KR" altLang="en-US" sz="800" dirty="0">
                <a:solidFill>
                  <a:srgbClr val="000000"/>
                </a:solidFill>
                <a:latin typeface="Arial" panose="020B0604020202020204" pitchFamily="34" charset="0"/>
                <a:ea typeface="+mj-ea"/>
                <a:cs typeface="Arial" panose="020B0604020202020204" pitchFamily="34" charset="0"/>
              </a:rPr>
              <a:t>년 만기 </a:t>
            </a:r>
            <a:r>
              <a:rPr lang="en-US" altLang="ko-KR" sz="800" dirty="0">
                <a:solidFill>
                  <a:srgbClr val="000000"/>
                </a:solidFill>
                <a:latin typeface="Arial" panose="020B0604020202020204" pitchFamily="34" charset="0"/>
                <a:ea typeface="+mj-ea"/>
                <a:cs typeface="Arial" panose="020B0604020202020204" pitchFamily="34" charset="0"/>
              </a:rPr>
              <a:t>BBB- </a:t>
            </a:r>
            <a:r>
              <a:rPr lang="ko-KR" altLang="en-US" sz="800" dirty="0">
                <a:solidFill>
                  <a:srgbClr val="000000"/>
                </a:solidFill>
                <a:latin typeface="Arial" panose="020B0604020202020204" pitchFamily="34" charset="0"/>
                <a:ea typeface="+mj-ea"/>
                <a:cs typeface="Arial" panose="020B0604020202020204" pitchFamily="34" charset="0"/>
              </a:rPr>
              <a:t>등급 무보증 회사채 이자율 적용</a:t>
            </a:r>
            <a:r>
              <a:rPr lang="fr-FR" altLang="ko-KR" sz="800" dirty="0">
                <a:solidFill>
                  <a:srgbClr val="000000"/>
                </a:solidFill>
                <a:latin typeface="Arial" panose="020B0604020202020204" pitchFamily="34" charset="0"/>
                <a:ea typeface="+mj-ea"/>
                <a:cs typeface="Arial" panose="020B0604020202020204" pitchFamily="34" charset="0"/>
              </a:rPr>
              <a:t> (Source: KOFIA bond)</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9:</a:t>
            </a:r>
            <a:r>
              <a:rPr lang="ko-KR" altLang="en-US" sz="800" kern="0" dirty="0">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유사상장회사의 평균 자본구조 적용</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15" name="표 14">
            <a:extLst>
              <a:ext uri="{FF2B5EF4-FFF2-40B4-BE49-F238E27FC236}">
                <a16:creationId xmlns:a16="http://schemas.microsoft.com/office/drawing/2014/main" id="{C6775732-CE12-4323-92B5-1BC7CA119D73}"/>
              </a:ext>
            </a:extLst>
          </p:cNvPr>
          <p:cNvGraphicFramePr>
            <a:graphicFrameLocks noGrp="1"/>
          </p:cNvGraphicFramePr>
          <p:nvPr>
            <p:extLst>
              <p:ext uri="{D42A27DB-BD31-4B8C-83A1-F6EECF244321}">
                <p14:modId xmlns:p14="http://schemas.microsoft.com/office/powerpoint/2010/main" val="3656751945"/>
              </p:ext>
            </p:extLst>
          </p:nvPr>
        </p:nvGraphicFramePr>
        <p:xfrm>
          <a:off x="2081744" y="1669479"/>
          <a:ext cx="7356253" cy="2110812"/>
        </p:xfrm>
        <a:graphic>
          <a:graphicData uri="http://schemas.openxmlformats.org/drawingml/2006/table">
            <a:tbl>
              <a:tblPr/>
              <a:tblGrid>
                <a:gridCol w="921515">
                  <a:extLst>
                    <a:ext uri="{9D8B030D-6E8A-4147-A177-3AD203B41FA5}">
                      <a16:colId xmlns:a16="http://schemas.microsoft.com/office/drawing/2014/main" val="4078767359"/>
                    </a:ext>
                  </a:extLst>
                </a:gridCol>
                <a:gridCol w="360033">
                  <a:extLst>
                    <a:ext uri="{9D8B030D-6E8A-4147-A177-3AD203B41FA5}">
                      <a16:colId xmlns:a16="http://schemas.microsoft.com/office/drawing/2014/main" val="1478298234"/>
                    </a:ext>
                  </a:extLst>
                </a:gridCol>
                <a:gridCol w="462088">
                  <a:extLst>
                    <a:ext uri="{9D8B030D-6E8A-4147-A177-3AD203B41FA5}">
                      <a16:colId xmlns:a16="http://schemas.microsoft.com/office/drawing/2014/main" val="1669784547"/>
                    </a:ext>
                  </a:extLst>
                </a:gridCol>
                <a:gridCol w="612396">
                  <a:extLst>
                    <a:ext uri="{9D8B030D-6E8A-4147-A177-3AD203B41FA5}">
                      <a16:colId xmlns:a16="http://schemas.microsoft.com/office/drawing/2014/main" val="3124312744"/>
                    </a:ext>
                  </a:extLst>
                </a:gridCol>
                <a:gridCol w="587230">
                  <a:extLst>
                    <a:ext uri="{9D8B030D-6E8A-4147-A177-3AD203B41FA5}">
                      <a16:colId xmlns:a16="http://schemas.microsoft.com/office/drawing/2014/main" val="2140003839"/>
                    </a:ext>
                  </a:extLst>
                </a:gridCol>
                <a:gridCol w="570451">
                  <a:extLst>
                    <a:ext uri="{9D8B030D-6E8A-4147-A177-3AD203B41FA5}">
                      <a16:colId xmlns:a16="http://schemas.microsoft.com/office/drawing/2014/main" val="252855335"/>
                    </a:ext>
                  </a:extLst>
                </a:gridCol>
                <a:gridCol w="704675">
                  <a:extLst>
                    <a:ext uri="{9D8B030D-6E8A-4147-A177-3AD203B41FA5}">
                      <a16:colId xmlns:a16="http://schemas.microsoft.com/office/drawing/2014/main" val="1664893308"/>
                    </a:ext>
                  </a:extLst>
                </a:gridCol>
                <a:gridCol w="763398">
                  <a:extLst>
                    <a:ext uri="{9D8B030D-6E8A-4147-A177-3AD203B41FA5}">
                      <a16:colId xmlns:a16="http://schemas.microsoft.com/office/drawing/2014/main" val="1896614909"/>
                    </a:ext>
                  </a:extLst>
                </a:gridCol>
                <a:gridCol w="562063">
                  <a:extLst>
                    <a:ext uri="{9D8B030D-6E8A-4147-A177-3AD203B41FA5}">
                      <a16:colId xmlns:a16="http://schemas.microsoft.com/office/drawing/2014/main" val="2443028465"/>
                    </a:ext>
                  </a:extLst>
                </a:gridCol>
                <a:gridCol w="461394">
                  <a:extLst>
                    <a:ext uri="{9D8B030D-6E8A-4147-A177-3AD203B41FA5}">
                      <a16:colId xmlns:a16="http://schemas.microsoft.com/office/drawing/2014/main" val="2716300692"/>
                    </a:ext>
                  </a:extLst>
                </a:gridCol>
                <a:gridCol w="675505">
                  <a:extLst>
                    <a:ext uri="{9D8B030D-6E8A-4147-A177-3AD203B41FA5}">
                      <a16:colId xmlns:a16="http://schemas.microsoft.com/office/drawing/2014/main" val="3572134948"/>
                    </a:ext>
                  </a:extLst>
                </a:gridCol>
                <a:gridCol w="675505">
                  <a:extLst>
                    <a:ext uri="{9D8B030D-6E8A-4147-A177-3AD203B41FA5}">
                      <a16:colId xmlns:a16="http://schemas.microsoft.com/office/drawing/2014/main" val="1431440251"/>
                    </a:ext>
                  </a:extLst>
                </a:gridCol>
              </a:tblGrid>
              <a:tr h="175901">
                <a:tc rowSpan="2">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유사상장회사</a:t>
                      </a:r>
                      <a:r>
                        <a:rPr lang="en-US" altLang="ko-KR" sz="9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국가</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Observed</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시가총액</a:t>
                      </a:r>
                      <a:r>
                        <a:rPr lang="en-US" altLang="ko-KR" sz="9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IBD</a:t>
                      </a:r>
                      <a:r>
                        <a:rPr lang="en-US"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4</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기업가치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Debt/Equity</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Debt/TIC</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세율</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Unlevered</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Re-levered</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764725376"/>
                  </a:ext>
                </a:extLst>
              </a:tr>
              <a:tr h="17590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r>
                        <a:rPr lang="en-US"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304540494"/>
                  </a:ext>
                </a:extLst>
              </a:tr>
              <a:tr h="175901">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마이크로컨텍솔</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117,210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1,093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103,843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910912942"/>
                  </a:ext>
                </a:extLst>
              </a:tr>
              <a:tr h="175901">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ISC</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584,849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16,122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546,611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1658778"/>
                  </a:ext>
                </a:extLst>
              </a:tr>
              <a:tr h="175901">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엠케이전자</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403,442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885,328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888,085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219.4%</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0.39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223507635"/>
                  </a:ext>
                </a:extLst>
              </a:tr>
              <a:tr h="175901">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294,810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53,274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317,391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45967749"/>
                  </a:ext>
                </a:extLst>
              </a:tr>
              <a:tr h="175901">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815,227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770,062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91171782"/>
                  </a:ext>
                </a:extLst>
              </a:tr>
              <a:tr h="175901">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Maximum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17147408"/>
                  </a:ext>
                </a:extLst>
              </a:tr>
              <a:tr h="175901">
                <a:tc>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Mean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13950355"/>
                  </a:ext>
                </a:extLst>
              </a:tr>
              <a:tr h="175901">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Median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a:t>
                      </a: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60970603"/>
                  </a:ext>
                </a:extLst>
              </a:tr>
              <a:tr h="175901">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Minimum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2304140"/>
                  </a:ext>
                </a:extLst>
              </a:tr>
              <a:tr h="175901">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Selected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3">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(Mean)</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9736324"/>
                  </a:ext>
                </a:extLst>
              </a:tr>
            </a:tbl>
          </a:graphicData>
        </a:graphic>
      </p:graphicFrame>
      <p:graphicFrame>
        <p:nvGraphicFramePr>
          <p:cNvPr id="16" name="표 15">
            <a:extLst>
              <a:ext uri="{FF2B5EF4-FFF2-40B4-BE49-F238E27FC236}">
                <a16:creationId xmlns:a16="http://schemas.microsoft.com/office/drawing/2014/main" id="{10C46A2A-D18C-4F97-B498-A1FAE6A52C86}"/>
              </a:ext>
            </a:extLst>
          </p:cNvPr>
          <p:cNvGraphicFramePr>
            <a:graphicFrameLocks noGrp="1"/>
          </p:cNvGraphicFramePr>
          <p:nvPr>
            <p:extLst>
              <p:ext uri="{D42A27DB-BD31-4B8C-83A1-F6EECF244321}">
                <p14:modId xmlns:p14="http://schemas.microsoft.com/office/powerpoint/2010/main" val="3742402632"/>
              </p:ext>
            </p:extLst>
          </p:nvPr>
        </p:nvGraphicFramePr>
        <p:xfrm>
          <a:off x="2081744" y="4083950"/>
          <a:ext cx="3963449" cy="476250"/>
        </p:xfrm>
        <a:graphic>
          <a:graphicData uri="http://schemas.openxmlformats.org/drawingml/2006/table">
            <a:tbl>
              <a:tblPr/>
              <a:tblGrid>
                <a:gridCol w="683043">
                  <a:extLst>
                    <a:ext uri="{9D8B030D-6E8A-4147-A177-3AD203B41FA5}">
                      <a16:colId xmlns:a16="http://schemas.microsoft.com/office/drawing/2014/main" val="345125376"/>
                    </a:ext>
                  </a:extLst>
                </a:gridCol>
                <a:gridCol w="143799">
                  <a:extLst>
                    <a:ext uri="{9D8B030D-6E8A-4147-A177-3AD203B41FA5}">
                      <a16:colId xmlns:a16="http://schemas.microsoft.com/office/drawing/2014/main" val="2573305666"/>
                    </a:ext>
                  </a:extLst>
                </a:gridCol>
                <a:gridCol w="514122">
                  <a:extLst>
                    <a:ext uri="{9D8B030D-6E8A-4147-A177-3AD203B41FA5}">
                      <a16:colId xmlns:a16="http://schemas.microsoft.com/office/drawing/2014/main" val="1256809781"/>
                    </a:ext>
                  </a:extLst>
                </a:gridCol>
                <a:gridCol w="134224">
                  <a:extLst>
                    <a:ext uri="{9D8B030D-6E8A-4147-A177-3AD203B41FA5}">
                      <a16:colId xmlns:a16="http://schemas.microsoft.com/office/drawing/2014/main" val="1018986424"/>
                    </a:ext>
                  </a:extLst>
                </a:gridCol>
                <a:gridCol w="861539">
                  <a:extLst>
                    <a:ext uri="{9D8B030D-6E8A-4147-A177-3AD203B41FA5}">
                      <a16:colId xmlns:a16="http://schemas.microsoft.com/office/drawing/2014/main" val="31771283"/>
                    </a:ext>
                  </a:extLst>
                </a:gridCol>
                <a:gridCol w="143799">
                  <a:extLst>
                    <a:ext uri="{9D8B030D-6E8A-4147-A177-3AD203B41FA5}">
                      <a16:colId xmlns:a16="http://schemas.microsoft.com/office/drawing/2014/main" val="2376828957"/>
                    </a:ext>
                  </a:extLst>
                </a:gridCol>
                <a:gridCol w="683043">
                  <a:extLst>
                    <a:ext uri="{9D8B030D-6E8A-4147-A177-3AD203B41FA5}">
                      <a16:colId xmlns:a16="http://schemas.microsoft.com/office/drawing/2014/main" val="560196213"/>
                    </a:ext>
                  </a:extLst>
                </a:gridCol>
                <a:gridCol w="143799">
                  <a:extLst>
                    <a:ext uri="{9D8B030D-6E8A-4147-A177-3AD203B41FA5}">
                      <a16:colId xmlns:a16="http://schemas.microsoft.com/office/drawing/2014/main" val="3417940229"/>
                    </a:ext>
                  </a:extLst>
                </a:gridCol>
                <a:gridCol w="656081">
                  <a:extLst>
                    <a:ext uri="{9D8B030D-6E8A-4147-A177-3AD203B41FA5}">
                      <a16:colId xmlns:a16="http://schemas.microsoft.com/office/drawing/2014/main" val="4037455088"/>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Risk Free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Beta</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Equity Risk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Specific</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Cost of</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099167516"/>
                  </a:ext>
                </a:extLst>
              </a:tr>
              <a:tr h="17145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Rate</a:t>
                      </a:r>
                      <a:r>
                        <a:rPr lang="en-US" sz="900" b="1" i="0" u="none" strike="noStrike" baseline="30000">
                          <a:solidFill>
                            <a:srgbClr val="FFFFFF"/>
                          </a:solidFill>
                          <a:effectLst/>
                          <a:latin typeface="Arial" panose="020B0604020202020204" pitchFamily="34" charset="0"/>
                          <a:ea typeface="맑은 고딕" panose="020B0503020000020004" pitchFamily="50" charset="-127"/>
                        </a:rPr>
                        <a:t>5</a:t>
                      </a:r>
                      <a:endParaRPr 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Premium</a:t>
                      </a:r>
                      <a:r>
                        <a:rPr lang="en-US" sz="900" b="1" i="0" u="none" strike="noStrike" baseline="30000" dirty="0">
                          <a:solidFill>
                            <a:srgbClr val="FFFFFF"/>
                          </a:solidFill>
                          <a:effectLst/>
                          <a:latin typeface="Arial" panose="020B0604020202020204" pitchFamily="34" charset="0"/>
                          <a:ea typeface="맑은 고딕" panose="020B0503020000020004" pitchFamily="50" charset="-127"/>
                        </a:rPr>
                        <a:t>6</a:t>
                      </a:r>
                      <a:r>
                        <a:rPr 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Premium</a:t>
                      </a:r>
                      <a:r>
                        <a:rPr lang="en-US" sz="900" b="1" i="0" u="none" strike="noStrike" baseline="30000" dirty="0">
                          <a:solidFill>
                            <a:srgbClr val="FFFFFF"/>
                          </a:solidFill>
                          <a:effectLst/>
                          <a:latin typeface="Arial" panose="020B0604020202020204" pitchFamily="34" charset="0"/>
                          <a:ea typeface="맑은 고딕" panose="020B0503020000020004" pitchFamily="50" charset="-127"/>
                        </a:rPr>
                        <a:t>7</a:t>
                      </a:r>
                      <a:r>
                        <a:rPr 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Equity</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20160177"/>
                  </a:ext>
                </a:extLst>
              </a:tr>
              <a:tr h="152400">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05122968"/>
                  </a:ext>
                </a:extLst>
              </a:tr>
            </a:tbl>
          </a:graphicData>
        </a:graphic>
      </p:graphicFrame>
      <p:graphicFrame>
        <p:nvGraphicFramePr>
          <p:cNvPr id="19" name="표 18">
            <a:extLst>
              <a:ext uri="{FF2B5EF4-FFF2-40B4-BE49-F238E27FC236}">
                <a16:creationId xmlns:a16="http://schemas.microsoft.com/office/drawing/2014/main" id="{09FA64A5-9AD2-485D-A3A4-5F5DFFC252B6}"/>
              </a:ext>
            </a:extLst>
          </p:cNvPr>
          <p:cNvGraphicFramePr>
            <a:graphicFrameLocks noGrp="1"/>
          </p:cNvGraphicFramePr>
          <p:nvPr>
            <p:extLst>
              <p:ext uri="{D42A27DB-BD31-4B8C-83A1-F6EECF244321}">
                <p14:modId xmlns:p14="http://schemas.microsoft.com/office/powerpoint/2010/main" val="4124367725"/>
              </p:ext>
            </p:extLst>
          </p:nvPr>
        </p:nvGraphicFramePr>
        <p:xfrm>
          <a:off x="2081745" y="4851308"/>
          <a:ext cx="3963449" cy="387425"/>
        </p:xfrm>
        <a:graphic>
          <a:graphicData uri="http://schemas.openxmlformats.org/drawingml/2006/table">
            <a:tbl>
              <a:tblPr/>
              <a:tblGrid>
                <a:gridCol w="1441631">
                  <a:extLst>
                    <a:ext uri="{9D8B030D-6E8A-4147-A177-3AD203B41FA5}">
                      <a16:colId xmlns:a16="http://schemas.microsoft.com/office/drawing/2014/main" val="3978280099"/>
                    </a:ext>
                  </a:extLst>
                </a:gridCol>
                <a:gridCol w="184558">
                  <a:extLst>
                    <a:ext uri="{9D8B030D-6E8A-4147-A177-3AD203B41FA5}">
                      <a16:colId xmlns:a16="http://schemas.microsoft.com/office/drawing/2014/main" val="1701345746"/>
                    </a:ext>
                  </a:extLst>
                </a:gridCol>
                <a:gridCol w="755009">
                  <a:extLst>
                    <a:ext uri="{9D8B030D-6E8A-4147-A177-3AD203B41FA5}">
                      <a16:colId xmlns:a16="http://schemas.microsoft.com/office/drawing/2014/main" val="160382718"/>
                    </a:ext>
                  </a:extLst>
                </a:gridCol>
                <a:gridCol w="167780">
                  <a:extLst>
                    <a:ext uri="{9D8B030D-6E8A-4147-A177-3AD203B41FA5}">
                      <a16:colId xmlns:a16="http://schemas.microsoft.com/office/drawing/2014/main" val="1596895490"/>
                    </a:ext>
                  </a:extLst>
                </a:gridCol>
                <a:gridCol w="1414471">
                  <a:extLst>
                    <a:ext uri="{9D8B030D-6E8A-4147-A177-3AD203B41FA5}">
                      <a16:colId xmlns:a16="http://schemas.microsoft.com/office/drawing/2014/main" val="2963655860"/>
                    </a:ext>
                  </a:extLst>
                </a:gridCol>
              </a:tblGrid>
              <a:tr h="238181">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Pre-Tax Cost of Debt</a:t>
                      </a:r>
                      <a:r>
                        <a:rPr lang="en-US" sz="900" b="1" i="0" u="none" strike="noStrike" baseline="30000">
                          <a:solidFill>
                            <a:srgbClr val="FFFFFF"/>
                          </a:solidFill>
                          <a:effectLst/>
                          <a:latin typeface="Arial" panose="020B0604020202020204" pitchFamily="34" charset="0"/>
                          <a:ea typeface="맑은 고딕" panose="020B0503020000020004" pitchFamily="50" charset="-127"/>
                        </a:rPr>
                        <a:t>8</a:t>
                      </a:r>
                      <a:endParaRPr 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(1-Tax Rate)</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After-Tax Cost of Debt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extLst>
                  <a:ext uri="{0D108BD9-81ED-4DB2-BD59-A6C34878D82A}">
                    <a16:rowId xmlns:a16="http://schemas.microsoft.com/office/drawing/2014/main" val="1298653176"/>
                  </a:ext>
                </a:extLst>
              </a:tr>
              <a:tr h="149244">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75.8%</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03197587"/>
                  </a:ext>
                </a:extLst>
              </a:tr>
            </a:tbl>
          </a:graphicData>
        </a:graphic>
      </p:graphicFrame>
      <p:graphicFrame>
        <p:nvGraphicFramePr>
          <p:cNvPr id="24" name="표 23">
            <a:extLst>
              <a:ext uri="{FF2B5EF4-FFF2-40B4-BE49-F238E27FC236}">
                <a16:creationId xmlns:a16="http://schemas.microsoft.com/office/drawing/2014/main" id="{9F59718F-D727-47D5-879E-5A5AB69B92BC}"/>
              </a:ext>
            </a:extLst>
          </p:cNvPr>
          <p:cNvGraphicFramePr>
            <a:graphicFrameLocks noGrp="1"/>
          </p:cNvGraphicFramePr>
          <p:nvPr>
            <p:extLst>
              <p:ext uri="{D42A27DB-BD31-4B8C-83A1-F6EECF244321}">
                <p14:modId xmlns:p14="http://schemas.microsoft.com/office/powerpoint/2010/main" val="2013371484"/>
              </p:ext>
            </p:extLst>
          </p:nvPr>
        </p:nvGraphicFramePr>
        <p:xfrm>
          <a:off x="2081744" y="5467120"/>
          <a:ext cx="3963448" cy="628650"/>
        </p:xfrm>
        <a:graphic>
          <a:graphicData uri="http://schemas.openxmlformats.org/drawingml/2006/table">
            <a:tbl>
              <a:tblPr/>
              <a:tblGrid>
                <a:gridCol w="896494">
                  <a:extLst>
                    <a:ext uri="{9D8B030D-6E8A-4147-A177-3AD203B41FA5}">
                      <a16:colId xmlns:a16="http://schemas.microsoft.com/office/drawing/2014/main" val="3384595651"/>
                    </a:ext>
                  </a:extLst>
                </a:gridCol>
                <a:gridCol w="896494">
                  <a:extLst>
                    <a:ext uri="{9D8B030D-6E8A-4147-A177-3AD203B41FA5}">
                      <a16:colId xmlns:a16="http://schemas.microsoft.com/office/drawing/2014/main" val="3716914459"/>
                    </a:ext>
                  </a:extLst>
                </a:gridCol>
                <a:gridCol w="188736">
                  <a:extLst>
                    <a:ext uri="{9D8B030D-6E8A-4147-A177-3AD203B41FA5}">
                      <a16:colId xmlns:a16="http://schemas.microsoft.com/office/drawing/2014/main" val="338650802"/>
                    </a:ext>
                  </a:extLst>
                </a:gridCol>
                <a:gridCol w="896494">
                  <a:extLst>
                    <a:ext uri="{9D8B030D-6E8A-4147-A177-3AD203B41FA5}">
                      <a16:colId xmlns:a16="http://schemas.microsoft.com/office/drawing/2014/main" val="2677950786"/>
                    </a:ext>
                  </a:extLst>
                </a:gridCol>
                <a:gridCol w="188736">
                  <a:extLst>
                    <a:ext uri="{9D8B030D-6E8A-4147-A177-3AD203B41FA5}">
                      <a16:colId xmlns:a16="http://schemas.microsoft.com/office/drawing/2014/main" val="2925756486"/>
                    </a:ext>
                  </a:extLst>
                </a:gridCol>
                <a:gridCol w="896494">
                  <a:extLst>
                    <a:ext uri="{9D8B030D-6E8A-4147-A177-3AD203B41FA5}">
                      <a16:colId xmlns:a16="http://schemas.microsoft.com/office/drawing/2014/main" val="1582242690"/>
                    </a:ext>
                  </a:extLst>
                </a:gridCol>
              </a:tblGrid>
              <a:tr h="171450">
                <a:tc gridSpan="2">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Capital Structure</a:t>
                      </a:r>
                      <a:r>
                        <a:rPr lang="en-US" sz="900" b="1" i="0" u="none" strike="noStrike" baseline="30000" dirty="0">
                          <a:solidFill>
                            <a:srgbClr val="FFFFFF"/>
                          </a:solidFill>
                          <a:effectLst/>
                          <a:latin typeface="Arial" panose="020B0604020202020204" pitchFamily="34" charset="0"/>
                          <a:ea typeface="맑은 고딕" panose="020B0503020000020004" pitchFamily="50" charset="-127"/>
                        </a:rPr>
                        <a:t>9</a:t>
                      </a: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Cost of Capital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Contribution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extLst>
                  <a:ext uri="{0D108BD9-81ED-4DB2-BD59-A6C34878D82A}">
                    <a16:rowId xmlns:a16="http://schemas.microsoft.com/office/drawing/2014/main" val="2269352657"/>
                  </a:ext>
                </a:extLst>
              </a:tr>
              <a:tr h="1524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18.4%</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2060"/>
                      </a:solidFill>
                      <a:prstDash val="solid"/>
                      <a:round/>
                      <a:headEnd type="none" w="med" len="med"/>
                      <a:tailEnd type="none" w="med" len="med"/>
                    </a:lnT>
                    <a:lnB>
                      <a:noFill/>
                    </a:lnB>
                  </a:tcPr>
                </a:tc>
                <a:extLst>
                  <a:ext uri="{0D108BD9-81ED-4DB2-BD59-A6C34878D82A}">
                    <a16:rowId xmlns:a16="http://schemas.microsoft.com/office/drawing/2014/main" val="3507044983"/>
                  </a:ext>
                </a:extLst>
              </a:tr>
              <a:tr h="1524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Equity</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81.6%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3125573"/>
                  </a:ext>
                </a:extLst>
              </a:tr>
              <a:tr h="152400">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4917198"/>
                  </a:ext>
                </a:extLst>
              </a:tr>
            </a:tbl>
          </a:graphicData>
        </a:graphic>
      </p:graphicFrame>
    </p:spTree>
    <p:extLst>
      <p:ext uri="{BB962C8B-B14F-4D97-AF65-F5344CB8AC3E}">
        <p14:creationId xmlns:p14="http://schemas.microsoft.com/office/powerpoint/2010/main" val="66265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447008790"/>
              </p:ext>
            </p:extLst>
          </p:nvPr>
        </p:nvGraphicFramePr>
        <p:xfrm>
          <a:off x="468001" y="1191604"/>
          <a:ext cx="9038334" cy="4185739"/>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분석대상</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위너에코텍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평가기준일</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0737275"/>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추정기간</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6463519"/>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현금흐름</a:t>
                      </a:r>
                      <a:r>
                        <a:rPr lang="en-US" altLang="ko-KR"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가정</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현금흐름 기중 발생 가정</a:t>
                      </a: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6191408"/>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법인세율</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법인세법상 과세표준구간 적용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8271444"/>
                  </a:ext>
                </a:extLst>
              </a:tr>
              <a:tr h="288858">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(WACC)</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범위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83779"/>
                  </a:ext>
                </a:extLst>
              </a:tr>
              <a:tr h="235105">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영구성장률</a:t>
                      </a:r>
                      <a:r>
                        <a:rPr lang="en-US" altLang="ko-KR"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a:t>
                      </a:r>
                      <a:endPar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범위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8884793"/>
                  </a:ext>
                </a:extLst>
              </a:tr>
              <a:tr h="1318503">
                <a:tc>
                  <a:txBody>
                    <a:bodyPr/>
                    <a:lstStyle/>
                    <a:p>
                      <a:pPr algn="l" rtl="0" fontAlgn="ctr"/>
                      <a:r>
                        <a:rPr lang="ko-KR" alt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거시경제지표</a:t>
                      </a:r>
                      <a:endParaRPr lang="en-US" altLang="ko-KR"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l" rtl="0" fontAlgn="ctr"/>
                      <a:r>
                        <a:rPr 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(EIU Data)</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물가상승률</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임금상승률</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3427647"/>
                  </a:ext>
                </a:extLst>
              </a:tr>
              <a:tr h="740781">
                <a:tc>
                  <a:txBody>
                    <a:bodyPr/>
                    <a:lstStyle/>
                    <a:p>
                      <a:pPr algn="l" rtl="0" fontAlgn="ctr"/>
                      <a:r>
                        <a:rPr lang="en-US" sz="10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WC</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외주가공비 관련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회전율 적용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5278647"/>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Key Assumptions</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 name="표 2">
            <a:extLst>
              <a:ext uri="{FF2B5EF4-FFF2-40B4-BE49-F238E27FC236}">
                <a16:creationId xmlns:a16="http://schemas.microsoft.com/office/drawing/2014/main" id="{FD349678-E222-4341-B53E-8CCF24F3C195}"/>
              </a:ext>
            </a:extLst>
          </p:cNvPr>
          <p:cNvGraphicFramePr>
            <a:graphicFrameLocks noGrp="1"/>
          </p:cNvGraphicFramePr>
          <p:nvPr>
            <p:extLst>
              <p:ext uri="{D42A27DB-BD31-4B8C-83A1-F6EECF244321}">
                <p14:modId xmlns:p14="http://schemas.microsoft.com/office/powerpoint/2010/main" val="4168253729"/>
              </p:ext>
            </p:extLst>
          </p:nvPr>
        </p:nvGraphicFramePr>
        <p:xfrm>
          <a:off x="2135497" y="3460753"/>
          <a:ext cx="6549834" cy="426720"/>
        </p:xfrm>
        <a:graphic>
          <a:graphicData uri="http://schemas.openxmlformats.org/drawingml/2006/table">
            <a:tbl>
              <a:tblPr/>
              <a:tblGrid>
                <a:gridCol w="851167">
                  <a:extLst>
                    <a:ext uri="{9D8B030D-6E8A-4147-A177-3AD203B41FA5}">
                      <a16:colId xmlns:a16="http://schemas.microsoft.com/office/drawing/2014/main" val="3986258640"/>
                    </a:ext>
                  </a:extLst>
                </a:gridCol>
                <a:gridCol w="1442832">
                  <a:extLst>
                    <a:ext uri="{9D8B030D-6E8A-4147-A177-3AD203B41FA5}">
                      <a16:colId xmlns:a16="http://schemas.microsoft.com/office/drawing/2014/main" val="1990267879"/>
                    </a:ext>
                  </a:extLst>
                </a:gridCol>
                <a:gridCol w="851167">
                  <a:extLst>
                    <a:ext uri="{9D8B030D-6E8A-4147-A177-3AD203B41FA5}">
                      <a16:colId xmlns:a16="http://schemas.microsoft.com/office/drawing/2014/main" val="3164776416"/>
                    </a:ext>
                  </a:extLst>
                </a:gridCol>
                <a:gridCol w="851167">
                  <a:extLst>
                    <a:ext uri="{9D8B030D-6E8A-4147-A177-3AD203B41FA5}">
                      <a16:colId xmlns:a16="http://schemas.microsoft.com/office/drawing/2014/main" val="1354227831"/>
                    </a:ext>
                  </a:extLst>
                </a:gridCol>
                <a:gridCol w="851167">
                  <a:extLst>
                    <a:ext uri="{9D8B030D-6E8A-4147-A177-3AD203B41FA5}">
                      <a16:colId xmlns:a16="http://schemas.microsoft.com/office/drawing/2014/main" val="2708308892"/>
                    </a:ext>
                  </a:extLst>
                </a:gridCol>
                <a:gridCol w="851167">
                  <a:extLst>
                    <a:ext uri="{9D8B030D-6E8A-4147-A177-3AD203B41FA5}">
                      <a16:colId xmlns:a16="http://schemas.microsoft.com/office/drawing/2014/main" val="2735297790"/>
                    </a:ext>
                  </a:extLst>
                </a:gridCol>
                <a:gridCol w="851167">
                  <a:extLst>
                    <a:ext uri="{9D8B030D-6E8A-4147-A177-3AD203B41FA5}">
                      <a16:colId xmlns:a16="http://schemas.microsoft.com/office/drawing/2014/main" val="4177415170"/>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Code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7555837"/>
                  </a:ext>
                </a:extLst>
              </a:tr>
              <a:tr h="152400">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DPPI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Producer prices (% change pa; av)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500188180"/>
                  </a:ext>
                </a:extLst>
              </a:tr>
            </a:tbl>
          </a:graphicData>
        </a:graphic>
      </p:graphicFrame>
      <p:graphicFrame>
        <p:nvGraphicFramePr>
          <p:cNvPr id="13" name="표 12">
            <a:extLst>
              <a:ext uri="{FF2B5EF4-FFF2-40B4-BE49-F238E27FC236}">
                <a16:creationId xmlns:a16="http://schemas.microsoft.com/office/drawing/2014/main" id="{4759098F-28F5-4350-94E6-5A3258BD47B3}"/>
              </a:ext>
            </a:extLst>
          </p:cNvPr>
          <p:cNvGraphicFramePr>
            <a:graphicFrameLocks noGrp="1"/>
          </p:cNvGraphicFramePr>
          <p:nvPr>
            <p:extLst>
              <p:ext uri="{D42A27DB-BD31-4B8C-83A1-F6EECF244321}">
                <p14:modId xmlns:p14="http://schemas.microsoft.com/office/powerpoint/2010/main" val="2404057269"/>
              </p:ext>
            </p:extLst>
          </p:nvPr>
        </p:nvGraphicFramePr>
        <p:xfrm>
          <a:off x="2135497" y="4148201"/>
          <a:ext cx="6549834" cy="426720"/>
        </p:xfrm>
        <a:graphic>
          <a:graphicData uri="http://schemas.openxmlformats.org/drawingml/2006/table">
            <a:tbl>
              <a:tblPr/>
              <a:tblGrid>
                <a:gridCol w="851167">
                  <a:extLst>
                    <a:ext uri="{9D8B030D-6E8A-4147-A177-3AD203B41FA5}">
                      <a16:colId xmlns:a16="http://schemas.microsoft.com/office/drawing/2014/main" val="3986258640"/>
                    </a:ext>
                  </a:extLst>
                </a:gridCol>
                <a:gridCol w="1442832">
                  <a:extLst>
                    <a:ext uri="{9D8B030D-6E8A-4147-A177-3AD203B41FA5}">
                      <a16:colId xmlns:a16="http://schemas.microsoft.com/office/drawing/2014/main" val="1990267879"/>
                    </a:ext>
                  </a:extLst>
                </a:gridCol>
                <a:gridCol w="851167">
                  <a:extLst>
                    <a:ext uri="{9D8B030D-6E8A-4147-A177-3AD203B41FA5}">
                      <a16:colId xmlns:a16="http://schemas.microsoft.com/office/drawing/2014/main" val="3164776416"/>
                    </a:ext>
                  </a:extLst>
                </a:gridCol>
                <a:gridCol w="851167">
                  <a:extLst>
                    <a:ext uri="{9D8B030D-6E8A-4147-A177-3AD203B41FA5}">
                      <a16:colId xmlns:a16="http://schemas.microsoft.com/office/drawing/2014/main" val="1354227831"/>
                    </a:ext>
                  </a:extLst>
                </a:gridCol>
                <a:gridCol w="851167">
                  <a:extLst>
                    <a:ext uri="{9D8B030D-6E8A-4147-A177-3AD203B41FA5}">
                      <a16:colId xmlns:a16="http://schemas.microsoft.com/office/drawing/2014/main" val="2708308892"/>
                    </a:ext>
                  </a:extLst>
                </a:gridCol>
                <a:gridCol w="851167">
                  <a:extLst>
                    <a:ext uri="{9D8B030D-6E8A-4147-A177-3AD203B41FA5}">
                      <a16:colId xmlns:a16="http://schemas.microsoft.com/office/drawing/2014/main" val="2735297790"/>
                    </a:ext>
                  </a:extLst>
                </a:gridCol>
                <a:gridCol w="851167">
                  <a:extLst>
                    <a:ext uri="{9D8B030D-6E8A-4147-A177-3AD203B41FA5}">
                      <a16:colId xmlns:a16="http://schemas.microsoft.com/office/drawing/2014/main" val="4177415170"/>
                    </a:ext>
                  </a:extLst>
                </a:gridCol>
              </a:tblGrid>
              <a:tr h="152400">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Code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7555837"/>
                  </a:ext>
                </a:extLst>
              </a:tr>
              <a:tr h="152400">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DAWA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Growth in average wages (LCU; % 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4379453"/>
                  </a:ext>
                </a:extLst>
              </a:tr>
            </a:tbl>
          </a:graphicData>
        </a:graphic>
      </p:graphicFrame>
    </p:spTree>
    <p:extLst>
      <p:ext uri="{BB962C8B-B14F-4D97-AF65-F5344CB8AC3E}">
        <p14:creationId xmlns:p14="http://schemas.microsoft.com/office/powerpoint/2010/main" val="3988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413769782"/>
              </p:ext>
            </p:extLst>
          </p:nvPr>
        </p:nvGraphicFramePr>
        <p:xfrm>
          <a:off x="468001" y="1191601"/>
          <a:ext cx="9038334" cy="427802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594">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01542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유사상장회사비교법</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(GPCM)</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유사상장회사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Multiple</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00013" marR="0" lvl="0" indent="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최초 유사 업종회사는 </a:t>
                      </a:r>
                      <a:r>
                        <a:rPr lang="en-US" altLang="ko-KR" sz="900" kern="0" dirty="0">
                          <a:solidFill>
                            <a:srgbClr val="000000"/>
                          </a:solidFill>
                          <a:latin typeface="Arial" panose="020B0604020202020204" pitchFamily="34" charset="0"/>
                          <a:cs typeface="Arial" panose="020B0604020202020204" pitchFamily="34" charset="0"/>
                        </a:rPr>
                        <a:t>17</a:t>
                      </a:r>
                      <a:r>
                        <a:rPr lang="ko-KR" altLang="en-US" sz="900" kern="0" dirty="0">
                          <a:solidFill>
                            <a:srgbClr val="000000"/>
                          </a:solidFill>
                          <a:latin typeface="Arial" panose="020B0604020202020204" pitchFamily="34" charset="0"/>
                          <a:cs typeface="Arial" panose="020B0604020202020204" pitchFamily="34" charset="0"/>
                        </a:rPr>
                        <a:t>개사로 도출되었으며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이 중 사업의 유사성을 기준으로 </a:t>
                      </a:r>
                      <a:r>
                        <a:rPr lang="en-US" altLang="ko-KR" sz="900" kern="0" dirty="0">
                          <a:solidFill>
                            <a:srgbClr val="000000"/>
                          </a:solidFill>
                          <a:latin typeface="Arial" panose="020B0604020202020204" pitchFamily="34" charset="0"/>
                          <a:cs typeface="Arial" panose="020B0604020202020204" pitchFamily="34" charset="0"/>
                        </a:rPr>
                        <a:t>7</a:t>
                      </a:r>
                      <a:r>
                        <a:rPr lang="ko-KR" altLang="en-US" sz="900" kern="0" dirty="0">
                          <a:solidFill>
                            <a:srgbClr val="000000"/>
                          </a:solidFill>
                          <a:latin typeface="Arial" panose="020B0604020202020204" pitchFamily="34" charset="0"/>
                          <a:cs typeface="Arial" panose="020B0604020202020204" pitchFamily="34" charset="0"/>
                        </a:rPr>
                        <a:t>개사를 비교기준회사로 선정함</a:t>
                      </a: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en-US" altLang="ko-KR" sz="900" kern="0" dirty="0">
                          <a:solidFill>
                            <a:srgbClr val="000000"/>
                          </a:solidFill>
                          <a:latin typeface="Arial" panose="020B0604020202020204" pitchFamily="34" charset="0"/>
                          <a:cs typeface="Arial" panose="020B0604020202020204" pitchFamily="34" charset="0"/>
                        </a:rPr>
                        <a:t>7</a:t>
                      </a:r>
                      <a:r>
                        <a:rPr lang="ko-KR" altLang="en-US" sz="900" kern="0" dirty="0">
                          <a:solidFill>
                            <a:srgbClr val="000000"/>
                          </a:solidFill>
                          <a:latin typeface="Arial" panose="020B0604020202020204" pitchFamily="34" charset="0"/>
                          <a:cs typeface="Arial" panose="020B0604020202020204" pitchFamily="34" charset="0"/>
                        </a:rPr>
                        <a:t>개의 비교기준회사에서 </a:t>
                      </a:r>
                      <a:r>
                        <a:rPr lang="ko-KR" altLang="en-US" sz="900" kern="0" dirty="0" err="1">
                          <a:solidFill>
                            <a:srgbClr val="000000"/>
                          </a:solidFill>
                          <a:latin typeface="Arial" panose="020B0604020202020204" pitchFamily="34" charset="0"/>
                          <a:cs typeface="Arial" panose="020B0604020202020204" pitchFamily="34" charset="0"/>
                        </a:rPr>
                        <a:t>오킨스전자는</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Multiple </a:t>
                      </a:r>
                      <a:r>
                        <a:rPr lang="ko-KR" altLang="en-US" sz="900" kern="0" dirty="0">
                          <a:solidFill>
                            <a:srgbClr val="000000"/>
                          </a:solidFill>
                          <a:latin typeface="Arial" panose="020B0604020202020204" pitchFamily="34" charset="0"/>
                          <a:cs typeface="Arial" panose="020B0604020202020204" pitchFamily="34" charset="0"/>
                        </a:rPr>
                        <a:t>수치 상 </a:t>
                      </a:r>
                      <a:r>
                        <a:rPr lang="en-US" altLang="ko-KR" sz="900" kern="0" dirty="0">
                          <a:solidFill>
                            <a:srgbClr val="000000"/>
                          </a:solidFill>
                          <a:latin typeface="Arial" panose="020B0604020202020204" pitchFamily="34" charset="0"/>
                          <a:cs typeface="Arial" panose="020B0604020202020204" pitchFamily="34" charset="0"/>
                        </a:rPr>
                        <a:t>Outlier </a:t>
                      </a:r>
                      <a:r>
                        <a:rPr lang="ko-KR" altLang="en-US" sz="900" kern="0" dirty="0">
                          <a:solidFill>
                            <a:srgbClr val="000000"/>
                          </a:solidFill>
                          <a:latin typeface="Arial" panose="020B0604020202020204" pitchFamily="34" charset="0"/>
                          <a:cs typeface="Arial" panose="020B0604020202020204" pitchFamily="34" charset="0"/>
                        </a:rPr>
                        <a:t>기준에 해당하고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리노공업은</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Market Capitalization </a:t>
                      </a:r>
                      <a:r>
                        <a:rPr lang="ko-KR" altLang="en-US" sz="900" kern="0" dirty="0">
                          <a:solidFill>
                            <a:srgbClr val="000000"/>
                          </a:solidFill>
                          <a:latin typeface="Arial" panose="020B0604020202020204" pitchFamily="34" charset="0"/>
                          <a:cs typeface="Arial" panose="020B0604020202020204" pitchFamily="34" charset="0"/>
                        </a:rPr>
                        <a:t>및 </a:t>
                      </a:r>
                      <a:r>
                        <a:rPr lang="en-US" altLang="ko-KR" sz="900" kern="0" dirty="0">
                          <a:solidFill>
                            <a:srgbClr val="000000"/>
                          </a:solidFill>
                          <a:latin typeface="Arial" panose="020B0604020202020204" pitchFamily="34" charset="0"/>
                          <a:cs typeface="Arial" panose="020B0604020202020204" pitchFamily="34" charset="0"/>
                        </a:rPr>
                        <a:t>Enterprise Value </a:t>
                      </a:r>
                      <a:r>
                        <a:rPr lang="ko-KR" altLang="en-US" sz="900" kern="0" dirty="0">
                          <a:solidFill>
                            <a:srgbClr val="000000"/>
                          </a:solidFill>
                          <a:latin typeface="Arial" panose="020B0604020202020204" pitchFamily="34" charset="0"/>
                          <a:cs typeface="Arial" panose="020B0604020202020204" pitchFamily="34" charset="0"/>
                        </a:rPr>
                        <a:t>규모 차이로 인해 최종 유사상장회사 선정 시 제외함</a:t>
                      </a: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사업의 유사성</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규모 등을 고려하여 최종적으로 </a:t>
                      </a:r>
                      <a:r>
                        <a:rPr lang="en-US" altLang="ko-KR" sz="900" kern="0" dirty="0">
                          <a:solidFill>
                            <a:srgbClr val="000000"/>
                          </a:solidFill>
                          <a:latin typeface="Arial" panose="020B0604020202020204" pitchFamily="34" charset="0"/>
                          <a:cs typeface="Arial" panose="020B0604020202020204" pitchFamily="34" charset="0"/>
                        </a:rPr>
                        <a:t>GPCM Multiple</a:t>
                      </a:r>
                      <a:r>
                        <a:rPr lang="ko-KR" altLang="en-US" sz="900" kern="0" dirty="0">
                          <a:solidFill>
                            <a:srgbClr val="000000"/>
                          </a:solidFill>
                          <a:latin typeface="Arial" panose="020B0604020202020204" pitchFamily="34" charset="0"/>
                          <a:cs typeface="Arial" panose="020B0604020202020204" pitchFamily="34" charset="0"/>
                        </a:rPr>
                        <a:t>을 산출하기 위하여 선정한 국내 유사상장회사는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마이크로컨텍솔</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ISC,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엠케이전자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디아이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티에스이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개사로 해당 기업들을 통해 산출한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EV/EBITDA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범위는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7.2x~13.6x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평균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10.7x)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이로부터 산출된 </a:t>
                      </a:r>
                      <a:r>
                        <a:rPr lang="en-US" altLang="ko-KR" sz="900" kern="0" dirty="0">
                          <a:solidFill>
                            <a:srgbClr val="000000"/>
                          </a:solidFill>
                          <a:latin typeface="Arial" panose="020B0604020202020204" pitchFamily="34" charset="0"/>
                          <a:cs typeface="Arial" panose="020B0604020202020204" pitchFamily="34" charset="0"/>
                        </a:rPr>
                        <a:t>Trading Multiple</a:t>
                      </a:r>
                      <a:r>
                        <a:rPr lang="ko-KR" altLang="en-US" sz="900" kern="0" dirty="0">
                          <a:solidFill>
                            <a:srgbClr val="000000"/>
                          </a:solidFill>
                          <a:latin typeface="Arial" panose="020B0604020202020204" pitchFamily="34" charset="0"/>
                          <a:cs typeface="Arial" panose="020B0604020202020204" pitchFamily="34" charset="0"/>
                        </a:rPr>
                        <a:t>을 </a:t>
                      </a:r>
                      <a:r>
                        <a:rPr lang="en-US" altLang="ko-KR" sz="900" kern="0" dirty="0">
                          <a:solidFill>
                            <a:srgbClr val="000000"/>
                          </a:solidFill>
                          <a:latin typeface="Arial" panose="020B0604020202020204" pitchFamily="34" charset="0"/>
                          <a:cs typeface="Arial" panose="020B0604020202020204" pitchFamily="34" charset="0"/>
                        </a:rPr>
                        <a:t>2021</a:t>
                      </a:r>
                      <a:r>
                        <a:rPr lang="ko-KR" altLang="en-US" sz="900" kern="0" dirty="0">
                          <a:solidFill>
                            <a:srgbClr val="000000"/>
                          </a:solidFill>
                          <a:latin typeface="Arial" panose="020B0604020202020204" pitchFamily="34" charset="0"/>
                          <a:cs typeface="Arial" panose="020B0604020202020204" pitchFamily="34" charset="0"/>
                        </a:rPr>
                        <a:t>년 대상회사 </a:t>
                      </a:r>
                      <a:r>
                        <a:rPr lang="en-US" altLang="ko-KR" sz="900" kern="0" dirty="0">
                          <a:solidFill>
                            <a:srgbClr val="000000"/>
                          </a:solidFill>
                          <a:latin typeface="Arial" panose="020B0604020202020204" pitchFamily="34" charset="0"/>
                          <a:ea typeface="+mn-ea"/>
                          <a:cs typeface="Arial" panose="020B0604020202020204" pitchFamily="34" charset="0"/>
                        </a:rPr>
                        <a:t>Pro-forma EBITDA</a:t>
                      </a:r>
                      <a:r>
                        <a:rPr lang="ko-KR" altLang="en-US" sz="900" kern="0" dirty="0">
                          <a:solidFill>
                            <a:srgbClr val="000000"/>
                          </a:solidFill>
                          <a:latin typeface="Arial" panose="020B0604020202020204" pitchFamily="34" charset="0"/>
                          <a:cs typeface="Arial" panose="020B0604020202020204" pitchFamily="34" charset="0"/>
                        </a:rPr>
                        <a:t>에 적용함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표 15">
            <a:extLst>
              <a:ext uri="{FF2B5EF4-FFF2-40B4-BE49-F238E27FC236}">
                <a16:creationId xmlns:a16="http://schemas.microsoft.com/office/drawing/2014/main" id="{F8DE7391-67B6-4D2F-95BE-D1B456248B88}"/>
              </a:ext>
            </a:extLst>
          </p:cNvPr>
          <p:cNvGraphicFramePr>
            <a:graphicFrameLocks noGrp="1"/>
          </p:cNvGraphicFramePr>
          <p:nvPr>
            <p:extLst>
              <p:ext uri="{D42A27DB-BD31-4B8C-83A1-F6EECF244321}">
                <p14:modId xmlns:p14="http://schemas.microsoft.com/office/powerpoint/2010/main" val="1379970746"/>
              </p:ext>
            </p:extLst>
          </p:nvPr>
        </p:nvGraphicFramePr>
        <p:xfrm>
          <a:off x="2092411" y="1704444"/>
          <a:ext cx="7365905" cy="2570370"/>
        </p:xfrm>
        <a:graphic>
          <a:graphicData uri="http://schemas.openxmlformats.org/drawingml/2006/table">
            <a:tbl>
              <a:tblPr/>
              <a:tblGrid>
                <a:gridCol w="807952">
                  <a:extLst>
                    <a:ext uri="{9D8B030D-6E8A-4147-A177-3AD203B41FA5}">
                      <a16:colId xmlns:a16="http://schemas.microsoft.com/office/drawing/2014/main" val="2029852237"/>
                    </a:ext>
                  </a:extLst>
                </a:gridCol>
                <a:gridCol w="582014">
                  <a:extLst>
                    <a:ext uri="{9D8B030D-6E8A-4147-A177-3AD203B41FA5}">
                      <a16:colId xmlns:a16="http://schemas.microsoft.com/office/drawing/2014/main" val="3547070509"/>
                    </a:ext>
                  </a:extLst>
                </a:gridCol>
                <a:gridCol w="582014">
                  <a:extLst>
                    <a:ext uri="{9D8B030D-6E8A-4147-A177-3AD203B41FA5}">
                      <a16:colId xmlns:a16="http://schemas.microsoft.com/office/drawing/2014/main" val="439278997"/>
                    </a:ext>
                  </a:extLst>
                </a:gridCol>
                <a:gridCol w="582014">
                  <a:extLst>
                    <a:ext uri="{9D8B030D-6E8A-4147-A177-3AD203B41FA5}">
                      <a16:colId xmlns:a16="http://schemas.microsoft.com/office/drawing/2014/main" val="4120143080"/>
                    </a:ext>
                  </a:extLst>
                </a:gridCol>
                <a:gridCol w="582014">
                  <a:extLst>
                    <a:ext uri="{9D8B030D-6E8A-4147-A177-3AD203B41FA5}">
                      <a16:colId xmlns:a16="http://schemas.microsoft.com/office/drawing/2014/main" val="3046449056"/>
                    </a:ext>
                  </a:extLst>
                </a:gridCol>
                <a:gridCol w="582014">
                  <a:extLst>
                    <a:ext uri="{9D8B030D-6E8A-4147-A177-3AD203B41FA5}">
                      <a16:colId xmlns:a16="http://schemas.microsoft.com/office/drawing/2014/main" val="2498455667"/>
                    </a:ext>
                  </a:extLst>
                </a:gridCol>
                <a:gridCol w="582014">
                  <a:extLst>
                    <a:ext uri="{9D8B030D-6E8A-4147-A177-3AD203B41FA5}">
                      <a16:colId xmlns:a16="http://schemas.microsoft.com/office/drawing/2014/main" val="2283045056"/>
                    </a:ext>
                  </a:extLst>
                </a:gridCol>
                <a:gridCol w="582014">
                  <a:extLst>
                    <a:ext uri="{9D8B030D-6E8A-4147-A177-3AD203B41FA5}">
                      <a16:colId xmlns:a16="http://schemas.microsoft.com/office/drawing/2014/main" val="3871150863"/>
                    </a:ext>
                  </a:extLst>
                </a:gridCol>
                <a:gridCol w="496771">
                  <a:extLst>
                    <a:ext uri="{9D8B030D-6E8A-4147-A177-3AD203B41FA5}">
                      <a16:colId xmlns:a16="http://schemas.microsoft.com/office/drawing/2014/main" val="2133985805"/>
                    </a:ext>
                  </a:extLst>
                </a:gridCol>
                <a:gridCol w="496771">
                  <a:extLst>
                    <a:ext uri="{9D8B030D-6E8A-4147-A177-3AD203B41FA5}">
                      <a16:colId xmlns:a16="http://schemas.microsoft.com/office/drawing/2014/main" val="3580285335"/>
                    </a:ext>
                  </a:extLst>
                </a:gridCol>
                <a:gridCol w="496771">
                  <a:extLst>
                    <a:ext uri="{9D8B030D-6E8A-4147-A177-3AD203B41FA5}">
                      <a16:colId xmlns:a16="http://schemas.microsoft.com/office/drawing/2014/main" val="3689555876"/>
                    </a:ext>
                  </a:extLst>
                </a:gridCol>
                <a:gridCol w="496771">
                  <a:extLst>
                    <a:ext uri="{9D8B030D-6E8A-4147-A177-3AD203B41FA5}">
                      <a16:colId xmlns:a16="http://schemas.microsoft.com/office/drawing/2014/main" val="3547475168"/>
                    </a:ext>
                  </a:extLst>
                </a:gridCol>
                <a:gridCol w="496771">
                  <a:extLst>
                    <a:ext uri="{9D8B030D-6E8A-4147-A177-3AD203B41FA5}">
                      <a16:colId xmlns:a16="http://schemas.microsoft.com/office/drawing/2014/main" val="1537727777"/>
                    </a:ext>
                  </a:extLst>
                </a:gridCol>
              </a:tblGrid>
              <a:tr h="171358">
                <a:tc gridSpan="13">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Guideline Public Company Method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027675573"/>
                  </a:ext>
                </a:extLst>
              </a:tr>
              <a:tr h="171358">
                <a:tc rowSpan="3">
                  <a:txBody>
                    <a:bodyPr/>
                    <a:lstStyle/>
                    <a:p>
                      <a:pPr algn="l"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회사명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7">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재무정보 및 시장정보</a:t>
                      </a:r>
                      <a:r>
                        <a:rPr lang="en-US" altLang="ko-KR" sz="800" b="0" i="0" u="none" strike="noStrike" baseline="30000">
                          <a:solidFill>
                            <a:srgbClr val="000000"/>
                          </a:solidFill>
                          <a:effectLst/>
                          <a:latin typeface="Arial" panose="020B0604020202020204" pitchFamily="34" charset="0"/>
                          <a:ea typeface="맑은 고딕" panose="020B0503020000020004" pitchFamily="50" charset="-127"/>
                        </a:rPr>
                        <a:t>1</a:t>
                      </a: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Trading Multiple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52899897"/>
                  </a:ext>
                </a:extLst>
              </a:tr>
              <a:tr h="171358">
                <a:tc vMerge="1">
                  <a:txBody>
                    <a:bodyPr/>
                    <a:lstStyle/>
                    <a:p>
                      <a:pPr latinLnBrk="1"/>
                      <a:endParaRPr lang="ko-KR" altLang="en-US"/>
                    </a:p>
                  </a:txBody>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Sales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NI</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BV</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MKT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PBR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PER</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76316301"/>
                  </a:ext>
                </a:extLst>
              </a:tr>
              <a:tr h="17135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Sales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247277816"/>
                  </a:ext>
                </a:extLst>
              </a:tr>
              <a:tr h="171358">
                <a:tc>
                  <a:txBody>
                    <a:bodyPr/>
                    <a:lstStyle/>
                    <a:p>
                      <a:pPr algn="l" rtl="0"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마이크로컨텍솔</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61,382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9,706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7,517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41,856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117,210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(13,367)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103,843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1.7x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13.1x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10.7x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15.6x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58015040"/>
                  </a:ext>
                </a:extLst>
              </a:tr>
              <a:tr h="171358">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ISC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144,670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46,987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30,247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222,575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584,849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(38,238)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546,611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2.6x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3.8x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14.6x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11.6x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19.3x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56974400"/>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엠케이전자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958,026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123,997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33,330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1,025,885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403,442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484,642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888,085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0.4x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0.9x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8.2x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7.2x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12.1x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538543612"/>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디아이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226,567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23,268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15,322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153,872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294,810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22,581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317,391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1.9x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1.4x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19.0x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13.6x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19.2x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96335956"/>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티에스이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307,663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75,952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44,721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270,179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815,227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(45,165)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770,062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3.0x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2.5x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14.1x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10.1x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18.2x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7408590"/>
                  </a:ext>
                </a:extLst>
              </a:tr>
              <a:tr h="171358">
                <a:tc>
                  <a:txBody>
                    <a:bodyPr/>
                    <a:lstStyle/>
                    <a:p>
                      <a:pPr algn="l" rtl="0"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오킨스전자</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800" b="0"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59,304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9,439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35,672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476,457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13,760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490,217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13.4x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8.3x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190.0x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51.9x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249.4x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3590487981"/>
                  </a:ext>
                </a:extLst>
              </a:tr>
              <a:tr h="171358">
                <a:tc>
                  <a:txBody>
                    <a:bodyPr/>
                    <a:lstStyle/>
                    <a:p>
                      <a:pPr algn="l" rtl="0"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리노공업</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800" b="0"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280,167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129,439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103,806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417,703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3,022,562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(76,955)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2,945,607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7.2x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10.5x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25.2x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29.1x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601796942"/>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Max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3.0x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3.8x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19.0x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13.6x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19.3x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872860660"/>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Mean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2.2x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2.1x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13.8x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10.7x</a:t>
                      </a:r>
                    </a:p>
                  </a:txBody>
                  <a:tcPr marL="36000" marR="36000" marT="0" marB="0" anchor="ctr">
                    <a:lnL>
                      <a:noFill/>
                    </a:lnL>
                    <a:lnR>
                      <a:noFill/>
                    </a:lnR>
                    <a:lnT>
                      <a:noFill/>
                    </a:lnT>
                    <a:lnB>
                      <a:noFill/>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16.9x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55255650"/>
                  </a:ext>
                </a:extLst>
              </a:tr>
              <a:tr h="171358">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Median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2.6x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1.7x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14.1x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10.7x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18.2x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00366706"/>
                  </a:ext>
                </a:extLst>
              </a:tr>
              <a:tr h="171358">
                <a:tc gridSpan="7">
                  <a:txBody>
                    <a:bodyPr/>
                    <a:lstStyle/>
                    <a:p>
                      <a:pPr algn="l" rtl="0"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Min</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0.4x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0.9x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8.2x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7.2x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12.1x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07349220"/>
                  </a:ext>
                </a:extLst>
              </a:tr>
            </a:tbl>
          </a:graphicData>
        </a:graphic>
      </p:graphicFrame>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2" name="TextBox 11">
            <a:extLst>
              <a:ext uri="{FF2B5EF4-FFF2-40B4-BE49-F238E27FC236}">
                <a16:creationId xmlns:a16="http://schemas.microsoft.com/office/drawing/2014/main" id="{62B69DCF-1E71-4017-85F2-A338221F235D}"/>
              </a:ext>
            </a:extLst>
          </p:cNvPr>
          <p:cNvSpPr txBox="1"/>
          <p:nvPr/>
        </p:nvSpPr>
        <p:spPr>
          <a:xfrm>
            <a:off x="5145159" y="1556424"/>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cs typeface="Arial" panose="020B0604020202020204" pitchFamily="34" charset="0"/>
              </a:rPr>
              <a:t>단위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백만원</a:t>
            </a:r>
            <a:r>
              <a:rPr lang="en-US" altLang="ko-KR"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ea typeface="+mj-ea"/>
                <a:cs typeface="Arial" panose="020B0604020202020204" pitchFamily="34" charset="0"/>
              </a:rPr>
              <a:t>Source: Bloomberg)</a:t>
            </a:r>
          </a:p>
        </p:txBody>
      </p:sp>
      <p:sp>
        <p:nvSpPr>
          <p:cNvPr id="13" name="직사각형 12">
            <a:extLst>
              <a:ext uri="{FF2B5EF4-FFF2-40B4-BE49-F238E27FC236}">
                <a16:creationId xmlns:a16="http://schemas.microsoft.com/office/drawing/2014/main" id="{D0B07CDF-6EF7-4058-8352-9D46B78A6E19}"/>
              </a:ext>
            </a:extLst>
          </p:cNvPr>
          <p:cNvSpPr/>
          <p:nvPr/>
        </p:nvSpPr>
        <p:spPr>
          <a:xfrm>
            <a:off x="2112079" y="4027054"/>
            <a:ext cx="7325920" cy="247760"/>
          </a:xfrm>
          <a:prstGeom prst="rect">
            <a:avLst/>
          </a:prstGeom>
        </p:spPr>
        <p:txBody>
          <a:bodyPr wrap="square" lIns="0" tIns="0" rIns="0" bIns="0" anchor="b">
            <a:spAutoFit/>
          </a:bodyPr>
          <a:lstStyle/>
          <a:p>
            <a:pPr defTabSz="914400">
              <a:lnSpc>
                <a:spcPts val="960"/>
              </a:lnSpc>
              <a:defRPr/>
            </a:pPr>
            <a:r>
              <a:rPr lang="en-US" altLang="ko-KR" sz="800" kern="0" dirty="0">
                <a:latin typeface="Arial" panose="020B0604020202020204" pitchFamily="34" charset="0"/>
                <a:ea typeface="+mj-ea"/>
                <a:cs typeface="Arial" panose="020B0604020202020204" pitchFamily="34" charset="0"/>
              </a:rPr>
              <a:t>Note 1: 2021</a:t>
            </a:r>
            <a:r>
              <a:rPr lang="ko-KR" altLang="en-US" sz="800" kern="0" dirty="0">
                <a:latin typeface="Arial" panose="020B0604020202020204" pitchFamily="34" charset="0"/>
                <a:ea typeface="+mj-ea"/>
                <a:cs typeface="Arial" panose="020B0604020202020204" pitchFamily="34" charset="0"/>
              </a:rPr>
              <a:t>년 </a:t>
            </a:r>
            <a:r>
              <a:rPr lang="en-US" altLang="ko-KR" sz="800" kern="0" dirty="0">
                <a:latin typeface="Arial" panose="020B0604020202020204" pitchFamily="34" charset="0"/>
                <a:ea typeface="+mj-ea"/>
                <a:cs typeface="Arial" panose="020B0604020202020204" pitchFamily="34" charset="0"/>
              </a:rPr>
              <a:t>12</a:t>
            </a:r>
            <a:r>
              <a:rPr lang="ko-KR" altLang="en-US" sz="800" kern="0" dirty="0">
                <a:latin typeface="Arial" panose="020B0604020202020204" pitchFamily="34" charset="0"/>
                <a:ea typeface="+mj-ea"/>
                <a:cs typeface="Arial" panose="020B0604020202020204" pitchFamily="34" charset="0"/>
              </a:rPr>
              <a:t>월 기준 </a:t>
            </a:r>
            <a:r>
              <a:rPr lang="en-US" altLang="ko-KR" sz="800" kern="0" dirty="0">
                <a:latin typeface="Arial" panose="020B0604020202020204" pitchFamily="34" charset="0"/>
                <a:ea typeface="+mj-ea"/>
                <a:cs typeface="Arial" panose="020B0604020202020204" pitchFamily="34" charset="0"/>
              </a:rPr>
              <a:t>(</a:t>
            </a:r>
            <a:r>
              <a:rPr lang="ko-KR" altLang="en-US" sz="800" kern="0" dirty="0">
                <a:latin typeface="Arial" panose="020B0604020202020204" pitchFamily="34" charset="0"/>
                <a:ea typeface="+mj-ea"/>
                <a:cs typeface="Arial" panose="020B0604020202020204" pitchFamily="34" charset="0"/>
              </a:rPr>
              <a:t>연결재무제표 금액</a:t>
            </a:r>
            <a:r>
              <a:rPr lang="en-US" altLang="ko-KR" sz="800" kern="0" dirty="0">
                <a:latin typeface="Arial" panose="020B0604020202020204" pitchFamily="34" charset="0"/>
                <a:ea typeface="+mj-ea"/>
                <a:cs typeface="Arial" panose="020B0604020202020204" pitchFamily="34" charset="0"/>
              </a:rPr>
              <a:t>)</a:t>
            </a:r>
          </a:p>
          <a:p>
            <a:pPr defTabSz="914400">
              <a:lnSpc>
                <a:spcPts val="960"/>
              </a:lnSpc>
              <a:defRPr/>
            </a:pPr>
            <a:r>
              <a:rPr lang="en-US" altLang="ko-KR" sz="800" kern="0" dirty="0">
                <a:latin typeface="Arial" panose="020B0604020202020204" pitchFamily="34" charset="0"/>
                <a:ea typeface="+mj-ea"/>
                <a:cs typeface="Arial" panose="020B0604020202020204" pitchFamily="34" charset="0"/>
              </a:rPr>
              <a:t>Note 2: </a:t>
            </a:r>
            <a:r>
              <a:rPr lang="ko-KR" altLang="en-US" sz="800" kern="0" dirty="0">
                <a:latin typeface="Arial" panose="020B0604020202020204" pitchFamily="34" charset="0"/>
                <a:ea typeface="+mj-ea"/>
                <a:cs typeface="Arial" panose="020B0604020202020204" pitchFamily="34" charset="0"/>
              </a:rPr>
              <a:t>최종 제외</a:t>
            </a:r>
            <a:endParaRPr lang="en-US" altLang="ko-KR" sz="800" kern="0" dirty="0">
              <a:latin typeface="Arial" panose="020B0604020202020204" pitchFamily="34" charset="0"/>
              <a:ea typeface="+mj-ea"/>
              <a:cs typeface="Arial" panose="020B0604020202020204" pitchFamily="34" charset="0"/>
            </a:endParaRPr>
          </a:p>
        </p:txBody>
      </p:sp>
      <p:sp>
        <p:nvSpPr>
          <p:cNvPr id="10" name="제목 2">
            <a:extLst>
              <a:ext uri="{FF2B5EF4-FFF2-40B4-BE49-F238E27FC236}">
                <a16:creationId xmlns:a16="http://schemas.microsoft.com/office/drawing/2014/main" id="{A6459AD7-1212-4240-A413-F4694AE9F47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Market Approach – GPCM </a:t>
            </a:r>
          </a:p>
        </p:txBody>
      </p:sp>
      <p:sp>
        <p:nvSpPr>
          <p:cNvPr id="17" name="순서도: 연결자 16">
            <a:extLst>
              <a:ext uri="{FF2B5EF4-FFF2-40B4-BE49-F238E27FC236}">
                <a16:creationId xmlns:a16="http://schemas.microsoft.com/office/drawing/2014/main" id="{1021B3C1-425C-4DB1-9227-93D7545A1104}"/>
              </a:ext>
            </a:extLst>
          </p:cNvPr>
          <p:cNvSpPr/>
          <p:nvPr/>
        </p:nvSpPr>
        <p:spPr bwMode="auto">
          <a:xfrm>
            <a:off x="2054088" y="14976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8" name="직사각형 17">
            <a:extLst>
              <a:ext uri="{FF2B5EF4-FFF2-40B4-BE49-F238E27FC236}">
                <a16:creationId xmlns:a16="http://schemas.microsoft.com/office/drawing/2014/main" id="{758B2EE9-3882-4B9D-A8AC-42762EFBF278}"/>
              </a:ext>
            </a:extLst>
          </p:cNvPr>
          <p:cNvSpPr/>
          <p:nvPr/>
        </p:nvSpPr>
        <p:spPr>
          <a:xfrm>
            <a:off x="8506436" y="3577335"/>
            <a:ext cx="570452" cy="6974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836A3ED3-6E7A-4647-95AD-97A2176324DA}"/>
              </a:ext>
            </a:extLst>
          </p:cNvPr>
          <p:cNvSpPr/>
          <p:nvPr/>
        </p:nvSpPr>
        <p:spPr>
          <a:xfrm>
            <a:off x="2090909" y="2386939"/>
            <a:ext cx="7365905" cy="86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63472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145554895"/>
              </p:ext>
            </p:extLst>
          </p:nvPr>
        </p:nvGraphicFramePr>
        <p:xfrm>
          <a:off x="468000" y="1191600"/>
          <a:ext cx="9038334" cy="4702778"/>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369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5230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유사거래비교법</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(GTM)</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유사거래사례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Multiple</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GTM Multiple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산출하기 위하여 선정한 거래사례는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MergerMarket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내 국내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해외의 반도체 제조 장비 사업</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(Semiconductor Fabrication Equipment)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영위하는 회사 대상 거래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및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Capital IQ</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내 국내의 반도체 장비 사업</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(Semiconductor Equipment)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영위하는 회사 대상 거래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중 주요 영업의 동질성과 규모를 고려하여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건의 거래를 대상으로 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개의 비교사례에서 </a:t>
                      </a:r>
                      <a:r>
                        <a:rPr lang="en-US" altLang="ko-KR" sz="900" b="0" i="0" u="none" strike="noStrike" dirty="0" err="1">
                          <a:solidFill>
                            <a:srgbClr val="000000"/>
                          </a:solidFill>
                          <a:effectLst/>
                          <a:latin typeface="Arial" panose="020B0604020202020204" pitchFamily="34" charset="0"/>
                          <a:ea typeface="맑은 고딕" panose="020B0503020000020004" pitchFamily="50" charset="-127"/>
                        </a:rPr>
                        <a:t>Iones</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Co., Ltd.</a:t>
                      </a:r>
                      <a:r>
                        <a:rPr lang="ko-KR" altLang="en-US" sz="900" kern="0" dirty="0">
                          <a:solidFill>
                            <a:srgbClr val="000000"/>
                          </a:solidFill>
                          <a:latin typeface="Arial" panose="020B0604020202020204" pitchFamily="34" charset="0"/>
                          <a:cs typeface="Arial" panose="020B0604020202020204" pitchFamily="34" charset="0"/>
                        </a:rPr>
                        <a:t>는 </a:t>
                      </a:r>
                      <a:r>
                        <a:rPr lang="en-US" altLang="ko-KR" sz="900" kern="0" dirty="0">
                          <a:solidFill>
                            <a:srgbClr val="000000"/>
                          </a:solidFill>
                          <a:latin typeface="Arial" panose="020B0604020202020204" pitchFamily="34" charset="0"/>
                          <a:cs typeface="Arial" panose="020B0604020202020204" pitchFamily="34" charset="0"/>
                        </a:rPr>
                        <a:t>Multiple </a:t>
                      </a:r>
                      <a:r>
                        <a:rPr lang="ko-KR" altLang="en-US" sz="900" kern="0" dirty="0">
                          <a:solidFill>
                            <a:srgbClr val="000000"/>
                          </a:solidFill>
                          <a:latin typeface="Arial" panose="020B0604020202020204" pitchFamily="34" charset="0"/>
                          <a:cs typeface="Arial" panose="020B0604020202020204" pitchFamily="34" charset="0"/>
                        </a:rPr>
                        <a:t>수치 상 </a:t>
                      </a:r>
                      <a:r>
                        <a:rPr lang="en-US" altLang="ko-KR" sz="900" kern="0" dirty="0">
                          <a:solidFill>
                            <a:srgbClr val="000000"/>
                          </a:solidFill>
                          <a:latin typeface="Arial" panose="020B0604020202020204" pitchFamily="34" charset="0"/>
                          <a:cs typeface="Arial" panose="020B0604020202020204" pitchFamily="34" charset="0"/>
                        </a:rPr>
                        <a:t>Outlier </a:t>
                      </a:r>
                      <a:r>
                        <a:rPr lang="ko-KR" altLang="en-US" sz="900" kern="0" dirty="0">
                          <a:solidFill>
                            <a:srgbClr val="000000"/>
                          </a:solidFill>
                          <a:latin typeface="Arial" panose="020B0604020202020204" pitchFamily="34" charset="0"/>
                          <a:cs typeface="Arial" panose="020B0604020202020204" pitchFamily="34" charset="0"/>
                        </a:rPr>
                        <a:t>기준에 해당하고</a:t>
                      </a:r>
                      <a:r>
                        <a:rPr lang="en-US" altLang="ko-KR" sz="900" kern="0" dirty="0">
                          <a:solidFill>
                            <a:srgbClr val="000000"/>
                          </a:solidFill>
                          <a:latin typeface="Arial" panose="020B0604020202020204" pitchFamily="34" charset="0"/>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C.C.P. Contact Probes Co Ltd</a:t>
                      </a:r>
                      <a:r>
                        <a:rPr lang="ko-KR" altLang="en-US" sz="900" kern="0" dirty="0">
                          <a:solidFill>
                            <a:srgbClr val="000000"/>
                          </a:solidFill>
                          <a:latin typeface="Arial" panose="020B0604020202020204" pitchFamily="34" charset="0"/>
                          <a:cs typeface="Arial" panose="020B0604020202020204" pitchFamily="34" charset="0"/>
                        </a:rPr>
                        <a:t>은 거래일자가 </a:t>
                      </a:r>
                      <a:r>
                        <a:rPr lang="en-US" altLang="ko-KR" sz="900" kern="0" dirty="0">
                          <a:solidFill>
                            <a:srgbClr val="000000"/>
                          </a:solidFill>
                          <a:latin typeface="Arial" panose="020B0604020202020204" pitchFamily="34" charset="0"/>
                          <a:cs typeface="Arial" panose="020B0604020202020204" pitchFamily="34" charset="0"/>
                        </a:rPr>
                        <a:t>outdated</a:t>
                      </a:r>
                      <a:r>
                        <a:rPr lang="ko-KR" altLang="en-US" sz="900" kern="0" dirty="0">
                          <a:solidFill>
                            <a:srgbClr val="000000"/>
                          </a:solidFill>
                          <a:latin typeface="Arial" panose="020B0604020202020204" pitchFamily="34" charset="0"/>
                          <a:cs typeface="Arial" panose="020B0604020202020204" pitchFamily="34" charset="0"/>
                        </a:rPr>
                        <a:t>된 관계로 최종 유사거래사례 선정 시 제외함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사업의 유사성</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규모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거래시기 등을 종합적으로 고려하여 최종적으로 </a:t>
                      </a:r>
                      <a:r>
                        <a:rPr lang="en-US" altLang="ko-KR" sz="900" kern="0" dirty="0">
                          <a:solidFill>
                            <a:srgbClr val="000000"/>
                          </a:solidFill>
                          <a:latin typeface="Arial" panose="020B0604020202020204" pitchFamily="34" charset="0"/>
                          <a:cs typeface="Arial" panose="020B0604020202020204" pitchFamily="34" charset="0"/>
                        </a:rPr>
                        <a:t>GTM Multiple</a:t>
                      </a:r>
                      <a:r>
                        <a:rPr lang="ko-KR" altLang="en-US" sz="900" kern="0" dirty="0">
                          <a:solidFill>
                            <a:srgbClr val="000000"/>
                          </a:solidFill>
                          <a:latin typeface="Arial" panose="020B0604020202020204" pitchFamily="34" charset="0"/>
                          <a:cs typeface="Arial" panose="020B0604020202020204" pitchFamily="34" charset="0"/>
                        </a:rPr>
                        <a:t>을 산출하기 위하여 선정한 유사거래사례는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ISC,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윌비에스엔티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altLang="ko-KR" sz="900" b="0" i="0" u="none" strike="noStrike" dirty="0" err="1">
                          <a:solidFill>
                            <a:srgbClr val="000000"/>
                          </a:solidFill>
                          <a:effectLst/>
                          <a:latin typeface="Arial" panose="020B0604020202020204" pitchFamily="34" charset="0"/>
                          <a:ea typeface="맑은 고딕" panose="020B0503020000020004" pitchFamily="50" charset="-127"/>
                        </a:rPr>
                        <a:t>Accurus</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Scientific</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개사로 해당 거래사례들을 통해 산출한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EV/EBITDA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범위는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7.7x~16.2x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평균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12.3x)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이로부터 산출된 </a:t>
                      </a:r>
                      <a:r>
                        <a:rPr lang="en-US" altLang="ko-KR" sz="900" kern="0" dirty="0">
                          <a:solidFill>
                            <a:srgbClr val="000000"/>
                          </a:solidFill>
                          <a:latin typeface="Arial" panose="020B0604020202020204" pitchFamily="34" charset="0"/>
                          <a:cs typeface="Arial" panose="020B0604020202020204" pitchFamily="34" charset="0"/>
                        </a:rPr>
                        <a:t>Transaction Multiple</a:t>
                      </a:r>
                      <a:r>
                        <a:rPr lang="ko-KR" altLang="en-US" sz="900" kern="0" dirty="0">
                          <a:solidFill>
                            <a:srgbClr val="000000"/>
                          </a:solidFill>
                          <a:latin typeface="Arial" panose="020B0604020202020204" pitchFamily="34" charset="0"/>
                          <a:cs typeface="Arial" panose="020B0604020202020204" pitchFamily="34" charset="0"/>
                        </a:rPr>
                        <a:t>을 </a:t>
                      </a:r>
                      <a:r>
                        <a:rPr lang="en-US" altLang="ko-KR" sz="900" kern="0" dirty="0">
                          <a:solidFill>
                            <a:srgbClr val="000000"/>
                          </a:solidFill>
                          <a:latin typeface="Arial" panose="020B0604020202020204" pitchFamily="34" charset="0"/>
                          <a:cs typeface="Arial" panose="020B0604020202020204" pitchFamily="34" charset="0"/>
                        </a:rPr>
                        <a:t>2021</a:t>
                      </a:r>
                      <a:r>
                        <a:rPr lang="ko-KR" altLang="en-US" sz="900" kern="0" dirty="0">
                          <a:solidFill>
                            <a:srgbClr val="000000"/>
                          </a:solidFill>
                          <a:latin typeface="Arial" panose="020B0604020202020204" pitchFamily="34" charset="0"/>
                          <a:cs typeface="Arial" panose="020B0604020202020204" pitchFamily="34" charset="0"/>
                        </a:rPr>
                        <a:t>년 대상회사 </a:t>
                      </a:r>
                      <a:r>
                        <a:rPr lang="en-US" altLang="ko-KR" sz="900" kern="0" dirty="0">
                          <a:solidFill>
                            <a:srgbClr val="000000"/>
                          </a:solidFill>
                          <a:latin typeface="Arial" panose="020B0604020202020204" pitchFamily="34" charset="0"/>
                          <a:ea typeface="+mn-ea"/>
                          <a:cs typeface="Arial" panose="020B0604020202020204" pitchFamily="34" charset="0"/>
                        </a:rPr>
                        <a:t>Pro-forma EBITDA</a:t>
                      </a:r>
                      <a:r>
                        <a:rPr lang="ko-KR" altLang="en-US" sz="900" kern="0" dirty="0">
                          <a:solidFill>
                            <a:srgbClr val="000000"/>
                          </a:solidFill>
                          <a:latin typeface="Arial" panose="020B0604020202020204" pitchFamily="34" charset="0"/>
                          <a:cs typeface="Arial" panose="020B0604020202020204" pitchFamily="34" charset="0"/>
                        </a:rPr>
                        <a:t>에 적용함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6" name="제목 2">
            <a:extLst>
              <a:ext uri="{FF2B5EF4-FFF2-40B4-BE49-F238E27FC236}">
                <a16:creationId xmlns:a16="http://schemas.microsoft.com/office/drawing/2014/main" id="{16F799B6-A523-4E0E-A2C1-3D45F312352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Market Approach – GTM</a:t>
            </a:r>
          </a:p>
        </p:txBody>
      </p:sp>
      <p:sp>
        <p:nvSpPr>
          <p:cNvPr id="10" name="직사각형 9">
            <a:extLst>
              <a:ext uri="{FF2B5EF4-FFF2-40B4-BE49-F238E27FC236}">
                <a16:creationId xmlns:a16="http://schemas.microsoft.com/office/drawing/2014/main" id="{65EAC840-38C3-4EC1-8F96-764E52989A8A}"/>
              </a:ext>
            </a:extLst>
          </p:cNvPr>
          <p:cNvSpPr/>
          <p:nvPr/>
        </p:nvSpPr>
        <p:spPr>
          <a:xfrm>
            <a:off x="2092413" y="3571277"/>
            <a:ext cx="7327951" cy="134139"/>
          </a:xfrm>
          <a:prstGeom prst="rect">
            <a:avLst/>
          </a:prstGeom>
        </p:spPr>
        <p:txBody>
          <a:bodyPr wrap="square" lIns="0" tIns="0" rIns="0" bIns="0" anchor="b">
            <a:spAutoFit/>
          </a:bodyPr>
          <a:lstStyle/>
          <a:p>
            <a:pPr>
              <a:lnSpc>
                <a:spcPct val="120000"/>
              </a:lnSpc>
              <a:defRPr/>
            </a:pPr>
            <a:endParaRPr lang="en-US" altLang="ko-KR" sz="800" kern="0" dirty="0">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55E6E745-7BA5-4E16-8773-80E36A4A7D15}"/>
              </a:ext>
            </a:extLst>
          </p:cNvPr>
          <p:cNvSpPr txBox="1"/>
          <p:nvPr/>
        </p:nvSpPr>
        <p:spPr>
          <a:xfrm>
            <a:off x="5145159" y="1581591"/>
            <a:ext cx="4275218" cy="126364"/>
          </a:xfrm>
          <a:prstGeom prst="rect">
            <a:avLst/>
          </a:prstGeom>
          <a:noFill/>
        </p:spPr>
        <p:txBody>
          <a:bodyPr wrap="square" lIns="36000" tIns="0" rIns="36000" bIns="0" rtlCol="0">
            <a:spAutoFit/>
          </a:bodyPr>
          <a:lstStyle/>
          <a:p>
            <a:pPr algn="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단위</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 Source: </a:t>
            </a:r>
            <a:r>
              <a:rPr lang="en-US" altLang="ko-KR" sz="800" dirty="0" err="1">
                <a:latin typeface="Arial" panose="020B0604020202020204" pitchFamily="34" charset="0"/>
                <a:ea typeface="+mj-ea"/>
                <a:cs typeface="Arial" panose="020B0604020202020204" pitchFamily="34" charset="0"/>
              </a:rPr>
              <a:t>MergerMarket</a:t>
            </a:r>
            <a:r>
              <a:rPr lang="en-US" altLang="ko-KR" sz="800" dirty="0">
                <a:latin typeface="Arial" panose="020B0604020202020204" pitchFamily="34" charset="0"/>
                <a:ea typeface="+mj-ea"/>
                <a:cs typeface="Arial" panose="020B0604020202020204" pitchFamily="34" charset="0"/>
              </a:rPr>
              <a:t>, Capital IQ, DART)</a:t>
            </a:r>
          </a:p>
        </p:txBody>
      </p:sp>
      <p:sp>
        <p:nvSpPr>
          <p:cNvPr id="17" name="순서도: 연결자 16">
            <a:extLst>
              <a:ext uri="{FF2B5EF4-FFF2-40B4-BE49-F238E27FC236}">
                <a16:creationId xmlns:a16="http://schemas.microsoft.com/office/drawing/2014/main" id="{22431FA1-F6D9-4B9C-A0FF-51EA6939A08C}"/>
              </a:ext>
            </a:extLst>
          </p:cNvPr>
          <p:cNvSpPr/>
          <p:nvPr/>
        </p:nvSpPr>
        <p:spPr bwMode="auto">
          <a:xfrm>
            <a:off x="2054088" y="14976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12" name="표 11">
            <a:extLst>
              <a:ext uri="{FF2B5EF4-FFF2-40B4-BE49-F238E27FC236}">
                <a16:creationId xmlns:a16="http://schemas.microsoft.com/office/drawing/2014/main" id="{ECB3F0D6-7A63-48AD-A0FC-93BE6F95AAC9}"/>
              </a:ext>
            </a:extLst>
          </p:cNvPr>
          <p:cNvGraphicFramePr>
            <a:graphicFrameLocks noGrp="1"/>
          </p:cNvGraphicFramePr>
          <p:nvPr>
            <p:extLst>
              <p:ext uri="{D42A27DB-BD31-4B8C-83A1-F6EECF244321}">
                <p14:modId xmlns:p14="http://schemas.microsoft.com/office/powerpoint/2010/main" val="1048434411"/>
              </p:ext>
            </p:extLst>
          </p:nvPr>
        </p:nvGraphicFramePr>
        <p:xfrm>
          <a:off x="2092413" y="1711626"/>
          <a:ext cx="7327950" cy="2310429"/>
        </p:xfrm>
        <a:graphic>
          <a:graphicData uri="http://schemas.openxmlformats.org/drawingml/2006/table">
            <a:tbl>
              <a:tblPr/>
              <a:tblGrid>
                <a:gridCol w="1260134">
                  <a:extLst>
                    <a:ext uri="{9D8B030D-6E8A-4147-A177-3AD203B41FA5}">
                      <a16:colId xmlns:a16="http://schemas.microsoft.com/office/drawing/2014/main" val="3504463130"/>
                    </a:ext>
                  </a:extLst>
                </a:gridCol>
                <a:gridCol w="1301225">
                  <a:extLst>
                    <a:ext uri="{9D8B030D-6E8A-4147-A177-3AD203B41FA5}">
                      <a16:colId xmlns:a16="http://schemas.microsoft.com/office/drawing/2014/main" val="1307874873"/>
                    </a:ext>
                  </a:extLst>
                </a:gridCol>
                <a:gridCol w="572569">
                  <a:extLst>
                    <a:ext uri="{9D8B030D-6E8A-4147-A177-3AD203B41FA5}">
                      <a16:colId xmlns:a16="http://schemas.microsoft.com/office/drawing/2014/main" val="1592475609"/>
                    </a:ext>
                  </a:extLst>
                </a:gridCol>
                <a:gridCol w="755009">
                  <a:extLst>
                    <a:ext uri="{9D8B030D-6E8A-4147-A177-3AD203B41FA5}">
                      <a16:colId xmlns:a16="http://schemas.microsoft.com/office/drawing/2014/main" val="1449901213"/>
                    </a:ext>
                  </a:extLst>
                </a:gridCol>
                <a:gridCol w="501242">
                  <a:extLst>
                    <a:ext uri="{9D8B030D-6E8A-4147-A177-3AD203B41FA5}">
                      <a16:colId xmlns:a16="http://schemas.microsoft.com/office/drawing/2014/main" val="714099555"/>
                    </a:ext>
                  </a:extLst>
                </a:gridCol>
                <a:gridCol w="501242">
                  <a:extLst>
                    <a:ext uri="{9D8B030D-6E8A-4147-A177-3AD203B41FA5}">
                      <a16:colId xmlns:a16="http://schemas.microsoft.com/office/drawing/2014/main" val="1930740410"/>
                    </a:ext>
                  </a:extLst>
                </a:gridCol>
                <a:gridCol w="501242">
                  <a:extLst>
                    <a:ext uri="{9D8B030D-6E8A-4147-A177-3AD203B41FA5}">
                      <a16:colId xmlns:a16="http://schemas.microsoft.com/office/drawing/2014/main" val="275898424"/>
                    </a:ext>
                  </a:extLst>
                </a:gridCol>
                <a:gridCol w="501242">
                  <a:extLst>
                    <a:ext uri="{9D8B030D-6E8A-4147-A177-3AD203B41FA5}">
                      <a16:colId xmlns:a16="http://schemas.microsoft.com/office/drawing/2014/main" val="374765064"/>
                    </a:ext>
                  </a:extLst>
                </a:gridCol>
                <a:gridCol w="478015">
                  <a:extLst>
                    <a:ext uri="{9D8B030D-6E8A-4147-A177-3AD203B41FA5}">
                      <a16:colId xmlns:a16="http://schemas.microsoft.com/office/drawing/2014/main" val="1001417242"/>
                    </a:ext>
                  </a:extLst>
                </a:gridCol>
                <a:gridCol w="478015">
                  <a:extLst>
                    <a:ext uri="{9D8B030D-6E8A-4147-A177-3AD203B41FA5}">
                      <a16:colId xmlns:a16="http://schemas.microsoft.com/office/drawing/2014/main" val="3864771201"/>
                    </a:ext>
                  </a:extLst>
                </a:gridCol>
                <a:gridCol w="478015">
                  <a:extLst>
                    <a:ext uri="{9D8B030D-6E8A-4147-A177-3AD203B41FA5}">
                      <a16:colId xmlns:a16="http://schemas.microsoft.com/office/drawing/2014/main" val="1095420261"/>
                    </a:ext>
                  </a:extLst>
                </a:gridCol>
              </a:tblGrid>
              <a:tr h="148341">
                <a:tc gridSpan="11">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Guideline Transactions Method</a:t>
                      </a:r>
                      <a:r>
                        <a:rPr lang="en-US" sz="800" b="1" i="0" u="none" strike="noStrike" dirty="0">
                          <a:solidFill>
                            <a:srgbClr val="FFFFFF"/>
                          </a:solidFill>
                          <a:effectLst/>
                          <a:latin typeface="맑은 고딕" panose="020B0503020000020004" pitchFamily="50" charset="-127"/>
                          <a:ea typeface="맑은 고딕" panose="020B0503020000020004" pitchFamily="50" charset="-127"/>
                        </a:rPr>
                        <a:t>　</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449783176"/>
                  </a:ext>
                </a:extLst>
              </a:tr>
              <a:tr h="148341">
                <a:tc rowSpan="3">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회사명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gridSpan="2">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Major Bidder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hMerge="1">
                  <a:txBody>
                    <a:bodyPr/>
                    <a:lstStyle/>
                    <a:p>
                      <a:pPr latinLnBrk="1"/>
                      <a:endParaRPr lang="ko-KR" altLang="en-US"/>
                    </a:p>
                  </a:txBody>
                  <a:tcPr/>
                </a:tc>
                <a:tc rowSpan="3">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거래일자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4">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시장정보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Transaction Multiple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58029521"/>
                  </a:ext>
                </a:extLst>
              </a:tr>
              <a:tr h="148341">
                <a:tc vMerge="1">
                  <a:txBody>
                    <a:bodyPr/>
                    <a:lstStyle/>
                    <a:p>
                      <a:pPr latinLnBrk="1"/>
                      <a:endParaRPr lang="ko-KR" altLang="en-US"/>
                    </a:p>
                  </a:txBody>
                  <a:tcPr/>
                </a:tc>
                <a:tc gridSpan="2" vMerge="1">
                  <a:txBody>
                    <a:bodyPr/>
                    <a:lstStyle/>
                    <a:p>
                      <a:pPr latinLnBrk="1"/>
                      <a:endParaRPr lang="ko-KR" altLang="en-US"/>
                    </a:p>
                  </a:txBody>
                  <a:tcPr/>
                </a:tc>
                <a:tc hMerge="1"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거래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취득</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Equity</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653358287"/>
                  </a:ext>
                </a:extLst>
              </a:tr>
              <a:tr h="148341">
                <a:tc vMerge="1">
                  <a:txBody>
                    <a:bodyPr/>
                    <a:lstStyle/>
                    <a:p>
                      <a:pPr latinLnBrk="1"/>
                      <a:endParaRPr lang="ko-KR" altLang="en-US"/>
                    </a:p>
                  </a:txBody>
                  <a:tcPr/>
                </a:tc>
                <a:tc gridSpan="2" vMerge="1">
                  <a:txBody>
                    <a:bodyPr/>
                    <a:lstStyle/>
                    <a:p>
                      <a:pPr latinLnBrk="1"/>
                      <a:endParaRPr lang="ko-KR" altLang="en-US"/>
                    </a:p>
                  </a:txBody>
                  <a:tcPr/>
                </a:tc>
                <a:tc hMerge="1"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금액</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지분율</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Value</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Sales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0446082"/>
                  </a:ext>
                </a:extLst>
              </a:tr>
              <a:tr h="148341">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ISC Co., Ltd.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gridSpan="2">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Mason Capital Corporation; Cactus Private Equity; Helios Private Equity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2021-07-02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148,496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31.75%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467,778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454,076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3.6x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24.2x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16.2x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18956519"/>
                  </a:ext>
                </a:extLst>
              </a:tr>
              <a:tr h="148341">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Willbe</a:t>
                      </a:r>
                      <a:r>
                        <a:rPr lang="en-US" sz="800" b="0" i="0" u="none" strike="noStrike" dirty="0">
                          <a:solidFill>
                            <a:srgbClr val="000000"/>
                          </a:solidFill>
                          <a:effectLst/>
                          <a:latin typeface="Arial" panose="020B0604020202020204" pitchFamily="34" charset="0"/>
                          <a:ea typeface="맑은 고딕" panose="020B0503020000020004" pitchFamily="50" charset="-127"/>
                        </a:rPr>
                        <a:t> S&amp;T Co., Ltd.</a:t>
                      </a:r>
                      <a:r>
                        <a:rPr lang="en-US" sz="800" b="0" i="0" u="none" strike="noStrike" baseline="30000" dirty="0">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gridSpan="2">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Well to Sea Investment Co., Ltd.; ACPC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2019-11-28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65,002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69,995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65,002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1.3x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8.1x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7.7x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61436064"/>
                  </a:ext>
                </a:extLst>
              </a:tr>
              <a:tr h="148341">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Accurus</a:t>
                      </a:r>
                      <a:r>
                        <a:rPr lang="en-US" sz="800" b="0" i="0" u="none" strike="noStrike" dirty="0">
                          <a:solidFill>
                            <a:srgbClr val="000000"/>
                          </a:solidFill>
                          <a:effectLst/>
                          <a:latin typeface="Arial" panose="020B0604020202020204" pitchFamily="34" charset="0"/>
                          <a:ea typeface="맑은 고딕" panose="020B0503020000020004" pitchFamily="50" charset="-127"/>
                        </a:rPr>
                        <a:t> Scientific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Mi </a:t>
                      </a:r>
                      <a:r>
                        <a:rPr lang="en-US" sz="800" b="0" i="0" u="none" strike="noStrike" dirty="0" err="1">
                          <a:solidFill>
                            <a:srgbClr val="000000"/>
                          </a:solidFill>
                          <a:effectLst/>
                          <a:latin typeface="Arial" panose="020B0604020202020204" pitchFamily="34" charset="0"/>
                          <a:ea typeface="맑은 고딕" panose="020B0503020000020004" pitchFamily="50" charset="-127"/>
                        </a:rPr>
                        <a:t>Technovation</a:t>
                      </a:r>
                      <a:r>
                        <a:rPr 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sz="800" b="0" i="0" u="none" strike="noStrike" dirty="0" err="1">
                          <a:solidFill>
                            <a:srgbClr val="000000"/>
                          </a:solidFill>
                          <a:effectLst/>
                          <a:latin typeface="Arial" panose="020B0604020202020204" pitchFamily="34" charset="0"/>
                          <a:ea typeface="맑은 고딕" panose="020B0503020000020004" pitchFamily="50" charset="-127"/>
                        </a:rPr>
                        <a:t>Berhad</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2020-12-18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79,353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74,077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79,352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3.0x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14.5x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13.0x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13119209"/>
                  </a:ext>
                </a:extLst>
              </a:tr>
              <a:tr h="148341">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Iones</a:t>
                      </a:r>
                      <a:r>
                        <a:rPr lang="en-US" sz="800" b="0" i="0" u="none" strike="noStrike" dirty="0">
                          <a:solidFill>
                            <a:srgbClr val="000000"/>
                          </a:solidFill>
                          <a:effectLst/>
                          <a:latin typeface="Arial" panose="020B0604020202020204" pitchFamily="34" charset="0"/>
                          <a:ea typeface="맑은 고딕" panose="020B0503020000020004" pitchFamily="50" charset="-127"/>
                        </a:rPr>
                        <a:t> Co., Ltd.</a:t>
                      </a:r>
                      <a:r>
                        <a:rPr lang="en-US" sz="800" b="0" i="0" u="none" strike="noStrike" baseline="30000" dirty="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Hansol</a:t>
                      </a:r>
                      <a:r>
                        <a:rPr lang="en-US" sz="800" b="0" i="0" u="none" strike="noStrike" dirty="0">
                          <a:solidFill>
                            <a:srgbClr val="000000"/>
                          </a:solidFill>
                          <a:effectLst/>
                          <a:latin typeface="Arial" panose="020B0604020202020204" pitchFamily="34" charset="0"/>
                          <a:ea typeface="맑은 고딕" panose="020B0503020000020004" pitchFamily="50" charset="-127"/>
                        </a:rPr>
                        <a:t> Technics Co Ltd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2022-01-14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127,324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36.20%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352,213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382,168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2.6x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40.9x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noFill/>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19.7x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noFill/>
                  </a:tcPr>
                </a:tc>
                <a:extLst>
                  <a:ext uri="{0D108BD9-81ED-4DB2-BD59-A6C34878D82A}">
                    <a16:rowId xmlns:a16="http://schemas.microsoft.com/office/drawing/2014/main" val="481346744"/>
                  </a:ext>
                </a:extLst>
              </a:tr>
              <a:tr h="148341">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C.C.P. Contact Probes Co Ltd</a:t>
                      </a:r>
                      <a:r>
                        <a:rPr lang="en-US" sz="800" b="0" i="0" u="none" strike="noStrike" baseline="30000" dirty="0">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gridSpan="2">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A consortium led by Liqi Investment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2015-06-29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30,171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36.24%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83,257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65,019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1.3x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9.5x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noFill/>
                  </a:tcPr>
                </a:tc>
                <a:tc>
                  <a:txBody>
                    <a:bodyPr/>
                    <a:lstStyle/>
                    <a:p>
                      <a:pPr algn="r" rtl="0" fontAlgn="ctr"/>
                      <a:r>
                        <a:rPr lang="en-US" sz="800" b="0" i="1" u="none" strike="noStrike" dirty="0">
                          <a:solidFill>
                            <a:srgbClr val="000000"/>
                          </a:solidFill>
                          <a:effectLst/>
                          <a:latin typeface="Arial" panose="020B0604020202020204" pitchFamily="34" charset="0"/>
                          <a:ea typeface="맑은 고딕" panose="020B0503020000020004" pitchFamily="50" charset="-127"/>
                        </a:rPr>
                        <a:t>7.1x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182423018"/>
                  </a:ext>
                </a:extLst>
              </a:tr>
              <a:tr h="148341">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Max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3.6x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24.2x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16.2x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614661257"/>
                  </a:ext>
                </a:extLst>
              </a:tr>
              <a:tr h="148341">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l" rtl="0"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dirty="0">
                          <a:solidFill>
                            <a:srgbClr val="000000"/>
                          </a:solidFill>
                          <a:effectLst/>
                          <a:latin typeface="Arial" panose="020B0604020202020204" pitchFamily="34" charset="0"/>
                          <a:ea typeface="맑은 고딕" panose="020B0503020000020004" pitchFamily="50" charset="-127"/>
                        </a:rPr>
                        <a:t>Mean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2.6x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15.6x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12.3x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9154794"/>
                  </a:ext>
                </a:extLst>
              </a:tr>
              <a:tr h="148341">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Median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3.0x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14.5x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13.0x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27397516"/>
                  </a:ext>
                </a:extLst>
              </a:tr>
              <a:tr h="148341">
                <a:tc gridSpan="7">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Min</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1.3x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8.1x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7.7x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48488196"/>
                  </a:ext>
                </a:extLst>
              </a:tr>
            </a:tbl>
          </a:graphicData>
        </a:graphic>
      </p:graphicFrame>
      <p:sp>
        <p:nvSpPr>
          <p:cNvPr id="15" name="직사각형 14">
            <a:extLst>
              <a:ext uri="{FF2B5EF4-FFF2-40B4-BE49-F238E27FC236}">
                <a16:creationId xmlns:a16="http://schemas.microsoft.com/office/drawing/2014/main" id="{118E30C8-93B9-4EDF-9502-FECFB1BF9B58}"/>
              </a:ext>
            </a:extLst>
          </p:cNvPr>
          <p:cNvSpPr/>
          <p:nvPr/>
        </p:nvSpPr>
        <p:spPr>
          <a:xfrm>
            <a:off x="8991115" y="3429000"/>
            <a:ext cx="424828" cy="58530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01226293-DD85-4A0D-BE62-1C98F1E0FDCC}"/>
              </a:ext>
            </a:extLst>
          </p:cNvPr>
          <p:cNvSpPr/>
          <p:nvPr/>
        </p:nvSpPr>
        <p:spPr>
          <a:xfrm>
            <a:off x="2093428" y="4042453"/>
            <a:ext cx="7325920" cy="376000"/>
          </a:xfrm>
          <a:prstGeom prst="rect">
            <a:avLst/>
          </a:prstGeom>
        </p:spPr>
        <p:txBody>
          <a:bodyPr wrap="square" lIns="0" tIns="0" rIns="0" bIns="0" anchor="b">
            <a:spAutoFit/>
          </a:bodyPr>
          <a:lstStyle/>
          <a:p>
            <a:pPr>
              <a:lnSpc>
                <a:spcPts val="960"/>
              </a:lnSpc>
              <a:defRPr/>
            </a:pPr>
            <a:r>
              <a:rPr lang="en-US" altLang="ko-KR" sz="800" kern="0" dirty="0">
                <a:latin typeface="Arial" panose="020B0604020202020204" pitchFamily="34" charset="0"/>
                <a:ea typeface="+mj-ea"/>
                <a:cs typeface="Arial" panose="020B0604020202020204" pitchFamily="34" charset="0"/>
              </a:rPr>
              <a:t>Note 1: </a:t>
            </a:r>
            <a:r>
              <a:rPr lang="ko-KR" altLang="en-US" sz="800" kern="0" dirty="0">
                <a:latin typeface="Arial" panose="020B0604020202020204" pitchFamily="34" charset="0"/>
                <a:ea typeface="+mj-ea"/>
                <a:cs typeface="Arial" panose="020B0604020202020204" pitchFamily="34" charset="0"/>
              </a:rPr>
              <a:t>언론보도에 따르면 </a:t>
            </a:r>
            <a:r>
              <a:rPr lang="en-US" altLang="ko-KR" sz="800" dirty="0">
                <a:solidFill>
                  <a:srgbClr val="000000"/>
                </a:solidFill>
                <a:latin typeface="Arial" panose="020B0604020202020204" pitchFamily="34" charset="0"/>
                <a:ea typeface="맑은 고딕" panose="020B0503020000020004" pitchFamily="50" charset="-127"/>
              </a:rPr>
              <a:t>Will be S&amp;T Co., Ltd.</a:t>
            </a:r>
            <a:r>
              <a:rPr lang="ko-KR" altLang="en-US" sz="800" dirty="0">
                <a:solidFill>
                  <a:srgbClr val="000000"/>
                </a:solidFill>
                <a:latin typeface="Arial" panose="020B0604020202020204" pitchFamily="34" charset="0"/>
                <a:ea typeface="맑은 고딕" panose="020B0503020000020004" pitchFamily="50" charset="-127"/>
              </a:rPr>
              <a:t>는 최근 우선협상자 선정 이후</a:t>
            </a:r>
            <a:r>
              <a:rPr lang="en-US" altLang="ko-KR" sz="800" dirty="0">
                <a:solidFill>
                  <a:srgbClr val="000000"/>
                </a:solidFill>
                <a:latin typeface="Arial" panose="020B0604020202020204" pitchFamily="34" charset="0"/>
                <a:ea typeface="맑은 고딕" panose="020B0503020000020004" pitchFamily="50" charset="-127"/>
              </a:rPr>
              <a:t>, </a:t>
            </a:r>
            <a:r>
              <a:rPr lang="ko-KR" altLang="en-US" sz="800" dirty="0">
                <a:solidFill>
                  <a:srgbClr val="000000"/>
                </a:solidFill>
                <a:latin typeface="Arial" panose="020B0604020202020204" pitchFamily="34" charset="0"/>
                <a:ea typeface="맑은 고딕" panose="020B0503020000020004" pitchFamily="50" charset="-127"/>
              </a:rPr>
              <a:t>매각절차가 진행 중인 것으로 파악됨</a:t>
            </a:r>
            <a:r>
              <a:rPr lang="en-US" altLang="ko-KR" sz="800" dirty="0">
                <a:solidFill>
                  <a:srgbClr val="000000"/>
                </a:solidFill>
                <a:latin typeface="Arial" panose="020B0604020202020204" pitchFamily="34" charset="0"/>
                <a:ea typeface="맑은 고딕" panose="020B0503020000020004" pitchFamily="50" charset="-127"/>
              </a:rPr>
              <a:t>. </a:t>
            </a:r>
            <a:r>
              <a:rPr lang="ko-KR" altLang="en-US" sz="800" dirty="0">
                <a:solidFill>
                  <a:srgbClr val="000000"/>
                </a:solidFill>
                <a:latin typeface="Arial" panose="020B0604020202020204" pitchFamily="34" charset="0"/>
                <a:ea typeface="맑은 고딕" panose="020B0503020000020004" pitchFamily="50" charset="-127"/>
              </a:rPr>
              <a:t>시장에 발표된 인수가격 약 </a:t>
            </a:r>
            <a:r>
              <a:rPr lang="en-US" altLang="ko-KR" sz="800" dirty="0">
                <a:solidFill>
                  <a:srgbClr val="000000"/>
                </a:solidFill>
                <a:latin typeface="Arial" panose="020B0604020202020204" pitchFamily="34" charset="0"/>
                <a:ea typeface="맑은 고딕" panose="020B0503020000020004" pitchFamily="50" charset="-127"/>
              </a:rPr>
              <a:t>1,900</a:t>
            </a:r>
            <a:r>
              <a:rPr lang="ko-KR" altLang="en-US" sz="800" dirty="0">
                <a:solidFill>
                  <a:srgbClr val="000000"/>
                </a:solidFill>
                <a:latin typeface="Arial" panose="020B0604020202020204" pitchFamily="34" charset="0"/>
                <a:ea typeface="맑은 고딕" panose="020B0503020000020004" pitchFamily="50" charset="-127"/>
              </a:rPr>
              <a:t>억원 가정 시 </a:t>
            </a:r>
            <a:r>
              <a:rPr lang="en-US" altLang="ko-KR" sz="800" dirty="0">
                <a:solidFill>
                  <a:srgbClr val="000000"/>
                </a:solidFill>
                <a:latin typeface="Arial" panose="020B0604020202020204" pitchFamily="34" charset="0"/>
                <a:ea typeface="맑은 고딕" panose="020B0503020000020004" pitchFamily="50" charset="-127"/>
              </a:rPr>
              <a:t>EV/EBITDA</a:t>
            </a:r>
            <a:r>
              <a:rPr lang="ko-KR" altLang="en-US" sz="800" dirty="0">
                <a:solidFill>
                  <a:srgbClr val="000000"/>
                </a:solidFill>
                <a:latin typeface="Arial" panose="020B0604020202020204" pitchFamily="34" charset="0"/>
                <a:ea typeface="맑은 고딕" panose="020B0503020000020004" pitchFamily="50" charset="-127"/>
              </a:rPr>
              <a:t>는 </a:t>
            </a:r>
            <a:r>
              <a:rPr lang="en-US" altLang="ko-KR" sz="800" dirty="0">
                <a:solidFill>
                  <a:srgbClr val="000000"/>
                </a:solidFill>
                <a:latin typeface="Arial" panose="020B0604020202020204" pitchFamily="34" charset="0"/>
                <a:ea typeface="맑은 고딕" panose="020B0503020000020004" pitchFamily="50" charset="-127"/>
              </a:rPr>
              <a:t>12.x </a:t>
            </a:r>
            <a:r>
              <a:rPr lang="ko-KR" altLang="en-US" sz="800" dirty="0">
                <a:solidFill>
                  <a:srgbClr val="000000"/>
                </a:solidFill>
                <a:latin typeface="Arial" panose="020B0604020202020204" pitchFamily="34" charset="0"/>
                <a:ea typeface="맑은 고딕" panose="020B0503020000020004" pitchFamily="50" charset="-127"/>
              </a:rPr>
              <a:t>수준으로 </a:t>
            </a:r>
            <a:r>
              <a:rPr lang="en-US" altLang="ko-KR" sz="800" dirty="0">
                <a:solidFill>
                  <a:srgbClr val="000000"/>
                </a:solidFill>
                <a:latin typeface="Arial" panose="020B0604020202020204" pitchFamily="34" charset="0"/>
                <a:ea typeface="맑은 고딕" panose="020B0503020000020004" pitchFamily="50" charset="-127"/>
              </a:rPr>
              <a:t>2019</a:t>
            </a:r>
            <a:r>
              <a:rPr lang="ko-KR" altLang="en-US" sz="800" dirty="0">
                <a:solidFill>
                  <a:srgbClr val="000000"/>
                </a:solidFill>
                <a:latin typeface="Arial" panose="020B0604020202020204" pitchFamily="34" charset="0"/>
                <a:ea typeface="맑은 고딕" panose="020B0503020000020004" pitchFamily="50" charset="-127"/>
              </a:rPr>
              <a:t>년 </a:t>
            </a:r>
            <a:r>
              <a:rPr lang="ko-KR" altLang="en-US" sz="800" dirty="0" err="1">
                <a:solidFill>
                  <a:srgbClr val="000000"/>
                </a:solidFill>
                <a:latin typeface="Arial" panose="020B0604020202020204" pitchFamily="34" charset="0"/>
                <a:ea typeface="맑은 고딕" panose="020B0503020000020004" pitchFamily="50" charset="-127"/>
              </a:rPr>
              <a:t>매각가</a:t>
            </a:r>
            <a:r>
              <a:rPr lang="ko-KR" altLang="en-US" sz="800" dirty="0">
                <a:solidFill>
                  <a:srgbClr val="000000"/>
                </a:solidFill>
                <a:latin typeface="Arial" panose="020B0604020202020204" pitchFamily="34" charset="0"/>
                <a:ea typeface="맑은 고딕" panose="020B0503020000020004" pitchFamily="50" charset="-127"/>
              </a:rPr>
              <a:t> 대비 높은 </a:t>
            </a:r>
            <a:r>
              <a:rPr lang="en-US" altLang="ko-KR" sz="800" dirty="0">
                <a:solidFill>
                  <a:srgbClr val="000000"/>
                </a:solidFill>
                <a:latin typeface="Arial" panose="020B0604020202020204" pitchFamily="34" charset="0"/>
                <a:ea typeface="맑은 고딕" panose="020B0503020000020004" pitchFamily="50" charset="-127"/>
              </a:rPr>
              <a:t>Multiple </a:t>
            </a:r>
            <a:r>
              <a:rPr lang="ko-KR" altLang="en-US" sz="800" dirty="0">
                <a:solidFill>
                  <a:srgbClr val="000000"/>
                </a:solidFill>
                <a:latin typeface="Arial" panose="020B0604020202020204" pitchFamily="34" charset="0"/>
                <a:ea typeface="맑은 고딕" panose="020B0503020000020004" pitchFamily="50" charset="-127"/>
              </a:rPr>
              <a:t>수치가 산출될 것으로 예상되나</a:t>
            </a:r>
            <a:r>
              <a:rPr lang="en-US" altLang="ko-KR" sz="800" dirty="0">
                <a:solidFill>
                  <a:srgbClr val="000000"/>
                </a:solidFill>
                <a:latin typeface="Arial" panose="020B0604020202020204" pitchFamily="34" charset="0"/>
                <a:ea typeface="맑은 고딕" panose="020B0503020000020004" pitchFamily="50" charset="-127"/>
              </a:rPr>
              <a:t>, Deal Closing </a:t>
            </a:r>
            <a:r>
              <a:rPr lang="ko-KR" altLang="en-US" sz="800" dirty="0">
                <a:solidFill>
                  <a:srgbClr val="000000"/>
                </a:solidFill>
                <a:latin typeface="Arial" panose="020B0604020202020204" pitchFamily="34" charset="0"/>
                <a:ea typeface="맑은 고딕" panose="020B0503020000020004" pitchFamily="50" charset="-127"/>
              </a:rPr>
              <a:t>이전 단계로 불확실성을 고려하여 </a:t>
            </a:r>
            <a:r>
              <a:rPr lang="ko-KR" altLang="en-US" sz="800" dirty="0" err="1">
                <a:solidFill>
                  <a:srgbClr val="000000"/>
                </a:solidFill>
                <a:latin typeface="Arial" panose="020B0604020202020204" pitchFamily="34" charset="0"/>
                <a:ea typeface="맑은 고딕" panose="020B0503020000020004" pitchFamily="50" charset="-127"/>
              </a:rPr>
              <a:t>미반영</a:t>
            </a:r>
            <a:endParaRPr lang="en-US" altLang="ko-KR" sz="800" dirty="0">
              <a:solidFill>
                <a:srgbClr val="000000"/>
              </a:solidFill>
              <a:latin typeface="Arial" panose="020B0604020202020204" pitchFamily="34" charset="0"/>
              <a:ea typeface="맑은 고딕" panose="020B0503020000020004" pitchFamily="50" charset="-127"/>
            </a:endParaRPr>
          </a:p>
          <a:p>
            <a:pPr>
              <a:lnSpc>
                <a:spcPts val="960"/>
              </a:lnSpc>
              <a:defRPr/>
            </a:pPr>
            <a:r>
              <a:rPr lang="en-US" altLang="ko-KR" sz="800" kern="0" dirty="0">
                <a:latin typeface="Arial" panose="020B0604020202020204" pitchFamily="34" charset="0"/>
                <a:ea typeface="+mj-ea"/>
                <a:cs typeface="Arial" panose="020B0604020202020204" pitchFamily="34" charset="0"/>
              </a:rPr>
              <a:t>Note 2: </a:t>
            </a:r>
            <a:r>
              <a:rPr lang="ko-KR" altLang="en-US" sz="800" kern="0" dirty="0">
                <a:latin typeface="Arial" panose="020B0604020202020204" pitchFamily="34" charset="0"/>
                <a:ea typeface="+mj-ea"/>
                <a:cs typeface="Arial" panose="020B0604020202020204" pitchFamily="34" charset="0"/>
              </a:rPr>
              <a:t>최종 제외</a:t>
            </a:r>
            <a:endParaRPr lang="en-US" altLang="ko-KR" sz="800" kern="0" dirty="0">
              <a:latin typeface="Arial" panose="020B0604020202020204" pitchFamily="34" charset="0"/>
              <a:ea typeface="+mj-ea"/>
              <a:cs typeface="Arial" panose="020B0604020202020204" pitchFamily="34" charset="0"/>
            </a:endParaRPr>
          </a:p>
        </p:txBody>
      </p:sp>
      <p:sp>
        <p:nvSpPr>
          <p:cNvPr id="18" name="직사각형 17">
            <a:extLst>
              <a:ext uri="{FF2B5EF4-FFF2-40B4-BE49-F238E27FC236}">
                <a16:creationId xmlns:a16="http://schemas.microsoft.com/office/drawing/2014/main" id="{BDE3D382-B469-4E1F-AC97-B5495169F978}"/>
              </a:ext>
            </a:extLst>
          </p:cNvPr>
          <p:cNvSpPr/>
          <p:nvPr/>
        </p:nvSpPr>
        <p:spPr>
          <a:xfrm>
            <a:off x="2090909" y="2307472"/>
            <a:ext cx="7325033" cy="72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166683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863715259"/>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Industry Overview</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3</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Assumptions &amp; Results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tx1"/>
                          </a:solidFill>
                          <a:latin typeface="Arial" panose="020B0604020202020204" pitchFamily="34" charset="0"/>
                          <a:ea typeface="+mj-ea"/>
                          <a:cs typeface="Arial" panose="020B0604020202020204" pitchFamily="34" charset="0"/>
                        </a:rPr>
                        <a:t>17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35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892105796"/>
              </p:ext>
            </p:extLst>
          </p:nvPr>
        </p:nvGraphicFramePr>
        <p:xfrm>
          <a:off x="468001" y="1191604"/>
          <a:ext cx="9038334" cy="507783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2,3]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번인소켓</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시장규모와 점유율을 고려한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CDD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추정 물량 성장률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(Base Case)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반영하여 주요 고객별 향후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물량 증가율을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CDD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추정 물량 성장률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(Best Case)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반영하여 주요 고객별 향후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물량 증가율을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회사로부터 수령한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BoM</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Normal Structure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가정하여 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개월간 고객사별 판매단가를 산정함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2,3]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회사에 따르면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 제품의 경우 판가 조정 이력이 없었으며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신제품에 대해서만 변경된 단가를 적용하여 판가가 결정되는 구조이므로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보수적인 관점에서 판가 조정이 없음을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B9194F4A-1199-4A3C-B90E-45AA32C23841}"/>
              </a:ext>
            </a:extLst>
          </p:cNvPr>
          <p:cNvGraphicFramePr>
            <a:graphicFrameLocks noGrp="1"/>
          </p:cNvGraphicFramePr>
          <p:nvPr>
            <p:extLst>
              <p:ext uri="{D42A27DB-BD31-4B8C-83A1-F6EECF244321}">
                <p14:modId xmlns:p14="http://schemas.microsoft.com/office/powerpoint/2010/main" val="1062259886"/>
              </p:ext>
            </p:extLst>
          </p:nvPr>
        </p:nvGraphicFramePr>
        <p:xfrm>
          <a:off x="2105170" y="2158911"/>
          <a:ext cx="3196669" cy="975360"/>
        </p:xfrm>
        <a:graphic>
          <a:graphicData uri="http://schemas.openxmlformats.org/drawingml/2006/table">
            <a:tbl>
              <a:tblPr/>
              <a:tblGrid>
                <a:gridCol w="141724">
                  <a:extLst>
                    <a:ext uri="{9D8B030D-6E8A-4147-A177-3AD203B41FA5}">
                      <a16:colId xmlns:a16="http://schemas.microsoft.com/office/drawing/2014/main" val="4218468699"/>
                    </a:ext>
                  </a:extLst>
                </a:gridCol>
                <a:gridCol w="715370">
                  <a:extLst>
                    <a:ext uri="{9D8B030D-6E8A-4147-A177-3AD203B41FA5}">
                      <a16:colId xmlns:a16="http://schemas.microsoft.com/office/drawing/2014/main" val="73222731"/>
                    </a:ext>
                  </a:extLst>
                </a:gridCol>
                <a:gridCol w="467915">
                  <a:extLst>
                    <a:ext uri="{9D8B030D-6E8A-4147-A177-3AD203B41FA5}">
                      <a16:colId xmlns:a16="http://schemas.microsoft.com/office/drawing/2014/main" val="423561014"/>
                    </a:ext>
                  </a:extLst>
                </a:gridCol>
                <a:gridCol w="467915">
                  <a:extLst>
                    <a:ext uri="{9D8B030D-6E8A-4147-A177-3AD203B41FA5}">
                      <a16:colId xmlns:a16="http://schemas.microsoft.com/office/drawing/2014/main" val="53682222"/>
                    </a:ext>
                  </a:extLst>
                </a:gridCol>
                <a:gridCol w="467915">
                  <a:extLst>
                    <a:ext uri="{9D8B030D-6E8A-4147-A177-3AD203B41FA5}">
                      <a16:colId xmlns:a16="http://schemas.microsoft.com/office/drawing/2014/main" val="1940528037"/>
                    </a:ext>
                  </a:extLst>
                </a:gridCol>
                <a:gridCol w="467915">
                  <a:extLst>
                    <a:ext uri="{9D8B030D-6E8A-4147-A177-3AD203B41FA5}">
                      <a16:colId xmlns:a16="http://schemas.microsoft.com/office/drawing/2014/main" val="1154362579"/>
                    </a:ext>
                  </a:extLst>
                </a:gridCol>
                <a:gridCol w="467915">
                  <a:extLst>
                    <a:ext uri="{9D8B030D-6E8A-4147-A177-3AD203B41FA5}">
                      <a16:colId xmlns:a16="http://schemas.microsoft.com/office/drawing/2014/main" val="1383492381"/>
                    </a:ext>
                  </a:extLst>
                </a:gridCol>
              </a:tblGrid>
              <a:tr h="85485">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68563225"/>
                  </a:ext>
                </a:extLst>
              </a:tr>
              <a:tr h="85485">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54730436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41031222"/>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386720233"/>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28311349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7603194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1881187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10262374"/>
                  </a:ext>
                </a:extLst>
              </a:tr>
            </a:tbl>
          </a:graphicData>
        </a:graphic>
      </p:graphicFrame>
      <p:graphicFrame>
        <p:nvGraphicFramePr>
          <p:cNvPr id="6" name="표 5">
            <a:extLst>
              <a:ext uri="{FF2B5EF4-FFF2-40B4-BE49-F238E27FC236}">
                <a16:creationId xmlns:a16="http://schemas.microsoft.com/office/drawing/2014/main" id="{091245E9-474C-450E-ACF9-A6B86A19CAAE}"/>
              </a:ext>
            </a:extLst>
          </p:cNvPr>
          <p:cNvGraphicFramePr>
            <a:graphicFrameLocks noGrp="1"/>
          </p:cNvGraphicFramePr>
          <p:nvPr>
            <p:extLst>
              <p:ext uri="{D42A27DB-BD31-4B8C-83A1-F6EECF244321}">
                <p14:modId xmlns:p14="http://schemas.microsoft.com/office/powerpoint/2010/main" val="2423732252"/>
              </p:ext>
            </p:extLst>
          </p:nvPr>
        </p:nvGraphicFramePr>
        <p:xfrm>
          <a:off x="5413596" y="2158911"/>
          <a:ext cx="3980982" cy="975360"/>
        </p:xfrm>
        <a:graphic>
          <a:graphicData uri="http://schemas.openxmlformats.org/drawingml/2006/table">
            <a:tbl>
              <a:tblPr/>
              <a:tblGrid>
                <a:gridCol w="162904">
                  <a:extLst>
                    <a:ext uri="{9D8B030D-6E8A-4147-A177-3AD203B41FA5}">
                      <a16:colId xmlns:a16="http://schemas.microsoft.com/office/drawing/2014/main" val="518834661"/>
                    </a:ext>
                  </a:extLst>
                </a:gridCol>
                <a:gridCol w="1170878">
                  <a:extLst>
                    <a:ext uri="{9D8B030D-6E8A-4147-A177-3AD203B41FA5}">
                      <a16:colId xmlns:a16="http://schemas.microsoft.com/office/drawing/2014/main" val="3321677220"/>
                    </a:ext>
                  </a:extLst>
                </a:gridCol>
                <a:gridCol w="529440">
                  <a:extLst>
                    <a:ext uri="{9D8B030D-6E8A-4147-A177-3AD203B41FA5}">
                      <a16:colId xmlns:a16="http://schemas.microsoft.com/office/drawing/2014/main" val="391528360"/>
                    </a:ext>
                  </a:extLst>
                </a:gridCol>
                <a:gridCol w="529440">
                  <a:extLst>
                    <a:ext uri="{9D8B030D-6E8A-4147-A177-3AD203B41FA5}">
                      <a16:colId xmlns:a16="http://schemas.microsoft.com/office/drawing/2014/main" val="2544251085"/>
                    </a:ext>
                  </a:extLst>
                </a:gridCol>
                <a:gridCol w="529440">
                  <a:extLst>
                    <a:ext uri="{9D8B030D-6E8A-4147-A177-3AD203B41FA5}">
                      <a16:colId xmlns:a16="http://schemas.microsoft.com/office/drawing/2014/main" val="1860866849"/>
                    </a:ext>
                  </a:extLst>
                </a:gridCol>
                <a:gridCol w="529440">
                  <a:extLst>
                    <a:ext uri="{9D8B030D-6E8A-4147-A177-3AD203B41FA5}">
                      <a16:colId xmlns:a16="http://schemas.microsoft.com/office/drawing/2014/main" val="4056132193"/>
                    </a:ext>
                  </a:extLst>
                </a:gridCol>
                <a:gridCol w="529440">
                  <a:extLst>
                    <a:ext uri="{9D8B030D-6E8A-4147-A177-3AD203B41FA5}">
                      <a16:colId xmlns:a16="http://schemas.microsoft.com/office/drawing/2014/main" val="600981466"/>
                    </a:ext>
                  </a:extLst>
                </a:gridCol>
              </a:tblGrid>
              <a:tr h="85485">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CDD Base Case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671204422"/>
                  </a:ext>
                </a:extLst>
              </a:tr>
              <a:tr h="85485">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Target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성장 </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Proxy</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6080087"/>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103285752"/>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10948562"/>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826028"/>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4310607"/>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747093264"/>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45450891"/>
                  </a:ext>
                </a:extLst>
              </a:tr>
            </a:tbl>
          </a:graphicData>
        </a:graphic>
      </p:graphicFrame>
      <p:graphicFrame>
        <p:nvGraphicFramePr>
          <p:cNvPr id="8" name="표 7">
            <a:extLst>
              <a:ext uri="{FF2B5EF4-FFF2-40B4-BE49-F238E27FC236}">
                <a16:creationId xmlns:a16="http://schemas.microsoft.com/office/drawing/2014/main" id="{C6508F00-D727-4D21-817E-E7A342901BBD}"/>
              </a:ext>
            </a:extLst>
          </p:cNvPr>
          <p:cNvGraphicFramePr>
            <a:graphicFrameLocks noGrp="1"/>
          </p:cNvGraphicFramePr>
          <p:nvPr>
            <p:extLst>
              <p:ext uri="{D42A27DB-BD31-4B8C-83A1-F6EECF244321}">
                <p14:modId xmlns:p14="http://schemas.microsoft.com/office/powerpoint/2010/main" val="2504689454"/>
              </p:ext>
            </p:extLst>
          </p:nvPr>
        </p:nvGraphicFramePr>
        <p:xfrm>
          <a:off x="5413596" y="3303069"/>
          <a:ext cx="3980982" cy="975360"/>
        </p:xfrm>
        <a:graphic>
          <a:graphicData uri="http://schemas.openxmlformats.org/drawingml/2006/table">
            <a:tbl>
              <a:tblPr/>
              <a:tblGrid>
                <a:gridCol w="162905">
                  <a:extLst>
                    <a:ext uri="{9D8B030D-6E8A-4147-A177-3AD203B41FA5}">
                      <a16:colId xmlns:a16="http://schemas.microsoft.com/office/drawing/2014/main" val="3231663595"/>
                    </a:ext>
                  </a:extLst>
                </a:gridCol>
                <a:gridCol w="1170877">
                  <a:extLst>
                    <a:ext uri="{9D8B030D-6E8A-4147-A177-3AD203B41FA5}">
                      <a16:colId xmlns:a16="http://schemas.microsoft.com/office/drawing/2014/main" val="168877539"/>
                    </a:ext>
                  </a:extLst>
                </a:gridCol>
                <a:gridCol w="529440">
                  <a:extLst>
                    <a:ext uri="{9D8B030D-6E8A-4147-A177-3AD203B41FA5}">
                      <a16:colId xmlns:a16="http://schemas.microsoft.com/office/drawing/2014/main" val="3516068919"/>
                    </a:ext>
                  </a:extLst>
                </a:gridCol>
                <a:gridCol w="529440">
                  <a:extLst>
                    <a:ext uri="{9D8B030D-6E8A-4147-A177-3AD203B41FA5}">
                      <a16:colId xmlns:a16="http://schemas.microsoft.com/office/drawing/2014/main" val="3682744530"/>
                    </a:ext>
                  </a:extLst>
                </a:gridCol>
                <a:gridCol w="529440">
                  <a:extLst>
                    <a:ext uri="{9D8B030D-6E8A-4147-A177-3AD203B41FA5}">
                      <a16:colId xmlns:a16="http://schemas.microsoft.com/office/drawing/2014/main" val="3609437688"/>
                    </a:ext>
                  </a:extLst>
                </a:gridCol>
                <a:gridCol w="529440">
                  <a:extLst>
                    <a:ext uri="{9D8B030D-6E8A-4147-A177-3AD203B41FA5}">
                      <a16:colId xmlns:a16="http://schemas.microsoft.com/office/drawing/2014/main" val="1769302752"/>
                    </a:ext>
                  </a:extLst>
                </a:gridCol>
                <a:gridCol w="529440">
                  <a:extLst>
                    <a:ext uri="{9D8B030D-6E8A-4147-A177-3AD203B41FA5}">
                      <a16:colId xmlns:a16="http://schemas.microsoft.com/office/drawing/2014/main" val="1413107788"/>
                    </a:ext>
                  </a:extLst>
                </a:gridCol>
              </a:tblGrid>
              <a:tr h="31020">
                <a:tc gridSpan="2">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CDD Best Case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98369033"/>
                  </a:ext>
                </a:extLst>
              </a:tr>
              <a:tr h="3102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Target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 성장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Proxy</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29707913"/>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793435286"/>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16695339"/>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81137071"/>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90646632"/>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89199790"/>
                  </a:ext>
                </a:extLst>
              </a:tr>
              <a:tr h="310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939603"/>
                  </a:ext>
                </a:extLst>
              </a:tr>
            </a:tbl>
          </a:graphicData>
        </a:graphic>
      </p:graphicFrame>
      <p:graphicFrame>
        <p:nvGraphicFramePr>
          <p:cNvPr id="12" name="표 11">
            <a:extLst>
              <a:ext uri="{FF2B5EF4-FFF2-40B4-BE49-F238E27FC236}">
                <a16:creationId xmlns:a16="http://schemas.microsoft.com/office/drawing/2014/main" id="{56428E2F-684C-43C3-8C1A-AF00969FCA75}"/>
              </a:ext>
            </a:extLst>
          </p:cNvPr>
          <p:cNvGraphicFramePr>
            <a:graphicFrameLocks noGrp="1"/>
          </p:cNvGraphicFramePr>
          <p:nvPr>
            <p:extLst>
              <p:ext uri="{D42A27DB-BD31-4B8C-83A1-F6EECF244321}">
                <p14:modId xmlns:p14="http://schemas.microsoft.com/office/powerpoint/2010/main" val="1904106137"/>
              </p:ext>
            </p:extLst>
          </p:nvPr>
        </p:nvGraphicFramePr>
        <p:xfrm>
          <a:off x="2105170" y="3303069"/>
          <a:ext cx="3196669" cy="975360"/>
        </p:xfrm>
        <a:graphic>
          <a:graphicData uri="http://schemas.openxmlformats.org/drawingml/2006/table">
            <a:tbl>
              <a:tblPr/>
              <a:tblGrid>
                <a:gridCol w="141724">
                  <a:extLst>
                    <a:ext uri="{9D8B030D-6E8A-4147-A177-3AD203B41FA5}">
                      <a16:colId xmlns:a16="http://schemas.microsoft.com/office/drawing/2014/main" val="1935264391"/>
                    </a:ext>
                  </a:extLst>
                </a:gridCol>
                <a:gridCol w="715370">
                  <a:extLst>
                    <a:ext uri="{9D8B030D-6E8A-4147-A177-3AD203B41FA5}">
                      <a16:colId xmlns:a16="http://schemas.microsoft.com/office/drawing/2014/main" val="1121812591"/>
                    </a:ext>
                  </a:extLst>
                </a:gridCol>
                <a:gridCol w="467915">
                  <a:extLst>
                    <a:ext uri="{9D8B030D-6E8A-4147-A177-3AD203B41FA5}">
                      <a16:colId xmlns:a16="http://schemas.microsoft.com/office/drawing/2014/main" val="4015358352"/>
                    </a:ext>
                  </a:extLst>
                </a:gridCol>
                <a:gridCol w="467915">
                  <a:extLst>
                    <a:ext uri="{9D8B030D-6E8A-4147-A177-3AD203B41FA5}">
                      <a16:colId xmlns:a16="http://schemas.microsoft.com/office/drawing/2014/main" val="2174649271"/>
                    </a:ext>
                  </a:extLst>
                </a:gridCol>
                <a:gridCol w="467915">
                  <a:extLst>
                    <a:ext uri="{9D8B030D-6E8A-4147-A177-3AD203B41FA5}">
                      <a16:colId xmlns:a16="http://schemas.microsoft.com/office/drawing/2014/main" val="3042494227"/>
                    </a:ext>
                  </a:extLst>
                </a:gridCol>
                <a:gridCol w="467915">
                  <a:extLst>
                    <a:ext uri="{9D8B030D-6E8A-4147-A177-3AD203B41FA5}">
                      <a16:colId xmlns:a16="http://schemas.microsoft.com/office/drawing/2014/main" val="126082331"/>
                    </a:ext>
                  </a:extLst>
                </a:gridCol>
                <a:gridCol w="467915">
                  <a:extLst>
                    <a:ext uri="{9D8B030D-6E8A-4147-A177-3AD203B41FA5}">
                      <a16:colId xmlns:a16="http://schemas.microsoft.com/office/drawing/2014/main" val="2510342555"/>
                    </a:ext>
                  </a:extLst>
                </a:gridCol>
              </a:tblGrid>
              <a:tr h="91919">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87841319"/>
                  </a:ext>
                </a:extLst>
              </a:tr>
              <a:tr h="91919">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418912825"/>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417118482"/>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910233360"/>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47911029"/>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12165536"/>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35999468"/>
                  </a:ext>
                </a:extLst>
              </a:tr>
              <a:tr h="9191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29.0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628137051"/>
                  </a:ext>
                </a:extLst>
              </a:tr>
            </a:tbl>
          </a:graphicData>
        </a:graphic>
      </p:graphicFrame>
      <p:graphicFrame>
        <p:nvGraphicFramePr>
          <p:cNvPr id="15" name="표 14">
            <a:extLst>
              <a:ext uri="{FF2B5EF4-FFF2-40B4-BE49-F238E27FC236}">
                <a16:creationId xmlns:a16="http://schemas.microsoft.com/office/drawing/2014/main" id="{16ABF184-950F-4DF8-90D9-7EFF36EB2D42}"/>
              </a:ext>
            </a:extLst>
          </p:cNvPr>
          <p:cNvGraphicFramePr>
            <a:graphicFrameLocks noGrp="1"/>
          </p:cNvGraphicFramePr>
          <p:nvPr>
            <p:extLst>
              <p:ext uri="{D42A27DB-BD31-4B8C-83A1-F6EECF244321}">
                <p14:modId xmlns:p14="http://schemas.microsoft.com/office/powerpoint/2010/main" val="2918196120"/>
              </p:ext>
            </p:extLst>
          </p:nvPr>
        </p:nvGraphicFramePr>
        <p:xfrm>
          <a:off x="2105170" y="5044304"/>
          <a:ext cx="3196669" cy="975360"/>
        </p:xfrm>
        <a:graphic>
          <a:graphicData uri="http://schemas.openxmlformats.org/drawingml/2006/table">
            <a:tbl>
              <a:tblPr/>
              <a:tblGrid>
                <a:gridCol w="141724">
                  <a:extLst>
                    <a:ext uri="{9D8B030D-6E8A-4147-A177-3AD203B41FA5}">
                      <a16:colId xmlns:a16="http://schemas.microsoft.com/office/drawing/2014/main" val="4002075976"/>
                    </a:ext>
                  </a:extLst>
                </a:gridCol>
                <a:gridCol w="715370">
                  <a:extLst>
                    <a:ext uri="{9D8B030D-6E8A-4147-A177-3AD203B41FA5}">
                      <a16:colId xmlns:a16="http://schemas.microsoft.com/office/drawing/2014/main" val="3224276563"/>
                    </a:ext>
                  </a:extLst>
                </a:gridCol>
                <a:gridCol w="467915">
                  <a:extLst>
                    <a:ext uri="{9D8B030D-6E8A-4147-A177-3AD203B41FA5}">
                      <a16:colId xmlns:a16="http://schemas.microsoft.com/office/drawing/2014/main" val="2459632065"/>
                    </a:ext>
                  </a:extLst>
                </a:gridCol>
                <a:gridCol w="467915">
                  <a:extLst>
                    <a:ext uri="{9D8B030D-6E8A-4147-A177-3AD203B41FA5}">
                      <a16:colId xmlns:a16="http://schemas.microsoft.com/office/drawing/2014/main" val="3767174547"/>
                    </a:ext>
                  </a:extLst>
                </a:gridCol>
                <a:gridCol w="467915">
                  <a:extLst>
                    <a:ext uri="{9D8B030D-6E8A-4147-A177-3AD203B41FA5}">
                      <a16:colId xmlns:a16="http://schemas.microsoft.com/office/drawing/2014/main" val="1978184558"/>
                    </a:ext>
                  </a:extLst>
                </a:gridCol>
                <a:gridCol w="467915">
                  <a:extLst>
                    <a:ext uri="{9D8B030D-6E8A-4147-A177-3AD203B41FA5}">
                      <a16:colId xmlns:a16="http://schemas.microsoft.com/office/drawing/2014/main" val="1656769915"/>
                    </a:ext>
                  </a:extLst>
                </a:gridCol>
                <a:gridCol w="467915">
                  <a:extLst>
                    <a:ext uri="{9D8B030D-6E8A-4147-A177-3AD203B41FA5}">
                      <a16:colId xmlns:a16="http://schemas.microsoft.com/office/drawing/2014/main" val="3343411738"/>
                    </a:ext>
                  </a:extLst>
                </a:gridCol>
              </a:tblGrid>
              <a:tr h="45557">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576189176"/>
                  </a:ext>
                </a:extLst>
              </a:tr>
              <a:tr h="45557">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판매단가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994594972"/>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827753325"/>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634284170"/>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330057885"/>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190775027"/>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369817444"/>
                  </a:ext>
                </a:extLst>
              </a:tr>
              <a:tr h="4555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61407764"/>
                  </a:ext>
                </a:extLst>
              </a:tr>
            </a:tbl>
          </a:graphicData>
        </a:graphic>
      </p:graphicFrame>
      <p:sp>
        <p:nvSpPr>
          <p:cNvPr id="18" name="순서도: 연결자 17">
            <a:extLst>
              <a:ext uri="{FF2B5EF4-FFF2-40B4-BE49-F238E27FC236}">
                <a16:creationId xmlns:a16="http://schemas.microsoft.com/office/drawing/2014/main" id="{91CFACF8-0417-4C66-BDC2-DA789C50A331}"/>
              </a:ext>
            </a:extLst>
          </p:cNvPr>
          <p:cNvSpPr/>
          <p:nvPr/>
        </p:nvSpPr>
        <p:spPr bwMode="auto">
          <a:xfrm>
            <a:off x="2059048" y="15477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198716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741719122"/>
              </p:ext>
            </p:extLst>
          </p:nvPr>
        </p:nvGraphicFramePr>
        <p:xfrm>
          <a:off x="468001" y="1191604"/>
          <a:ext cx="9038334" cy="507783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연도별 물가상승률만큼의 판가 상승 가정을 적용함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Connector</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주요 거래처인 </a:t>
                      </a:r>
                      <a:r>
                        <a:rPr lang="ko-KR" altLang="en-US" sz="900" kern="0" dirty="0" err="1">
                          <a:solidFill>
                            <a:srgbClr val="000000"/>
                          </a:solidFill>
                          <a:latin typeface="Arial" panose="020B0604020202020204" pitchFamily="34" charset="0"/>
                          <a:cs typeface="Arial" panose="020B0604020202020204" pitchFamily="34" charset="0"/>
                        </a:rPr>
                        <a:t>디아이</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포스텔</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티에스이</a:t>
                      </a:r>
                      <a:r>
                        <a:rPr lang="ko-KR" altLang="en-US" sz="900" kern="0" dirty="0">
                          <a:solidFill>
                            <a:srgbClr val="000000"/>
                          </a:solidFill>
                          <a:latin typeface="Arial" panose="020B0604020202020204" pitchFamily="34" charset="0"/>
                          <a:cs typeface="Arial" panose="020B0604020202020204" pitchFamily="34" charset="0"/>
                        </a:rPr>
                        <a:t> 및 신규 거래물량 확보가 예정되어 있는 </a:t>
                      </a:r>
                      <a:r>
                        <a:rPr lang="ko-KR" altLang="en-US" sz="900" kern="0" dirty="0" err="1">
                          <a:solidFill>
                            <a:srgbClr val="000000"/>
                          </a:solidFill>
                          <a:latin typeface="Arial" panose="020B0604020202020204" pitchFamily="34" charset="0"/>
                          <a:cs typeface="Arial" panose="020B0604020202020204" pitchFamily="34" charset="0"/>
                        </a:rPr>
                        <a:t>엑시콘에</a:t>
                      </a:r>
                      <a:r>
                        <a:rPr lang="ko-KR" altLang="en-US" sz="900" kern="0" dirty="0">
                          <a:solidFill>
                            <a:srgbClr val="000000"/>
                          </a:solidFill>
                          <a:latin typeface="Arial" panose="020B0604020202020204" pitchFamily="34" charset="0"/>
                          <a:cs typeface="Arial" panose="020B0604020202020204" pitchFamily="34" charset="0"/>
                        </a:rPr>
                        <a:t> 대해 회사의 향후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개년간 매출 추정액을 수령한 결과</a:t>
                      </a:r>
                      <a:r>
                        <a:rPr lang="en-US" altLang="ko-KR" sz="900" kern="0" dirty="0">
                          <a:solidFill>
                            <a:srgbClr val="000000"/>
                          </a:solidFill>
                          <a:latin typeface="Arial" panose="020B0604020202020204" pitchFamily="34" charset="0"/>
                          <a:cs typeface="Arial" panose="020B0604020202020204" pitchFamily="34" charset="0"/>
                        </a:rPr>
                        <a:t>, 2021</a:t>
                      </a:r>
                      <a:r>
                        <a:rPr lang="ko-KR" altLang="en-US" sz="900" kern="0" dirty="0">
                          <a:solidFill>
                            <a:srgbClr val="000000"/>
                          </a:solidFill>
                          <a:latin typeface="Arial" panose="020B0604020202020204" pitchFamily="34" charset="0"/>
                          <a:cs typeface="Arial" panose="020B0604020202020204" pitchFamily="34" charset="0"/>
                        </a:rPr>
                        <a:t>년 선제적인 물량 공급으로 인해 전기 대비 </a:t>
                      </a:r>
                      <a:r>
                        <a:rPr lang="en-US" altLang="ko-KR" sz="900" kern="0" dirty="0">
                          <a:solidFill>
                            <a:srgbClr val="000000"/>
                          </a:solidFill>
                          <a:latin typeface="Arial" panose="020B0604020202020204" pitchFamily="34" charset="0"/>
                          <a:cs typeface="Arial" panose="020B0604020202020204" pitchFamily="34" charset="0"/>
                        </a:rPr>
                        <a:t>70% </a:t>
                      </a:r>
                      <a:r>
                        <a:rPr lang="ko-KR" altLang="en-US" sz="900" kern="0" dirty="0">
                          <a:solidFill>
                            <a:srgbClr val="000000"/>
                          </a:solidFill>
                          <a:latin typeface="Arial" panose="020B0604020202020204" pitchFamily="34" charset="0"/>
                          <a:cs typeface="Arial" panose="020B0604020202020204" pitchFamily="34" charset="0"/>
                        </a:rPr>
                        <a:t>수준을 가정한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및 </a:t>
                      </a:r>
                      <a:r>
                        <a:rPr lang="en-US" altLang="ko-KR" sz="900" kern="0" dirty="0">
                          <a:solidFill>
                            <a:srgbClr val="000000"/>
                          </a:solidFill>
                          <a:latin typeface="Arial" panose="020B0604020202020204" pitchFamily="34" charset="0"/>
                          <a:cs typeface="Arial" panose="020B0604020202020204" pitchFamily="34" charset="0"/>
                        </a:rPr>
                        <a:t>2021</a:t>
                      </a:r>
                      <a:r>
                        <a:rPr lang="ko-KR" altLang="en-US" sz="900" kern="0" dirty="0">
                          <a:solidFill>
                            <a:srgbClr val="000000"/>
                          </a:solidFill>
                          <a:latin typeface="Arial" panose="020B0604020202020204" pitchFamily="34" charset="0"/>
                          <a:cs typeface="Arial" panose="020B0604020202020204" pitchFamily="34" charset="0"/>
                        </a:rPr>
                        <a:t>년과 유사한 수준을 가정한 </a:t>
                      </a:r>
                      <a:r>
                        <a:rPr lang="en-US" altLang="ko-KR" sz="900" kern="0" dirty="0">
                          <a:solidFill>
                            <a:srgbClr val="000000"/>
                          </a:solidFill>
                          <a:latin typeface="Arial" panose="020B0604020202020204" pitchFamily="34" charset="0"/>
                          <a:cs typeface="Arial" panose="020B0604020202020204" pitchFamily="34" charset="0"/>
                        </a:rPr>
                        <a:t>2023</a:t>
                      </a:r>
                      <a:r>
                        <a:rPr lang="ko-KR" altLang="en-US" sz="900" kern="0" dirty="0">
                          <a:solidFill>
                            <a:srgbClr val="000000"/>
                          </a:solidFill>
                          <a:latin typeface="Arial" panose="020B0604020202020204" pitchFamily="34" charset="0"/>
                          <a:cs typeface="Arial" panose="020B0604020202020204" pitchFamily="34" charset="0"/>
                        </a:rPr>
                        <a:t>년 매출액 추정치를 반영함</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2,3] 2023</a:t>
                      </a:r>
                      <a:r>
                        <a:rPr lang="ko-KR" altLang="en-US" sz="900" kern="0" dirty="0">
                          <a:solidFill>
                            <a:srgbClr val="000000"/>
                          </a:solidFill>
                          <a:latin typeface="Arial" panose="020B0604020202020204" pitchFamily="34" charset="0"/>
                          <a:cs typeface="Arial" panose="020B0604020202020204" pitchFamily="34" charset="0"/>
                        </a:rPr>
                        <a:t>년 이후 </a:t>
                      </a:r>
                      <a:r>
                        <a:rPr lang="en-US" altLang="ko-KR" sz="900" kern="0" dirty="0">
                          <a:solidFill>
                            <a:srgbClr val="000000"/>
                          </a:solidFill>
                          <a:latin typeface="Arial" panose="020B0604020202020204" pitchFamily="34" charset="0"/>
                          <a:cs typeface="Arial" panose="020B0604020202020204" pitchFamily="34" charset="0"/>
                        </a:rPr>
                        <a:t>Socket</a:t>
                      </a:r>
                      <a:r>
                        <a:rPr lang="ko-KR" altLang="en-US" sz="900" kern="0" dirty="0">
                          <a:solidFill>
                            <a:srgbClr val="000000"/>
                          </a:solidFill>
                          <a:latin typeface="Arial" panose="020B0604020202020204" pitchFamily="34" charset="0"/>
                          <a:cs typeface="Arial" panose="020B0604020202020204" pitchFamily="34" charset="0"/>
                        </a:rPr>
                        <a:t>매출의 물량 성장률</a:t>
                      </a:r>
                      <a:r>
                        <a:rPr lang="en-US" altLang="ko-KR" sz="900" kern="0" dirty="0">
                          <a:solidFill>
                            <a:srgbClr val="000000"/>
                          </a:solidFill>
                          <a:latin typeface="Arial" panose="020B0604020202020204" pitchFamily="34" charset="0"/>
                          <a:cs typeface="Arial" panose="020B0604020202020204" pitchFamily="34" charset="0"/>
                        </a:rPr>
                        <a:t>(Base Case)</a:t>
                      </a:r>
                      <a:r>
                        <a:rPr lang="ko-KR" altLang="en-US" sz="900" kern="0" dirty="0">
                          <a:solidFill>
                            <a:srgbClr val="000000"/>
                          </a:solidFill>
                          <a:latin typeface="Arial" panose="020B0604020202020204" pitchFamily="34" charset="0"/>
                          <a:cs typeface="Arial" panose="020B0604020202020204" pitchFamily="34" charset="0"/>
                        </a:rPr>
                        <a:t>을 준용하여 주요 고객별 향후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개년 매출수량을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매출의 물량 성장률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(Best Case)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준용하여 주요 고객별 향후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매출수량을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(2/15)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16" name="표 15">
            <a:extLst>
              <a:ext uri="{FF2B5EF4-FFF2-40B4-BE49-F238E27FC236}">
                <a16:creationId xmlns:a16="http://schemas.microsoft.com/office/drawing/2014/main" id="{796BF388-27FF-473B-9FC5-2C41621825C4}"/>
              </a:ext>
            </a:extLst>
          </p:cNvPr>
          <p:cNvGraphicFramePr>
            <a:graphicFrameLocks noGrp="1"/>
          </p:cNvGraphicFramePr>
          <p:nvPr>
            <p:extLst>
              <p:ext uri="{D42A27DB-BD31-4B8C-83A1-F6EECF244321}">
                <p14:modId xmlns:p14="http://schemas.microsoft.com/office/powerpoint/2010/main" val="2002996905"/>
              </p:ext>
            </p:extLst>
          </p:nvPr>
        </p:nvGraphicFramePr>
        <p:xfrm>
          <a:off x="2105170" y="2006749"/>
          <a:ext cx="3196669" cy="975360"/>
        </p:xfrm>
        <a:graphic>
          <a:graphicData uri="http://schemas.openxmlformats.org/drawingml/2006/table">
            <a:tbl>
              <a:tblPr/>
              <a:tblGrid>
                <a:gridCol w="141724">
                  <a:extLst>
                    <a:ext uri="{9D8B030D-6E8A-4147-A177-3AD203B41FA5}">
                      <a16:colId xmlns:a16="http://schemas.microsoft.com/office/drawing/2014/main" val="2820575405"/>
                    </a:ext>
                  </a:extLst>
                </a:gridCol>
                <a:gridCol w="715370">
                  <a:extLst>
                    <a:ext uri="{9D8B030D-6E8A-4147-A177-3AD203B41FA5}">
                      <a16:colId xmlns:a16="http://schemas.microsoft.com/office/drawing/2014/main" val="311689884"/>
                    </a:ext>
                  </a:extLst>
                </a:gridCol>
                <a:gridCol w="467915">
                  <a:extLst>
                    <a:ext uri="{9D8B030D-6E8A-4147-A177-3AD203B41FA5}">
                      <a16:colId xmlns:a16="http://schemas.microsoft.com/office/drawing/2014/main" val="1700437703"/>
                    </a:ext>
                  </a:extLst>
                </a:gridCol>
                <a:gridCol w="467915">
                  <a:extLst>
                    <a:ext uri="{9D8B030D-6E8A-4147-A177-3AD203B41FA5}">
                      <a16:colId xmlns:a16="http://schemas.microsoft.com/office/drawing/2014/main" val="432282102"/>
                    </a:ext>
                  </a:extLst>
                </a:gridCol>
                <a:gridCol w="467915">
                  <a:extLst>
                    <a:ext uri="{9D8B030D-6E8A-4147-A177-3AD203B41FA5}">
                      <a16:colId xmlns:a16="http://schemas.microsoft.com/office/drawing/2014/main" val="3812351636"/>
                    </a:ext>
                  </a:extLst>
                </a:gridCol>
                <a:gridCol w="467915">
                  <a:extLst>
                    <a:ext uri="{9D8B030D-6E8A-4147-A177-3AD203B41FA5}">
                      <a16:colId xmlns:a16="http://schemas.microsoft.com/office/drawing/2014/main" val="2311538219"/>
                    </a:ext>
                  </a:extLst>
                </a:gridCol>
                <a:gridCol w="467915">
                  <a:extLst>
                    <a:ext uri="{9D8B030D-6E8A-4147-A177-3AD203B41FA5}">
                      <a16:colId xmlns:a16="http://schemas.microsoft.com/office/drawing/2014/main" val="1033032431"/>
                    </a:ext>
                  </a:extLst>
                </a:gridCol>
              </a:tblGrid>
              <a:tr h="12192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13769361"/>
                  </a:ext>
                </a:extLst>
              </a:tr>
              <a:tr h="12192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판매단가</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144545576"/>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139.7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56172799"/>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140.0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318841550"/>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255.3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264973427"/>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08736419"/>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235.5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247.5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41605512"/>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58.5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61.4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532069065"/>
                  </a:ext>
                </a:extLst>
              </a:tr>
            </a:tbl>
          </a:graphicData>
        </a:graphic>
      </p:graphicFrame>
      <p:sp>
        <p:nvSpPr>
          <p:cNvPr id="19" name="순서도: 연결자 18">
            <a:extLst>
              <a:ext uri="{FF2B5EF4-FFF2-40B4-BE49-F238E27FC236}">
                <a16:creationId xmlns:a16="http://schemas.microsoft.com/office/drawing/2014/main" id="{F488C166-E455-4FB0-B229-6C6A2852E4CE}"/>
              </a:ext>
            </a:extLst>
          </p:cNvPr>
          <p:cNvSpPr/>
          <p:nvPr/>
        </p:nvSpPr>
        <p:spPr bwMode="auto">
          <a:xfrm>
            <a:off x="2059048" y="31708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graphicFrame>
        <p:nvGraphicFramePr>
          <p:cNvPr id="20" name="표 19">
            <a:extLst>
              <a:ext uri="{FF2B5EF4-FFF2-40B4-BE49-F238E27FC236}">
                <a16:creationId xmlns:a16="http://schemas.microsoft.com/office/drawing/2014/main" id="{CA6A2018-5782-44AC-BCE4-C658B32FB3F3}"/>
              </a:ext>
            </a:extLst>
          </p:cNvPr>
          <p:cNvGraphicFramePr>
            <a:graphicFrameLocks noGrp="1"/>
          </p:cNvGraphicFramePr>
          <p:nvPr>
            <p:extLst>
              <p:ext uri="{D42A27DB-BD31-4B8C-83A1-F6EECF244321}">
                <p14:modId xmlns:p14="http://schemas.microsoft.com/office/powerpoint/2010/main" val="2660824534"/>
              </p:ext>
            </p:extLst>
          </p:nvPr>
        </p:nvGraphicFramePr>
        <p:xfrm>
          <a:off x="2105170" y="4331833"/>
          <a:ext cx="3196668" cy="731520"/>
        </p:xfrm>
        <a:graphic>
          <a:graphicData uri="http://schemas.openxmlformats.org/drawingml/2006/table">
            <a:tbl>
              <a:tblPr/>
              <a:tblGrid>
                <a:gridCol w="148300">
                  <a:extLst>
                    <a:ext uri="{9D8B030D-6E8A-4147-A177-3AD203B41FA5}">
                      <a16:colId xmlns:a16="http://schemas.microsoft.com/office/drawing/2014/main" val="1184276081"/>
                    </a:ext>
                  </a:extLst>
                </a:gridCol>
                <a:gridCol w="600258">
                  <a:extLst>
                    <a:ext uri="{9D8B030D-6E8A-4147-A177-3AD203B41FA5}">
                      <a16:colId xmlns:a16="http://schemas.microsoft.com/office/drawing/2014/main" val="1956892493"/>
                    </a:ext>
                  </a:extLst>
                </a:gridCol>
                <a:gridCol w="489622">
                  <a:extLst>
                    <a:ext uri="{9D8B030D-6E8A-4147-A177-3AD203B41FA5}">
                      <a16:colId xmlns:a16="http://schemas.microsoft.com/office/drawing/2014/main" val="108188096"/>
                    </a:ext>
                  </a:extLst>
                </a:gridCol>
                <a:gridCol w="489622">
                  <a:extLst>
                    <a:ext uri="{9D8B030D-6E8A-4147-A177-3AD203B41FA5}">
                      <a16:colId xmlns:a16="http://schemas.microsoft.com/office/drawing/2014/main" val="3587572199"/>
                    </a:ext>
                  </a:extLst>
                </a:gridCol>
                <a:gridCol w="489622">
                  <a:extLst>
                    <a:ext uri="{9D8B030D-6E8A-4147-A177-3AD203B41FA5}">
                      <a16:colId xmlns:a16="http://schemas.microsoft.com/office/drawing/2014/main" val="1739917517"/>
                    </a:ext>
                  </a:extLst>
                </a:gridCol>
                <a:gridCol w="489622">
                  <a:extLst>
                    <a:ext uri="{9D8B030D-6E8A-4147-A177-3AD203B41FA5}">
                      <a16:colId xmlns:a16="http://schemas.microsoft.com/office/drawing/2014/main" val="861768166"/>
                    </a:ext>
                  </a:extLst>
                </a:gridCol>
                <a:gridCol w="489622">
                  <a:extLst>
                    <a:ext uri="{9D8B030D-6E8A-4147-A177-3AD203B41FA5}">
                      <a16:colId xmlns:a16="http://schemas.microsoft.com/office/drawing/2014/main" val="1170441221"/>
                    </a:ext>
                  </a:extLst>
                </a:gridCol>
              </a:tblGrid>
              <a:tr h="79794">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438665234"/>
                  </a:ext>
                </a:extLst>
              </a:tr>
              <a:tr h="79794">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943960687"/>
                  </a:ext>
                </a:extLst>
              </a:tr>
              <a:tr h="797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533257656"/>
                  </a:ext>
                </a:extLst>
              </a:tr>
              <a:tr h="797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포스텔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01402071"/>
                  </a:ext>
                </a:extLst>
              </a:tr>
              <a:tr h="797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75972335"/>
                  </a:ext>
                </a:extLst>
              </a:tr>
              <a:tr h="7979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엑시콘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462015678"/>
                  </a:ext>
                </a:extLst>
              </a:tr>
            </a:tbl>
          </a:graphicData>
        </a:graphic>
      </p:graphicFrame>
      <p:graphicFrame>
        <p:nvGraphicFramePr>
          <p:cNvPr id="21" name="표 20">
            <a:extLst>
              <a:ext uri="{FF2B5EF4-FFF2-40B4-BE49-F238E27FC236}">
                <a16:creationId xmlns:a16="http://schemas.microsoft.com/office/drawing/2014/main" id="{097CA45E-4500-4C85-80E0-EB698A76544E}"/>
              </a:ext>
            </a:extLst>
          </p:cNvPr>
          <p:cNvGraphicFramePr>
            <a:graphicFrameLocks noGrp="1"/>
          </p:cNvGraphicFramePr>
          <p:nvPr>
            <p:extLst>
              <p:ext uri="{D42A27DB-BD31-4B8C-83A1-F6EECF244321}">
                <p14:modId xmlns:p14="http://schemas.microsoft.com/office/powerpoint/2010/main" val="3689006158"/>
              </p:ext>
            </p:extLst>
          </p:nvPr>
        </p:nvGraphicFramePr>
        <p:xfrm>
          <a:off x="2105170" y="5237167"/>
          <a:ext cx="3196666" cy="731520"/>
        </p:xfrm>
        <a:graphic>
          <a:graphicData uri="http://schemas.openxmlformats.org/drawingml/2006/table">
            <a:tbl>
              <a:tblPr/>
              <a:tblGrid>
                <a:gridCol w="148299">
                  <a:extLst>
                    <a:ext uri="{9D8B030D-6E8A-4147-A177-3AD203B41FA5}">
                      <a16:colId xmlns:a16="http://schemas.microsoft.com/office/drawing/2014/main" val="3082392021"/>
                    </a:ext>
                  </a:extLst>
                </a:gridCol>
                <a:gridCol w="600257">
                  <a:extLst>
                    <a:ext uri="{9D8B030D-6E8A-4147-A177-3AD203B41FA5}">
                      <a16:colId xmlns:a16="http://schemas.microsoft.com/office/drawing/2014/main" val="3220189442"/>
                    </a:ext>
                  </a:extLst>
                </a:gridCol>
                <a:gridCol w="489622">
                  <a:extLst>
                    <a:ext uri="{9D8B030D-6E8A-4147-A177-3AD203B41FA5}">
                      <a16:colId xmlns:a16="http://schemas.microsoft.com/office/drawing/2014/main" val="557533481"/>
                    </a:ext>
                  </a:extLst>
                </a:gridCol>
                <a:gridCol w="489622">
                  <a:extLst>
                    <a:ext uri="{9D8B030D-6E8A-4147-A177-3AD203B41FA5}">
                      <a16:colId xmlns:a16="http://schemas.microsoft.com/office/drawing/2014/main" val="1183755677"/>
                    </a:ext>
                  </a:extLst>
                </a:gridCol>
                <a:gridCol w="489622">
                  <a:extLst>
                    <a:ext uri="{9D8B030D-6E8A-4147-A177-3AD203B41FA5}">
                      <a16:colId xmlns:a16="http://schemas.microsoft.com/office/drawing/2014/main" val="930150981"/>
                    </a:ext>
                  </a:extLst>
                </a:gridCol>
                <a:gridCol w="489622">
                  <a:extLst>
                    <a:ext uri="{9D8B030D-6E8A-4147-A177-3AD203B41FA5}">
                      <a16:colId xmlns:a16="http://schemas.microsoft.com/office/drawing/2014/main" val="2333035150"/>
                    </a:ext>
                  </a:extLst>
                </a:gridCol>
                <a:gridCol w="489622">
                  <a:extLst>
                    <a:ext uri="{9D8B030D-6E8A-4147-A177-3AD203B41FA5}">
                      <a16:colId xmlns:a16="http://schemas.microsoft.com/office/drawing/2014/main" val="4131788017"/>
                    </a:ext>
                  </a:extLst>
                </a:gridCol>
              </a:tblGrid>
              <a:tr h="12192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016579442"/>
                  </a:ext>
                </a:extLst>
              </a:tr>
              <a:tr h="12192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325056188"/>
                  </a:ext>
                </a:extLst>
              </a:tr>
              <a:tr h="1219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17515155"/>
                  </a:ext>
                </a:extLst>
              </a:tr>
              <a:tr h="1219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포스텔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59357597"/>
                  </a:ext>
                </a:extLst>
              </a:tr>
              <a:tr h="1219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94561367"/>
                  </a:ext>
                </a:extLst>
              </a:tr>
              <a:tr h="12192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엑시콘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221941282"/>
                  </a:ext>
                </a:extLst>
              </a:tr>
            </a:tbl>
          </a:graphicData>
        </a:graphic>
      </p:graphicFrame>
    </p:spTree>
    <p:extLst>
      <p:ext uri="{BB962C8B-B14F-4D97-AF65-F5344CB8AC3E}">
        <p14:creationId xmlns:p14="http://schemas.microsoft.com/office/powerpoint/2010/main" val="28394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6</a:t>
            </a:r>
            <a:r>
              <a:rPr lang="ko-KR" altLang="en-US" dirty="0">
                <a:solidFill>
                  <a:srgbClr val="000000"/>
                </a:solidFill>
                <a:latin typeface="Arial" panose="020B0604020202020204" pitchFamily="34" charset="0"/>
                <a:ea typeface="+mj-ea"/>
                <a:cs typeface="Arial" panose="020B0604020202020204" pitchFamily="34" charset="0"/>
              </a:rPr>
              <a:t>월 </a:t>
            </a:r>
            <a:endParaRPr lang="en-US" altLang="ko-KR" dirty="0">
              <a:solidFill>
                <a:srgbClr val="000000"/>
              </a:solidFill>
              <a:latin typeface="Arial" panose="020B0604020202020204" pitchFamily="34" charset="0"/>
              <a:ea typeface="+mj-ea"/>
              <a:cs typeface="Arial" panose="020B0604020202020204" pitchFamily="34" charset="0"/>
            </a:endParaRPr>
          </a:p>
          <a:p>
            <a:pPr lvl="1">
              <a:defRPr/>
            </a:pPr>
            <a:r>
              <a:rPr lang="ko-KR" altLang="en-US"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카무르프라이빗에쿼티</a:t>
            </a:r>
            <a:r>
              <a:rPr lang="ko-KR" altLang="en-US" dirty="0">
                <a:solidFill>
                  <a:srgbClr val="000000"/>
                </a:solidFill>
                <a:latin typeface="Arial" panose="020B0604020202020204" pitchFamily="34" charset="0"/>
                <a:ea typeface="+mj-ea"/>
                <a:cs typeface="Arial" panose="020B0604020202020204" pitchFamily="34" charset="0"/>
              </a:rPr>
              <a:t> 귀하</a:t>
            </a:r>
            <a:endParaRPr lang="en-US" altLang="ko-KR" dirty="0">
              <a:solidFill>
                <a:srgbClr val="000000"/>
              </a:solidFill>
              <a:latin typeface="Arial" panose="020B0604020202020204" pitchFamily="34" charset="0"/>
              <a:ea typeface="+mj-ea"/>
              <a:cs typeface="Arial" panose="020B0604020202020204" pitchFamily="34" charset="0"/>
            </a:endParaRPr>
          </a:p>
          <a:p>
            <a:pPr>
              <a:defRPr/>
            </a:pPr>
            <a:endParaRPr lang="en-US" altLang="ko-KR" dirty="0">
              <a:solidFill>
                <a:srgbClr val="000000"/>
              </a:solidFill>
              <a:latin typeface="Arial" panose="020B0604020202020204" pitchFamily="34" charset="0"/>
              <a:ea typeface="+mj-ea"/>
              <a:cs typeface="Arial" panose="020B0604020202020204" pitchFamily="34" charset="0"/>
            </a:endParaRPr>
          </a:p>
          <a:p>
            <a:pPr>
              <a:defRPr/>
            </a:pPr>
            <a:r>
              <a:rPr lang="ko-KR" altLang="en-US" dirty="0" err="1">
                <a:solidFill>
                  <a:srgbClr val="000000"/>
                </a:solidFill>
                <a:latin typeface="Arial" panose="020B0604020202020204" pitchFamily="34" charset="0"/>
                <a:ea typeface="+mj-ea"/>
                <a:cs typeface="Arial" panose="020B0604020202020204" pitchFamily="34" charset="0"/>
              </a:rPr>
              <a:t>삼정회계법인</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이하”삼정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은 ㈜</a:t>
            </a:r>
            <a:r>
              <a:rPr lang="ko-KR" altLang="en-US" dirty="0" err="1">
                <a:solidFill>
                  <a:srgbClr val="000000"/>
                </a:solidFill>
                <a:latin typeface="Arial" panose="020B0604020202020204" pitchFamily="34" charset="0"/>
                <a:ea typeface="+mj-ea"/>
                <a:cs typeface="Arial" panose="020B0604020202020204" pitchFamily="34" charset="0"/>
              </a:rPr>
              <a:t>카무르프라이빗에쿼티</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“귀사” 또는 “회사”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와 체결한 용역 계약에 따라 ㈜</a:t>
            </a:r>
            <a:r>
              <a:rPr lang="ko-KR" altLang="en-US" dirty="0" err="1">
                <a:solidFill>
                  <a:srgbClr val="000000"/>
                </a:solidFill>
                <a:latin typeface="Arial" panose="020B0604020202020204" pitchFamily="34" charset="0"/>
                <a:ea typeface="+mj-ea"/>
                <a:cs typeface="Arial" panose="020B0604020202020204" pitchFamily="34" charset="0"/>
              </a:rPr>
              <a:t>위너에코텍</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“대상회사”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에 대한 주식가치검토</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‘용역</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업무를 수행하였으며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이를 바탕으로 본 보고서를 작성하였습니다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용역은 대상회사에 대한 모든 중요한 사항들을 언급하는 것은 아니며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부정</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보고서는 그 특성상</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보고서의 전체 또는 일부가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dirty="0">
                <a:solidFill>
                  <a:srgbClr val="000000"/>
                </a:solidFill>
                <a:latin typeface="Arial" panose="020B0604020202020204" pitchFamily="34" charset="0"/>
                <a:ea typeface="+mj-ea"/>
                <a:cs typeface="Arial" panose="020B0604020202020204" pitchFamily="34" charset="0"/>
              </a:rPr>
              <a:t>.</a:t>
            </a:r>
          </a:p>
          <a:p>
            <a:pPr>
              <a:defRPr/>
            </a:pPr>
            <a:r>
              <a:rPr lang="ko-KR" altLang="en-US" dirty="0">
                <a:solidFill>
                  <a:srgbClr val="000000"/>
                </a:solidFill>
                <a:latin typeface="Arial" panose="020B0604020202020204" pitchFamily="34" charset="0"/>
                <a:ea typeface="+mj-ea"/>
                <a:cs typeface="Arial" panose="020B0604020202020204" pitchFamily="34" charset="0"/>
              </a:rPr>
              <a:t>본 보고서는 용역계약서 상의 목적 이외에 다른 용도로 사용될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보고서는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dirty="0">
                <a:solidFill>
                  <a:srgbClr val="000000"/>
                </a:solidFill>
                <a:latin typeface="Arial" panose="020B0604020202020204" pitchFamily="34" charset="0"/>
                <a:ea typeface="+mj-ea"/>
                <a:cs typeface="Arial" panose="020B0604020202020204" pitchFamily="34" charset="0"/>
              </a:rPr>
              <a:t>.</a:t>
            </a: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a:cxnSpLocks/>
          </p:cNvCxnSpPr>
          <p:nvPr/>
        </p:nvCxnSpPr>
        <p:spPr>
          <a:xfrm>
            <a:off x="4787530" y="1398224"/>
            <a:ext cx="0" cy="4725739"/>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398223"/>
            <a:ext cx="4157425" cy="4725739"/>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dirty="0">
                <a:solidFill>
                  <a:srgbClr val="000000"/>
                </a:solidFill>
                <a:latin typeface="Arial" panose="020B0604020202020204" pitchFamily="34" charset="0"/>
                <a:ea typeface="+mj-ea"/>
                <a:cs typeface="Arial" panose="020B0604020202020204" pitchFamily="34" charset="0"/>
              </a:rPr>
              <a:t>보고서 이용에 관한 고지</a:t>
            </a:r>
            <a:r>
              <a:rPr lang="en-US"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용역을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6</a:t>
            </a:r>
            <a:r>
              <a:rPr lang="ko-KR" altLang="en-US" dirty="0">
                <a:solidFill>
                  <a:schemeClr val="tx1"/>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13</a:t>
            </a:r>
            <a:r>
              <a:rPr lang="ko-KR" altLang="en-US" dirty="0">
                <a:solidFill>
                  <a:srgbClr val="000000"/>
                </a:solidFill>
                <a:latin typeface="Arial" panose="020B0604020202020204" pitchFamily="34" charset="0"/>
                <a:ea typeface="+mj-ea"/>
                <a:cs typeface="Arial" panose="020B0604020202020204" pitchFamily="34" charset="0"/>
              </a:rPr>
              <a:t>일 부터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6</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21</a:t>
            </a:r>
            <a:r>
              <a:rPr lang="ko-KR" altLang="en-US" dirty="0">
                <a:solidFill>
                  <a:srgbClr val="000000"/>
                </a:solidFill>
                <a:latin typeface="Arial" panose="020B0604020202020204" pitchFamily="34" charset="0"/>
                <a:ea typeface="+mj-ea"/>
                <a:cs typeface="Arial" panose="020B0604020202020204" pitchFamily="34" charset="0"/>
              </a:rPr>
              <a:t>일까지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6</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21</a:t>
            </a:r>
            <a:r>
              <a:rPr lang="ko-KR" altLang="en-US" dirty="0">
                <a:solidFill>
                  <a:srgbClr val="000000"/>
                </a:solidFill>
                <a:latin typeface="Arial" panose="020B0604020202020204" pitchFamily="34" charset="0"/>
                <a:ea typeface="+mj-ea"/>
                <a:cs typeface="Arial" panose="020B0604020202020204" pitchFamily="34" charset="0"/>
              </a:rPr>
              <a:t>일 이후에 발생하는 사건 및 거래를 반영하기 위해서 본 보고서에 포함된 정보를 수정해야 할 의무를 지지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보고서를 작성하기 위하여 대상회사가 제시한 재무정보에 대한 검토를 실시하였으며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이러한 검토 결과 및 대상회사가 제시한 사업계획에 기초하여 대상회사 주식가치검토</a:t>
            </a:r>
            <a:r>
              <a:rPr lang="en-US" altLang="ko-KR" dirty="0">
                <a:solidFill>
                  <a:srgbClr val="000000"/>
                </a:solidFill>
                <a:latin typeface="Arial" panose="020B0604020202020204" pitchFamily="34" charset="0"/>
                <a:ea typeface="+mj-ea"/>
                <a:cs typeface="Arial" panose="020B0604020202020204" pitchFamily="34" charset="0"/>
              </a:rPr>
              <a:t>(Price Analysis) </a:t>
            </a:r>
            <a:r>
              <a:rPr lang="ko-KR" altLang="en-US" dirty="0">
                <a:solidFill>
                  <a:srgbClr val="000000"/>
                </a:solidFill>
                <a:latin typeface="Arial" panose="020B0604020202020204" pitchFamily="34" charset="0"/>
                <a:ea typeface="+mj-ea"/>
                <a:cs typeface="Arial" panose="020B0604020202020204" pitchFamily="34" charset="0"/>
              </a:rPr>
              <a:t>업무를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보고서에 포함되어 있는 대상회사에 관한 각종 정보의 작성 책임은 귀사에게 있으며 </a:t>
            </a:r>
            <a:r>
              <a:rPr lang="ko-KR" altLang="en-US" dirty="0" err="1">
                <a:solidFill>
                  <a:srgbClr val="000000"/>
                </a:solidFill>
                <a:latin typeface="Arial" panose="020B0604020202020204" pitchFamily="34" charset="0"/>
                <a:ea typeface="+mj-ea"/>
                <a:cs typeface="Arial" panose="020B0604020202020204" pitchFamily="34" charset="0"/>
              </a:rPr>
              <a:t>삼정</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대상회사와 귀사가 제시한 정보에 근거하여 동 정보의 정확성에 대한 추가적인 검증 절차 없이 용역업무를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회사가 제시한 사업계획 및 추정가정의 근거에 대하여 추가 분석과 적정성 검토를 수행하지 않았습니다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용역의 범위는 감사의 범위와 다르며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어떠한 형태의 확신도 제공하지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a:solidFill>
                  <a:srgbClr val="000000"/>
                </a:solidFill>
                <a:latin typeface="Arial" panose="020B0604020202020204" pitchFamily="34" charset="0"/>
                <a:ea typeface="+mj-ea"/>
                <a:cs typeface="Arial" panose="020B0604020202020204" pitchFamily="34" charset="0"/>
              </a:rPr>
              <a:t>본 보고서에 포함되어 있는 추정 재무정보에는 대상회사의 향후 사업계획 및 현금흐름에 대한 일정한 가정이 포함되어 있으며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우발채무의 발생</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향후 거시경제 지표의 변동 등 예기치 못한 제반 요소 및 </a:t>
            </a:r>
            <a:r>
              <a:rPr lang="ko-KR" altLang="en-US" dirty="0" err="1">
                <a:solidFill>
                  <a:srgbClr val="000000"/>
                </a:solidFill>
                <a:latin typeface="Arial" panose="020B0604020202020204" pitchFamily="34" charset="0"/>
                <a:ea typeface="+mj-ea"/>
                <a:cs typeface="Arial" panose="020B0604020202020204" pitchFamily="34" charset="0"/>
              </a:rPr>
              <a:t>계량화되지</a:t>
            </a:r>
            <a:r>
              <a:rPr lang="ko-KR" altLang="en-US" dirty="0">
                <a:solidFill>
                  <a:srgbClr val="000000"/>
                </a:solidFill>
                <a:latin typeface="Arial" panose="020B0604020202020204" pitchFamily="34" charset="0"/>
                <a:ea typeface="+mj-ea"/>
                <a:cs typeface="Arial" panose="020B0604020202020204" pitchFamily="34" charset="0"/>
              </a:rPr>
              <a:t> 못한 위험요인들에 의하여 영향을 받을 수도 있으므로 장래의 실적결과와 일치하지 않을 수 있습니다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대상회사의 미래 재무정보의 추정치에 대하여 어떠한 확신을 표명하거나 보장을 하지 않습니다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또한 본 보고서 상에 제시된 평가금액이 대상회사 주식의 절대적 가치나 시장가치를 보증하는 것은 아니므로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보고서의 이용자는 의사결정에 있어 평가에 적용된 방법과 한계를 충분히 고려하여야 합니다</a:t>
            </a:r>
            <a:r>
              <a:rPr lang="en-US" altLang="ko-KR" dirty="0">
                <a:solidFill>
                  <a:srgbClr val="000000"/>
                </a:solidFill>
                <a:latin typeface="Arial" panose="020B0604020202020204" pitchFamily="34" charset="0"/>
                <a:ea typeface="+mj-ea"/>
                <a:cs typeface="Arial" panose="020B0604020202020204" pitchFamily="34" charset="0"/>
              </a:rPr>
              <a:t>. </a:t>
            </a:r>
          </a:p>
          <a:p>
            <a:pPr lvl="1">
              <a:defRPr/>
            </a:pPr>
            <a:r>
              <a:rPr lang="ko-KR" altLang="en-US" dirty="0">
                <a:solidFill>
                  <a:srgbClr val="000000"/>
                </a:solidFill>
                <a:latin typeface="Arial" panose="020B0604020202020204" pitchFamily="34" charset="0"/>
                <a:ea typeface="+mj-ea"/>
                <a:cs typeface="Arial" panose="020B0604020202020204" pitchFamily="34" charset="0"/>
              </a:rPr>
              <a:t>본 보고서의 이용자는 의사결정에 있어 본 보고서를 의사결정의 유일한 근거나 참고로 활용하여서는 아니되며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이로 인하여 발생되는 손해 또는 손실에 대하여 어떠한 책임도 부담하지 아니합니다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또한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및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관계회사</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endParaRPr lang="en-US" altLang="ko-KR" dirty="0">
              <a:solidFill>
                <a:srgbClr val="000000"/>
              </a:solidFill>
              <a:latin typeface="Arial" panose="020B0604020202020204" pitchFamily="34" charset="0"/>
              <a:ea typeface="+mj-ea"/>
              <a:cs typeface="Arial" panose="020B0604020202020204" pitchFamily="34" charset="0"/>
            </a:endParaRPr>
          </a:p>
        </p:txBody>
      </p:sp>
      <p:sp>
        <p:nvSpPr>
          <p:cNvPr id="8" name="Text Placeholder 5">
            <a:extLst>
              <a:ext uri="{FF2B5EF4-FFF2-40B4-BE49-F238E27FC236}">
                <a16:creationId xmlns:a16="http://schemas.microsoft.com/office/drawing/2014/main" id="{F15F1226-D732-4583-9B00-74130D7C6C37}"/>
              </a:ext>
            </a:extLst>
          </p:cNvPr>
          <p:cNvSpPr txBox="1">
            <a:spLocks/>
          </p:cNvSpPr>
          <p:nvPr/>
        </p:nvSpPr>
        <p:spPr>
          <a:xfrm>
            <a:off x="617518" y="479512"/>
            <a:ext cx="3657600" cy="76206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ko-KR" altLang="en-US" b="1" dirty="0" err="1">
                <a:solidFill>
                  <a:srgbClr val="000000"/>
                </a:solidFill>
                <a:latin typeface="Arial" panose="020B0604020202020204" pitchFamily="34" charset="0"/>
                <a:ea typeface="+mj-ea"/>
                <a:cs typeface="Arial" panose="020B0604020202020204" pitchFamily="34" charset="0"/>
              </a:rPr>
              <a:t>삼정회계법인</a:t>
            </a:r>
            <a:endParaRPr lang="ko-KR" altLang="en-US" b="1" dirty="0">
              <a:solidFill>
                <a:srgbClr val="000000"/>
              </a:solidFill>
              <a:latin typeface="Arial" panose="020B0604020202020204" pitchFamily="34" charset="0"/>
              <a:ea typeface="+mj-ea"/>
              <a:cs typeface="Arial" panose="020B0604020202020204" pitchFamily="34" charset="0"/>
            </a:endParaRPr>
          </a:p>
          <a:p>
            <a:pPr>
              <a:defRPr/>
            </a:pPr>
            <a:r>
              <a:rPr lang="ko-KR" altLang="en-US" b="1" dirty="0">
                <a:solidFill>
                  <a:srgbClr val="000000"/>
                </a:solidFill>
                <a:latin typeface="Arial" panose="020B0604020202020204" pitchFamily="34" charset="0"/>
                <a:ea typeface="+mj-ea"/>
                <a:cs typeface="Arial" panose="020B0604020202020204" pitchFamily="34" charset="0"/>
              </a:rPr>
              <a:t>서울특별시 강남구 테헤란로 </a:t>
            </a:r>
            <a:r>
              <a:rPr lang="en-US" altLang="ko-KR" b="1" dirty="0">
                <a:solidFill>
                  <a:srgbClr val="000000"/>
                </a:solidFill>
                <a:latin typeface="Arial" panose="020B0604020202020204" pitchFamily="34" charset="0"/>
                <a:ea typeface="+mj-ea"/>
                <a:cs typeface="Arial" panose="020B0604020202020204" pitchFamily="34" charset="0"/>
              </a:rPr>
              <a:t>152</a:t>
            </a:r>
          </a:p>
          <a:p>
            <a:pPr>
              <a:defRPr/>
            </a:pPr>
            <a:r>
              <a:rPr lang="ko-KR" altLang="en-US" b="1" dirty="0">
                <a:solidFill>
                  <a:srgbClr val="000000"/>
                </a:solidFill>
                <a:latin typeface="Arial" panose="020B0604020202020204" pitchFamily="34" charset="0"/>
                <a:ea typeface="+mj-ea"/>
                <a:cs typeface="Arial" panose="020B0604020202020204" pitchFamily="34" charset="0"/>
              </a:rPr>
              <a:t>강남 </a:t>
            </a:r>
            <a:r>
              <a:rPr lang="ko-KR" altLang="en-US" b="1" dirty="0" err="1">
                <a:solidFill>
                  <a:srgbClr val="000000"/>
                </a:solidFill>
                <a:latin typeface="Arial" panose="020B0604020202020204" pitchFamily="34" charset="0"/>
                <a:ea typeface="+mj-ea"/>
                <a:cs typeface="Arial" panose="020B0604020202020204" pitchFamily="34" charset="0"/>
              </a:rPr>
              <a:t>파이낸스센터</a:t>
            </a:r>
            <a:r>
              <a:rPr lang="ko-KR" altLang="en-US" b="1" dirty="0">
                <a:solidFill>
                  <a:srgbClr val="000000"/>
                </a:solidFill>
                <a:latin typeface="Arial" panose="020B0604020202020204" pitchFamily="34" charset="0"/>
                <a:ea typeface="+mj-ea"/>
                <a:cs typeface="Arial" panose="020B0604020202020204" pitchFamily="34" charset="0"/>
              </a:rPr>
              <a:t> </a:t>
            </a:r>
            <a:r>
              <a:rPr lang="en-US" altLang="ko-KR" b="1" dirty="0">
                <a:solidFill>
                  <a:srgbClr val="000000"/>
                </a:solidFill>
                <a:latin typeface="Arial" panose="020B0604020202020204" pitchFamily="34" charset="0"/>
                <a:ea typeface="+mj-ea"/>
                <a:cs typeface="Arial" panose="020B0604020202020204" pitchFamily="34" charset="0"/>
              </a:rPr>
              <a:t>27</a:t>
            </a:r>
            <a:r>
              <a:rPr lang="ko-KR" altLang="en-US" b="1" dirty="0">
                <a:solidFill>
                  <a:srgbClr val="000000"/>
                </a:solidFill>
                <a:latin typeface="Arial" panose="020B0604020202020204" pitchFamily="34" charset="0"/>
                <a:ea typeface="+mj-ea"/>
                <a:cs typeface="Arial" panose="020B0604020202020204" pitchFamily="34" charset="0"/>
              </a:rPr>
              <a:t>층</a:t>
            </a:r>
          </a:p>
          <a:p>
            <a:pPr>
              <a:defRPr/>
            </a:pPr>
            <a:r>
              <a:rPr lang="en-US" altLang="ko-KR" b="1" dirty="0">
                <a:solidFill>
                  <a:srgbClr val="000000"/>
                </a:solidFill>
                <a:latin typeface="Arial" panose="020B0604020202020204" pitchFamily="34" charset="0"/>
                <a:ea typeface="+mj-ea"/>
                <a:cs typeface="Arial" panose="020B0604020202020204" pitchFamily="34" charset="0"/>
              </a:rPr>
              <a:t>06236</a:t>
            </a:r>
            <a:endParaRPr lang="en-US" b="1" dirty="0">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85911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479080505"/>
              </p:ext>
            </p:extLst>
          </p:nvPr>
        </p:nvGraphicFramePr>
        <p:xfrm>
          <a:off x="468001" y="1191604"/>
          <a:ext cx="9038334" cy="507783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회사에 따르면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고객사로부터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요구가 존재하고 신규 제품 판매로 인한 판가 상승 이외에는 연도별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ASP</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유사한 수준에 해당하여 판가 유지를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금형매출</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제시 사업계획 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매출이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조기 인식된 효과를 고려한 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성장률을 적용하여 추정함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임대료수입</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 제시 사업계획 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매출에 연간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성장률을 적용하여 추정함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(3/15)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18" name="표 17">
            <a:extLst>
              <a:ext uri="{FF2B5EF4-FFF2-40B4-BE49-F238E27FC236}">
                <a16:creationId xmlns:a16="http://schemas.microsoft.com/office/drawing/2014/main" id="{F4A5A489-8F20-42BF-850F-E8C7138D2184}"/>
              </a:ext>
            </a:extLst>
          </p:cNvPr>
          <p:cNvGraphicFramePr>
            <a:graphicFrameLocks noGrp="1"/>
          </p:cNvGraphicFramePr>
          <p:nvPr>
            <p:extLst>
              <p:ext uri="{D42A27DB-BD31-4B8C-83A1-F6EECF244321}">
                <p14:modId xmlns:p14="http://schemas.microsoft.com/office/powerpoint/2010/main" val="2108442628"/>
              </p:ext>
            </p:extLst>
          </p:nvPr>
        </p:nvGraphicFramePr>
        <p:xfrm>
          <a:off x="2105171" y="2098506"/>
          <a:ext cx="3196668" cy="731520"/>
        </p:xfrm>
        <a:graphic>
          <a:graphicData uri="http://schemas.openxmlformats.org/drawingml/2006/table">
            <a:tbl>
              <a:tblPr/>
              <a:tblGrid>
                <a:gridCol w="148300">
                  <a:extLst>
                    <a:ext uri="{9D8B030D-6E8A-4147-A177-3AD203B41FA5}">
                      <a16:colId xmlns:a16="http://schemas.microsoft.com/office/drawing/2014/main" val="48914240"/>
                    </a:ext>
                  </a:extLst>
                </a:gridCol>
                <a:gridCol w="600258">
                  <a:extLst>
                    <a:ext uri="{9D8B030D-6E8A-4147-A177-3AD203B41FA5}">
                      <a16:colId xmlns:a16="http://schemas.microsoft.com/office/drawing/2014/main" val="1525181752"/>
                    </a:ext>
                  </a:extLst>
                </a:gridCol>
                <a:gridCol w="489622">
                  <a:extLst>
                    <a:ext uri="{9D8B030D-6E8A-4147-A177-3AD203B41FA5}">
                      <a16:colId xmlns:a16="http://schemas.microsoft.com/office/drawing/2014/main" val="3945459223"/>
                    </a:ext>
                  </a:extLst>
                </a:gridCol>
                <a:gridCol w="489622">
                  <a:extLst>
                    <a:ext uri="{9D8B030D-6E8A-4147-A177-3AD203B41FA5}">
                      <a16:colId xmlns:a16="http://schemas.microsoft.com/office/drawing/2014/main" val="1083365880"/>
                    </a:ext>
                  </a:extLst>
                </a:gridCol>
                <a:gridCol w="489622">
                  <a:extLst>
                    <a:ext uri="{9D8B030D-6E8A-4147-A177-3AD203B41FA5}">
                      <a16:colId xmlns:a16="http://schemas.microsoft.com/office/drawing/2014/main" val="706386926"/>
                    </a:ext>
                  </a:extLst>
                </a:gridCol>
                <a:gridCol w="489622">
                  <a:extLst>
                    <a:ext uri="{9D8B030D-6E8A-4147-A177-3AD203B41FA5}">
                      <a16:colId xmlns:a16="http://schemas.microsoft.com/office/drawing/2014/main" val="2748792847"/>
                    </a:ext>
                  </a:extLst>
                </a:gridCol>
                <a:gridCol w="489622">
                  <a:extLst>
                    <a:ext uri="{9D8B030D-6E8A-4147-A177-3AD203B41FA5}">
                      <a16:colId xmlns:a16="http://schemas.microsoft.com/office/drawing/2014/main" val="3874551724"/>
                    </a:ext>
                  </a:extLst>
                </a:gridCol>
              </a:tblGrid>
              <a:tr h="38336">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801766609"/>
                  </a:ext>
                </a:extLst>
              </a:tr>
              <a:tr h="38336">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판매단가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952573661"/>
                  </a:ext>
                </a:extLst>
              </a:tr>
              <a:tr h="3833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814557559"/>
                  </a:ext>
                </a:extLst>
              </a:tr>
              <a:tr h="3833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포스텔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41376230"/>
                  </a:ext>
                </a:extLst>
              </a:tr>
              <a:tr h="3833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00013710"/>
                  </a:ext>
                </a:extLst>
              </a:tr>
              <a:tr h="38336">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엑시콘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9210243"/>
                  </a:ext>
                </a:extLst>
              </a:tr>
            </a:tbl>
          </a:graphicData>
        </a:graphic>
      </p:graphicFrame>
      <p:sp>
        <p:nvSpPr>
          <p:cNvPr id="23" name="순서도: 연결자 22">
            <a:extLst>
              <a:ext uri="{FF2B5EF4-FFF2-40B4-BE49-F238E27FC236}">
                <a16:creationId xmlns:a16="http://schemas.microsoft.com/office/drawing/2014/main" id="{300995C2-39E1-48D8-9323-75C989B7FA7B}"/>
              </a:ext>
            </a:extLst>
          </p:cNvPr>
          <p:cNvSpPr/>
          <p:nvPr/>
        </p:nvSpPr>
        <p:spPr bwMode="auto">
          <a:xfrm>
            <a:off x="2059048" y="30596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sp>
        <p:nvSpPr>
          <p:cNvPr id="24" name="순서도: 연결자 23">
            <a:extLst>
              <a:ext uri="{FF2B5EF4-FFF2-40B4-BE49-F238E27FC236}">
                <a16:creationId xmlns:a16="http://schemas.microsoft.com/office/drawing/2014/main" id="{D17628B5-23EB-452C-8B01-383613002A39}"/>
              </a:ext>
            </a:extLst>
          </p:cNvPr>
          <p:cNvSpPr/>
          <p:nvPr/>
        </p:nvSpPr>
        <p:spPr bwMode="auto">
          <a:xfrm>
            <a:off x="2059048" y="44265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graphicFrame>
        <p:nvGraphicFramePr>
          <p:cNvPr id="4" name="표 3">
            <a:extLst>
              <a:ext uri="{FF2B5EF4-FFF2-40B4-BE49-F238E27FC236}">
                <a16:creationId xmlns:a16="http://schemas.microsoft.com/office/drawing/2014/main" id="{BD88FFBB-4037-4159-8715-DE3D50AFF454}"/>
              </a:ext>
            </a:extLst>
          </p:cNvPr>
          <p:cNvGraphicFramePr>
            <a:graphicFrameLocks noGrp="1"/>
          </p:cNvGraphicFramePr>
          <p:nvPr>
            <p:extLst>
              <p:ext uri="{D42A27DB-BD31-4B8C-83A1-F6EECF244321}">
                <p14:modId xmlns:p14="http://schemas.microsoft.com/office/powerpoint/2010/main" val="1258161754"/>
              </p:ext>
            </p:extLst>
          </p:nvPr>
        </p:nvGraphicFramePr>
        <p:xfrm>
          <a:off x="2105171" y="3467951"/>
          <a:ext cx="3196666" cy="853440"/>
        </p:xfrm>
        <a:graphic>
          <a:graphicData uri="http://schemas.openxmlformats.org/drawingml/2006/table">
            <a:tbl>
              <a:tblPr/>
              <a:tblGrid>
                <a:gridCol w="148299">
                  <a:extLst>
                    <a:ext uri="{9D8B030D-6E8A-4147-A177-3AD203B41FA5}">
                      <a16:colId xmlns:a16="http://schemas.microsoft.com/office/drawing/2014/main" val="1619475039"/>
                    </a:ext>
                  </a:extLst>
                </a:gridCol>
                <a:gridCol w="600257">
                  <a:extLst>
                    <a:ext uri="{9D8B030D-6E8A-4147-A177-3AD203B41FA5}">
                      <a16:colId xmlns:a16="http://schemas.microsoft.com/office/drawing/2014/main" val="1188220670"/>
                    </a:ext>
                  </a:extLst>
                </a:gridCol>
                <a:gridCol w="489622">
                  <a:extLst>
                    <a:ext uri="{9D8B030D-6E8A-4147-A177-3AD203B41FA5}">
                      <a16:colId xmlns:a16="http://schemas.microsoft.com/office/drawing/2014/main" val="2188470218"/>
                    </a:ext>
                  </a:extLst>
                </a:gridCol>
                <a:gridCol w="489622">
                  <a:extLst>
                    <a:ext uri="{9D8B030D-6E8A-4147-A177-3AD203B41FA5}">
                      <a16:colId xmlns:a16="http://schemas.microsoft.com/office/drawing/2014/main" val="770806502"/>
                    </a:ext>
                  </a:extLst>
                </a:gridCol>
                <a:gridCol w="489622">
                  <a:extLst>
                    <a:ext uri="{9D8B030D-6E8A-4147-A177-3AD203B41FA5}">
                      <a16:colId xmlns:a16="http://schemas.microsoft.com/office/drawing/2014/main" val="3896567170"/>
                    </a:ext>
                  </a:extLst>
                </a:gridCol>
                <a:gridCol w="489622">
                  <a:extLst>
                    <a:ext uri="{9D8B030D-6E8A-4147-A177-3AD203B41FA5}">
                      <a16:colId xmlns:a16="http://schemas.microsoft.com/office/drawing/2014/main" val="2602431618"/>
                    </a:ext>
                  </a:extLst>
                </a:gridCol>
                <a:gridCol w="489622">
                  <a:extLst>
                    <a:ext uri="{9D8B030D-6E8A-4147-A177-3AD203B41FA5}">
                      <a16:colId xmlns:a16="http://schemas.microsoft.com/office/drawing/2014/main" val="1198267220"/>
                    </a:ext>
                  </a:extLst>
                </a:gridCol>
              </a:tblGrid>
              <a:tr h="0">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51781366"/>
                  </a:ext>
                </a:extLst>
              </a:tr>
              <a:tr h="0">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금형매출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404702239"/>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90631562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1,391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72138793"/>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HI-CON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6316301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0052398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60020460"/>
                  </a:ext>
                </a:extLst>
              </a:tr>
            </a:tbl>
          </a:graphicData>
        </a:graphic>
      </p:graphicFrame>
      <p:graphicFrame>
        <p:nvGraphicFramePr>
          <p:cNvPr id="6" name="표 5">
            <a:extLst>
              <a:ext uri="{FF2B5EF4-FFF2-40B4-BE49-F238E27FC236}">
                <a16:creationId xmlns:a16="http://schemas.microsoft.com/office/drawing/2014/main" id="{CA624B42-331C-463A-8D00-E274688E56DE}"/>
              </a:ext>
            </a:extLst>
          </p:cNvPr>
          <p:cNvGraphicFramePr>
            <a:graphicFrameLocks noGrp="1"/>
          </p:cNvGraphicFramePr>
          <p:nvPr>
            <p:extLst>
              <p:ext uri="{D42A27DB-BD31-4B8C-83A1-F6EECF244321}">
                <p14:modId xmlns:p14="http://schemas.microsoft.com/office/powerpoint/2010/main" val="2267991732"/>
              </p:ext>
            </p:extLst>
          </p:nvPr>
        </p:nvGraphicFramePr>
        <p:xfrm>
          <a:off x="2105171" y="4859974"/>
          <a:ext cx="3196666" cy="243840"/>
        </p:xfrm>
        <a:graphic>
          <a:graphicData uri="http://schemas.openxmlformats.org/drawingml/2006/table">
            <a:tbl>
              <a:tblPr/>
              <a:tblGrid>
                <a:gridCol w="748556">
                  <a:extLst>
                    <a:ext uri="{9D8B030D-6E8A-4147-A177-3AD203B41FA5}">
                      <a16:colId xmlns:a16="http://schemas.microsoft.com/office/drawing/2014/main" val="3922644875"/>
                    </a:ext>
                  </a:extLst>
                </a:gridCol>
                <a:gridCol w="489622">
                  <a:extLst>
                    <a:ext uri="{9D8B030D-6E8A-4147-A177-3AD203B41FA5}">
                      <a16:colId xmlns:a16="http://schemas.microsoft.com/office/drawing/2014/main" val="1135513595"/>
                    </a:ext>
                  </a:extLst>
                </a:gridCol>
                <a:gridCol w="489622">
                  <a:extLst>
                    <a:ext uri="{9D8B030D-6E8A-4147-A177-3AD203B41FA5}">
                      <a16:colId xmlns:a16="http://schemas.microsoft.com/office/drawing/2014/main" val="3167387339"/>
                    </a:ext>
                  </a:extLst>
                </a:gridCol>
                <a:gridCol w="489622">
                  <a:extLst>
                    <a:ext uri="{9D8B030D-6E8A-4147-A177-3AD203B41FA5}">
                      <a16:colId xmlns:a16="http://schemas.microsoft.com/office/drawing/2014/main" val="901435601"/>
                    </a:ext>
                  </a:extLst>
                </a:gridCol>
                <a:gridCol w="489622">
                  <a:extLst>
                    <a:ext uri="{9D8B030D-6E8A-4147-A177-3AD203B41FA5}">
                      <a16:colId xmlns:a16="http://schemas.microsoft.com/office/drawing/2014/main" val="3091593194"/>
                    </a:ext>
                  </a:extLst>
                </a:gridCol>
                <a:gridCol w="489622">
                  <a:extLst>
                    <a:ext uri="{9D8B030D-6E8A-4147-A177-3AD203B41FA5}">
                      <a16:colId xmlns:a16="http://schemas.microsoft.com/office/drawing/2014/main" val="1825665324"/>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09197587"/>
                  </a:ext>
                </a:extLst>
              </a:tr>
              <a:tr h="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임대료수입</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823347432"/>
                  </a:ext>
                </a:extLst>
              </a:tr>
            </a:tbl>
          </a:graphicData>
        </a:graphic>
      </p:graphicFrame>
    </p:spTree>
    <p:extLst>
      <p:ext uri="{BB962C8B-B14F-4D97-AF65-F5344CB8AC3E}">
        <p14:creationId xmlns:p14="http://schemas.microsoft.com/office/powerpoint/2010/main" val="400537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833698716"/>
              </p:ext>
            </p:extLst>
          </p:nvPr>
        </p:nvGraphicFramePr>
        <p:xfrm>
          <a:off x="468001" y="1191604"/>
          <a:ext cx="9038334" cy="49280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261262">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센서매출</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 센서매출 가정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단차로</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스크린도어 등</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기존 센서매출의 물량은 과거 </a:t>
                      </a:r>
                      <a:r>
                        <a:rPr lang="en-US" altLang="ko-KR" sz="900" kern="0" dirty="0">
                          <a:solidFill>
                            <a:srgbClr val="000000"/>
                          </a:solidFill>
                          <a:latin typeface="Arial" panose="020B0604020202020204" pitchFamily="34" charset="0"/>
                          <a:cs typeface="Arial" panose="020B0604020202020204" pitchFamily="34" charset="0"/>
                        </a:rPr>
                        <a:t>4</a:t>
                      </a:r>
                      <a:r>
                        <a:rPr lang="ko-KR" altLang="en-US" sz="900" kern="0" dirty="0">
                          <a:solidFill>
                            <a:srgbClr val="000000"/>
                          </a:solidFill>
                          <a:latin typeface="Arial" panose="020B0604020202020204" pitchFamily="34" charset="0"/>
                          <a:cs typeface="Arial" panose="020B0604020202020204" pitchFamily="34" charset="0"/>
                        </a:rPr>
                        <a:t>개년간 제품별 평균 물량 수준이 향후 유지되는 것을 가정하고</a:t>
                      </a:r>
                      <a:r>
                        <a:rPr lang="en-US" altLang="ko-KR" sz="900" kern="0" dirty="0">
                          <a:solidFill>
                            <a:srgbClr val="000000"/>
                          </a:solidFill>
                          <a:latin typeface="Arial" panose="020B0604020202020204" pitchFamily="34" charset="0"/>
                          <a:cs typeface="Arial" panose="020B0604020202020204" pitchFamily="34" charset="0"/>
                        </a:rPr>
                        <a:t>, 4</a:t>
                      </a:r>
                      <a:r>
                        <a:rPr lang="ko-KR" altLang="en-US" sz="900" kern="0" dirty="0">
                          <a:solidFill>
                            <a:srgbClr val="000000"/>
                          </a:solidFill>
                          <a:latin typeface="Arial" panose="020B0604020202020204" pitchFamily="34" charset="0"/>
                          <a:cs typeface="Arial" panose="020B0604020202020204" pitchFamily="34" charset="0"/>
                        </a:rPr>
                        <a:t>개년간 제품별 평균 판가에 각 연도별 물가상승률을 고려하여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신규 센서매출 가정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다차로</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 센서매출 이외에 추가적으로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다차로</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적용 가능 하이패스 영업소 개수와 영업소당 평균 도입 센서 수 및 관련 점유율 등을 고려한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CDD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추정치를 반영함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2,3]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미반영</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신사업매출</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신사업 매출에 대해 하기와 같은 사유로 인하여 회사 제시 사업계획에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CDD Feasibility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수준을 차등적으로 반영한 값이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에만 발생가능성 및 예상 마진율을 고려하여 포함되어 있는 바</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Case 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에서는 관련 내역을 가치 산정에 고려하지 않음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Inphi</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a:t>
                      </a:r>
                      <a:endParaRPr lang="en-US" altLang="ko-KR" sz="900" b="1" u="sng"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ko-KR" altLang="en-US" sz="900" kern="0" dirty="0">
                          <a:solidFill>
                            <a:srgbClr val="000000"/>
                          </a:solidFill>
                          <a:latin typeface="Arial" panose="020B0604020202020204" pitchFamily="34" charset="0"/>
                          <a:cs typeface="Arial" panose="020B0604020202020204" pitchFamily="34" charset="0"/>
                        </a:rPr>
                        <a:t>기존 고객사인 </a:t>
                      </a:r>
                      <a:r>
                        <a:rPr lang="en-US" altLang="ko-KR" sz="900" kern="0" dirty="0">
                          <a:solidFill>
                            <a:srgbClr val="000000"/>
                          </a:solidFill>
                          <a:latin typeface="Arial" panose="020B0604020202020204" pitchFamily="34" charset="0"/>
                          <a:cs typeface="Arial" panose="020B0604020202020204" pitchFamily="34" charset="0"/>
                        </a:rPr>
                        <a:t>RJR TECHNOLOGIES INC</a:t>
                      </a:r>
                      <a:r>
                        <a:rPr lang="ko-KR" altLang="en-US" sz="900" kern="0" dirty="0">
                          <a:solidFill>
                            <a:srgbClr val="000000"/>
                          </a:solidFill>
                          <a:latin typeface="Arial" panose="020B0604020202020204" pitchFamily="34" charset="0"/>
                          <a:cs typeface="Arial" panose="020B0604020202020204" pitchFamily="34" charset="0"/>
                        </a:rPr>
                        <a:t>에는 차폐커버와 관련하여 연간 </a:t>
                      </a:r>
                      <a:r>
                        <a:rPr lang="en-US" altLang="ko-KR" sz="900" kern="0" dirty="0">
                          <a:solidFill>
                            <a:srgbClr val="000000"/>
                          </a:solidFill>
                          <a:latin typeface="Arial" panose="020B0604020202020204" pitchFamily="34" charset="0"/>
                          <a:cs typeface="Arial" panose="020B0604020202020204" pitchFamily="34" charset="0"/>
                        </a:rPr>
                        <a:t>13~103</a:t>
                      </a:r>
                      <a:r>
                        <a:rPr lang="ko-KR" altLang="en-US" sz="900" kern="0" dirty="0">
                          <a:solidFill>
                            <a:srgbClr val="000000"/>
                          </a:solidFill>
                          <a:latin typeface="Arial" panose="020B0604020202020204" pitchFamily="34" charset="0"/>
                          <a:cs typeface="Arial" panose="020B0604020202020204" pitchFamily="34" charset="0"/>
                        </a:rPr>
                        <a:t>백만원 수준의 매출이 존재하나</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관련 원가자료의 제공 불가로 인해 반영에 제약이 존재함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회사에 따르면 </a:t>
                      </a:r>
                      <a:r>
                        <a:rPr lang="en-US" altLang="ko-KR" sz="900" kern="0" dirty="0">
                          <a:solidFill>
                            <a:srgbClr val="000000"/>
                          </a:solidFill>
                          <a:latin typeface="Arial" panose="020B0604020202020204" pitchFamily="34" charset="0"/>
                          <a:cs typeface="Arial" panose="020B0604020202020204" pitchFamily="34" charset="0"/>
                        </a:rPr>
                        <a:t>RJR </a:t>
                      </a:r>
                      <a:r>
                        <a:rPr lang="ko-KR" altLang="en-US" sz="900" kern="0" dirty="0">
                          <a:solidFill>
                            <a:srgbClr val="000000"/>
                          </a:solidFill>
                          <a:latin typeface="Arial" panose="020B0604020202020204" pitchFamily="34" charset="0"/>
                          <a:cs typeface="Arial" panose="020B0604020202020204" pitchFamily="34" charset="0"/>
                        </a:rPr>
                        <a:t>및 </a:t>
                      </a:r>
                      <a:r>
                        <a:rPr lang="en-US" altLang="ko-KR" sz="900" kern="0" dirty="0" err="1">
                          <a:solidFill>
                            <a:srgbClr val="000000"/>
                          </a:solidFill>
                          <a:latin typeface="Arial" panose="020B0604020202020204" pitchFamily="34" charset="0"/>
                          <a:cs typeface="Arial" panose="020B0604020202020204" pitchFamily="34" charset="0"/>
                        </a:rPr>
                        <a:t>Inphi</a:t>
                      </a:r>
                      <a:r>
                        <a:rPr lang="ko-KR" altLang="en-US" sz="900" kern="0" dirty="0">
                          <a:solidFill>
                            <a:srgbClr val="000000"/>
                          </a:solidFill>
                          <a:latin typeface="Arial" panose="020B0604020202020204" pitchFamily="34" charset="0"/>
                          <a:cs typeface="Arial" panose="020B0604020202020204" pitchFamily="34" charset="0"/>
                        </a:rPr>
                        <a:t>와의 협상을 통해 차폐커버 외에도 타 제품 매출 확대를 계획하고 있음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매출액 규모를 파악할 수 있는 관련 증빙 등 구체적인 근거에 제약이 존재하여 회사 제시 매출액 및 마진의 </a:t>
                      </a:r>
                      <a:r>
                        <a:rPr lang="en-US" altLang="ko-KR" sz="900" kern="0" dirty="0">
                          <a:solidFill>
                            <a:srgbClr val="000000"/>
                          </a:solidFill>
                          <a:latin typeface="Arial" panose="020B0604020202020204" pitchFamily="34" charset="0"/>
                          <a:cs typeface="Arial" panose="020B0604020202020204" pitchFamily="34" charset="0"/>
                        </a:rPr>
                        <a:t>15% </a:t>
                      </a:r>
                      <a:r>
                        <a:rPr lang="ko-KR" altLang="en-US" sz="900" kern="0" dirty="0">
                          <a:solidFill>
                            <a:srgbClr val="000000"/>
                          </a:solidFill>
                          <a:latin typeface="Arial" panose="020B0604020202020204" pitchFamily="34" charset="0"/>
                          <a:cs typeface="Arial" panose="020B0604020202020204" pitchFamily="34" charset="0"/>
                        </a:rPr>
                        <a:t>수준을 추정치로 반영함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(4/15)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
        <p:nvSpPr>
          <p:cNvPr id="5" name="순서도: 연결자 4">
            <a:extLst>
              <a:ext uri="{FF2B5EF4-FFF2-40B4-BE49-F238E27FC236}">
                <a16:creationId xmlns:a16="http://schemas.microsoft.com/office/drawing/2014/main" id="{4EF84DE9-26CD-468E-9F9C-B0D0B2888495}"/>
              </a:ext>
            </a:extLst>
          </p:cNvPr>
          <p:cNvSpPr/>
          <p:nvPr/>
        </p:nvSpPr>
        <p:spPr bwMode="auto">
          <a:xfrm>
            <a:off x="2059048"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5</a:t>
            </a:r>
            <a:endParaRPr lang="ko-KR" altLang="en-US" sz="800" b="1" kern="0" dirty="0">
              <a:solidFill>
                <a:srgbClr val="FFFF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DF981618-794C-409B-A7D7-148EC3F6810E}"/>
              </a:ext>
            </a:extLst>
          </p:cNvPr>
          <p:cNvGraphicFramePr>
            <a:graphicFrameLocks noGrp="1"/>
          </p:cNvGraphicFramePr>
          <p:nvPr>
            <p:extLst>
              <p:ext uri="{D42A27DB-BD31-4B8C-83A1-F6EECF244321}">
                <p14:modId xmlns:p14="http://schemas.microsoft.com/office/powerpoint/2010/main" val="1322256155"/>
              </p:ext>
            </p:extLst>
          </p:nvPr>
        </p:nvGraphicFramePr>
        <p:xfrm>
          <a:off x="2105170" y="2269004"/>
          <a:ext cx="3203552" cy="1341120"/>
        </p:xfrm>
        <a:graphic>
          <a:graphicData uri="http://schemas.openxmlformats.org/drawingml/2006/table">
            <a:tbl>
              <a:tblPr/>
              <a:tblGrid>
                <a:gridCol w="97400">
                  <a:extLst>
                    <a:ext uri="{9D8B030D-6E8A-4147-A177-3AD203B41FA5}">
                      <a16:colId xmlns:a16="http://schemas.microsoft.com/office/drawing/2014/main" val="2351566757"/>
                    </a:ext>
                  </a:extLst>
                </a:gridCol>
                <a:gridCol w="991982">
                  <a:extLst>
                    <a:ext uri="{9D8B030D-6E8A-4147-A177-3AD203B41FA5}">
                      <a16:colId xmlns:a16="http://schemas.microsoft.com/office/drawing/2014/main" val="947449241"/>
                    </a:ext>
                  </a:extLst>
                </a:gridCol>
                <a:gridCol w="422834">
                  <a:extLst>
                    <a:ext uri="{9D8B030D-6E8A-4147-A177-3AD203B41FA5}">
                      <a16:colId xmlns:a16="http://schemas.microsoft.com/office/drawing/2014/main" val="1302818654"/>
                    </a:ext>
                  </a:extLst>
                </a:gridCol>
                <a:gridCol w="422834">
                  <a:extLst>
                    <a:ext uri="{9D8B030D-6E8A-4147-A177-3AD203B41FA5}">
                      <a16:colId xmlns:a16="http://schemas.microsoft.com/office/drawing/2014/main" val="2111280081"/>
                    </a:ext>
                  </a:extLst>
                </a:gridCol>
                <a:gridCol w="422834">
                  <a:extLst>
                    <a:ext uri="{9D8B030D-6E8A-4147-A177-3AD203B41FA5}">
                      <a16:colId xmlns:a16="http://schemas.microsoft.com/office/drawing/2014/main" val="4207632878"/>
                    </a:ext>
                  </a:extLst>
                </a:gridCol>
                <a:gridCol w="422834">
                  <a:extLst>
                    <a:ext uri="{9D8B030D-6E8A-4147-A177-3AD203B41FA5}">
                      <a16:colId xmlns:a16="http://schemas.microsoft.com/office/drawing/2014/main" val="779765650"/>
                    </a:ext>
                  </a:extLst>
                </a:gridCol>
                <a:gridCol w="422834">
                  <a:extLst>
                    <a:ext uri="{9D8B030D-6E8A-4147-A177-3AD203B41FA5}">
                      <a16:colId xmlns:a16="http://schemas.microsoft.com/office/drawing/2014/main" val="76598051"/>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75619478"/>
                  </a:ext>
                </a:extLst>
              </a:tr>
              <a:tr h="74225">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874597820"/>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차량감지센서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99615147"/>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519906678"/>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초소형센서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598848500"/>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64CH </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295971679"/>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1.27mm </a:t>
                      </a: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핀헤더소켓</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565650317"/>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스크린도어센서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715674340"/>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도어센서 부자재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89315599"/>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PI5M-35</a:t>
                      </a:r>
                      <a:r>
                        <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832572718"/>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IR BAR</a:t>
                      </a:r>
                      <a:r>
                        <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966621463"/>
                  </a:ext>
                </a:extLst>
              </a:tr>
            </a:tbl>
          </a:graphicData>
        </a:graphic>
      </p:graphicFrame>
      <p:sp>
        <p:nvSpPr>
          <p:cNvPr id="7" name="TextBox 6">
            <a:extLst>
              <a:ext uri="{FF2B5EF4-FFF2-40B4-BE49-F238E27FC236}">
                <a16:creationId xmlns:a16="http://schemas.microsoft.com/office/drawing/2014/main" id="{9D5E431A-FDBA-4E95-924D-E9A6474B8097}"/>
              </a:ext>
            </a:extLst>
          </p:cNvPr>
          <p:cNvSpPr txBox="1"/>
          <p:nvPr/>
        </p:nvSpPr>
        <p:spPr>
          <a:xfrm>
            <a:off x="2131048" y="3611128"/>
            <a:ext cx="3951961"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a:t>
            </a:r>
            <a:r>
              <a:rPr lang="ko-KR" altLang="en-US" sz="700" dirty="0">
                <a:latin typeface="Arial" panose="020B0604020202020204" pitchFamily="34" charset="0"/>
                <a:ea typeface="+mj-ea"/>
                <a:cs typeface="Arial" panose="020B0604020202020204" pitchFamily="34" charset="0"/>
              </a:rPr>
              <a:t>지폐계수기 </a:t>
            </a:r>
            <a:r>
              <a:rPr lang="en-US" altLang="ko-KR" sz="700" dirty="0">
                <a:latin typeface="Arial" panose="020B0604020202020204" pitchFamily="34" charset="0"/>
                <a:ea typeface="+mj-ea"/>
                <a:cs typeface="Arial" panose="020B0604020202020204" pitchFamily="34" charset="0"/>
              </a:rPr>
              <a:t>IR </a:t>
            </a:r>
            <a:r>
              <a:rPr lang="ko-KR" altLang="en-US" sz="700" dirty="0">
                <a:latin typeface="Arial" panose="020B0604020202020204" pitchFamily="34" charset="0"/>
                <a:ea typeface="+mj-ea"/>
                <a:cs typeface="Arial" panose="020B0604020202020204" pitchFamily="34" charset="0"/>
              </a:rPr>
              <a:t>모듈의 특정 모델명</a:t>
            </a:r>
            <a:endParaRPr lang="en-US" altLang="ko-KR" sz="700" dirty="0">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DE810BA5-F564-4F2B-AEAB-8D50637B8FDF}"/>
              </a:ext>
            </a:extLst>
          </p:cNvPr>
          <p:cNvGraphicFramePr>
            <a:graphicFrameLocks noGrp="1"/>
          </p:cNvGraphicFramePr>
          <p:nvPr>
            <p:extLst>
              <p:ext uri="{D42A27DB-BD31-4B8C-83A1-F6EECF244321}">
                <p14:modId xmlns:p14="http://schemas.microsoft.com/office/powerpoint/2010/main" val="3231737503"/>
              </p:ext>
            </p:extLst>
          </p:nvPr>
        </p:nvGraphicFramePr>
        <p:xfrm>
          <a:off x="5413595" y="2269004"/>
          <a:ext cx="3756282" cy="1341120"/>
        </p:xfrm>
        <a:graphic>
          <a:graphicData uri="http://schemas.openxmlformats.org/drawingml/2006/table">
            <a:tbl>
              <a:tblPr/>
              <a:tblGrid>
                <a:gridCol w="114198">
                  <a:extLst>
                    <a:ext uri="{9D8B030D-6E8A-4147-A177-3AD203B41FA5}">
                      <a16:colId xmlns:a16="http://schemas.microsoft.com/office/drawing/2014/main" val="2351566757"/>
                    </a:ext>
                  </a:extLst>
                </a:gridCol>
                <a:gridCol w="978086">
                  <a:extLst>
                    <a:ext uri="{9D8B030D-6E8A-4147-A177-3AD203B41FA5}">
                      <a16:colId xmlns:a16="http://schemas.microsoft.com/office/drawing/2014/main" val="947449241"/>
                    </a:ext>
                  </a:extLst>
                </a:gridCol>
                <a:gridCol w="537850">
                  <a:extLst>
                    <a:ext uri="{9D8B030D-6E8A-4147-A177-3AD203B41FA5}">
                      <a16:colId xmlns:a16="http://schemas.microsoft.com/office/drawing/2014/main" val="1302818654"/>
                    </a:ext>
                  </a:extLst>
                </a:gridCol>
                <a:gridCol w="531537">
                  <a:extLst>
                    <a:ext uri="{9D8B030D-6E8A-4147-A177-3AD203B41FA5}">
                      <a16:colId xmlns:a16="http://schemas.microsoft.com/office/drawing/2014/main" val="2111280081"/>
                    </a:ext>
                  </a:extLst>
                </a:gridCol>
                <a:gridCol w="531537">
                  <a:extLst>
                    <a:ext uri="{9D8B030D-6E8A-4147-A177-3AD203B41FA5}">
                      <a16:colId xmlns:a16="http://schemas.microsoft.com/office/drawing/2014/main" val="4207632878"/>
                    </a:ext>
                  </a:extLst>
                </a:gridCol>
                <a:gridCol w="531537">
                  <a:extLst>
                    <a:ext uri="{9D8B030D-6E8A-4147-A177-3AD203B41FA5}">
                      <a16:colId xmlns:a16="http://schemas.microsoft.com/office/drawing/2014/main" val="779765650"/>
                    </a:ext>
                  </a:extLst>
                </a:gridCol>
                <a:gridCol w="531537">
                  <a:extLst>
                    <a:ext uri="{9D8B030D-6E8A-4147-A177-3AD203B41FA5}">
                      <a16:colId xmlns:a16="http://schemas.microsoft.com/office/drawing/2014/main" val="76598051"/>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천원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75619478"/>
                  </a:ext>
                </a:extLst>
              </a:tr>
              <a:tr h="74225">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판매단가</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874597820"/>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차량감지센서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2,769</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2,797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2,882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99615147"/>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1,352</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519906678"/>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초소형센서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598848500"/>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64CH </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40,711</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41,119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41,612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42,361</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43,208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295971679"/>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1.27mm </a:t>
                      </a: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핀헤더소켓</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360</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565650317"/>
                  </a:ext>
                </a:extLst>
              </a:tr>
              <a:tr h="8350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스크린도어센서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175</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182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715674340"/>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도어센서 부자재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89315599"/>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PI5M-35</a:t>
                      </a:r>
                      <a:r>
                        <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832572718"/>
                  </a:ext>
                </a:extLst>
              </a:tr>
              <a:tr h="8350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IR BAR</a:t>
                      </a:r>
                      <a:r>
                        <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966621463"/>
                  </a:ext>
                </a:extLst>
              </a:tr>
            </a:tbl>
          </a:graphicData>
        </a:graphic>
      </p:graphicFrame>
      <p:graphicFrame>
        <p:nvGraphicFramePr>
          <p:cNvPr id="3" name="표 2">
            <a:extLst>
              <a:ext uri="{FF2B5EF4-FFF2-40B4-BE49-F238E27FC236}">
                <a16:creationId xmlns:a16="http://schemas.microsoft.com/office/drawing/2014/main" id="{A6AAAEC8-6F1E-43C4-94F1-CB2D0463E754}"/>
              </a:ext>
            </a:extLst>
          </p:cNvPr>
          <p:cNvGraphicFramePr>
            <a:graphicFrameLocks noGrp="1"/>
          </p:cNvGraphicFramePr>
          <p:nvPr>
            <p:extLst>
              <p:ext uri="{D42A27DB-BD31-4B8C-83A1-F6EECF244321}">
                <p14:modId xmlns:p14="http://schemas.microsoft.com/office/powerpoint/2010/main" val="2808081205"/>
              </p:ext>
            </p:extLst>
          </p:nvPr>
        </p:nvGraphicFramePr>
        <p:xfrm>
          <a:off x="2105169" y="4271135"/>
          <a:ext cx="3203553" cy="243840"/>
        </p:xfrm>
        <a:graphic>
          <a:graphicData uri="http://schemas.openxmlformats.org/drawingml/2006/table">
            <a:tbl>
              <a:tblPr/>
              <a:tblGrid>
                <a:gridCol w="1073313">
                  <a:extLst>
                    <a:ext uri="{9D8B030D-6E8A-4147-A177-3AD203B41FA5}">
                      <a16:colId xmlns:a16="http://schemas.microsoft.com/office/drawing/2014/main" val="1494109569"/>
                    </a:ext>
                  </a:extLst>
                </a:gridCol>
                <a:gridCol w="426048">
                  <a:extLst>
                    <a:ext uri="{9D8B030D-6E8A-4147-A177-3AD203B41FA5}">
                      <a16:colId xmlns:a16="http://schemas.microsoft.com/office/drawing/2014/main" val="4020696376"/>
                    </a:ext>
                  </a:extLst>
                </a:gridCol>
                <a:gridCol w="426048">
                  <a:extLst>
                    <a:ext uri="{9D8B030D-6E8A-4147-A177-3AD203B41FA5}">
                      <a16:colId xmlns:a16="http://schemas.microsoft.com/office/drawing/2014/main" val="1786504530"/>
                    </a:ext>
                  </a:extLst>
                </a:gridCol>
                <a:gridCol w="426048">
                  <a:extLst>
                    <a:ext uri="{9D8B030D-6E8A-4147-A177-3AD203B41FA5}">
                      <a16:colId xmlns:a16="http://schemas.microsoft.com/office/drawing/2014/main" val="3880925105"/>
                    </a:ext>
                  </a:extLst>
                </a:gridCol>
                <a:gridCol w="426048">
                  <a:extLst>
                    <a:ext uri="{9D8B030D-6E8A-4147-A177-3AD203B41FA5}">
                      <a16:colId xmlns:a16="http://schemas.microsoft.com/office/drawing/2014/main" val="3591618743"/>
                    </a:ext>
                  </a:extLst>
                </a:gridCol>
                <a:gridCol w="426048">
                  <a:extLst>
                    <a:ext uri="{9D8B030D-6E8A-4147-A177-3AD203B41FA5}">
                      <a16:colId xmlns:a16="http://schemas.microsoft.com/office/drawing/2014/main" val="3190430964"/>
                    </a:ext>
                  </a:extLst>
                </a:gridCol>
              </a:tblGrid>
              <a:tr h="0">
                <a:tc>
                  <a:txBody>
                    <a:bodyPr/>
                    <a:lstStyle/>
                    <a:p>
                      <a:pPr algn="l"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5918488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신규 센서 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8784007"/>
                  </a:ext>
                </a:extLst>
              </a:tr>
            </a:tbl>
          </a:graphicData>
        </a:graphic>
      </p:graphicFrame>
      <p:sp>
        <p:nvSpPr>
          <p:cNvPr id="13" name="순서도: 연결자 12">
            <a:extLst>
              <a:ext uri="{FF2B5EF4-FFF2-40B4-BE49-F238E27FC236}">
                <a16:creationId xmlns:a16="http://schemas.microsoft.com/office/drawing/2014/main" id="{152BDDB2-AAFA-4B77-A4BD-038AA2DF1A8D}"/>
              </a:ext>
            </a:extLst>
          </p:cNvPr>
          <p:cNvSpPr/>
          <p:nvPr/>
        </p:nvSpPr>
        <p:spPr bwMode="auto">
          <a:xfrm>
            <a:off x="2059048" y="479153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6</a:t>
            </a:r>
            <a:endParaRPr lang="ko-KR" altLang="en-US" sz="800" b="1" kern="0" dirty="0">
              <a:solidFill>
                <a:srgbClr val="FFFFFF"/>
              </a:solidFill>
              <a:cs typeface="Arial" panose="020B0604020202020204" pitchFamily="34" charset="0"/>
            </a:endParaRPr>
          </a:p>
        </p:txBody>
      </p:sp>
    </p:spTree>
    <p:extLst>
      <p:ext uri="{BB962C8B-B14F-4D97-AF65-F5344CB8AC3E}">
        <p14:creationId xmlns:p14="http://schemas.microsoft.com/office/powerpoint/2010/main" val="42831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505440988"/>
              </p:ext>
            </p:extLst>
          </p:nvPr>
        </p:nvGraphicFramePr>
        <p:xfrm>
          <a:off x="468001" y="1191604"/>
          <a:ext cx="9038334" cy="52328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261262">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Inphi</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lang="en-US" altLang="ko-KR" sz="900" b="1" u="sng" kern="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하이콘</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협업매출</a:t>
                      </a:r>
                      <a:endParaRPr lang="en-US" altLang="ko-KR" sz="900" b="1" u="sng"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ko-KR" altLang="en-US" sz="900" kern="0" dirty="0">
                          <a:solidFill>
                            <a:srgbClr val="000000"/>
                          </a:solidFill>
                          <a:latin typeface="Arial" panose="020B0604020202020204" pitchFamily="34" charset="0"/>
                          <a:cs typeface="Arial" panose="020B0604020202020204" pitchFamily="34" charset="0"/>
                        </a:rPr>
                        <a:t>회사에 따르면 최종고객사가 </a:t>
                      </a:r>
                      <a:r>
                        <a:rPr lang="ko-KR" altLang="en-US" sz="900" kern="0" dirty="0" err="1">
                          <a:solidFill>
                            <a:srgbClr val="000000"/>
                          </a:solidFill>
                          <a:latin typeface="Arial" panose="020B0604020202020204" pitchFamily="34" charset="0"/>
                          <a:cs typeface="Arial" panose="020B0604020202020204" pitchFamily="34" charset="0"/>
                        </a:rPr>
                        <a:t>하이콘을</a:t>
                      </a:r>
                      <a:r>
                        <a:rPr lang="ko-KR" altLang="en-US" sz="900" kern="0" dirty="0">
                          <a:solidFill>
                            <a:srgbClr val="000000"/>
                          </a:solidFill>
                          <a:latin typeface="Arial" panose="020B0604020202020204" pitchFamily="34" charset="0"/>
                          <a:cs typeface="Arial" panose="020B0604020202020204" pitchFamily="34" charset="0"/>
                        </a:rPr>
                        <a:t> 통해 최종제품의 </a:t>
                      </a:r>
                      <a:r>
                        <a:rPr lang="en-US" altLang="ko-KR" sz="900" kern="0" dirty="0">
                          <a:solidFill>
                            <a:srgbClr val="000000"/>
                          </a:solidFill>
                          <a:latin typeface="Arial" panose="020B0604020202020204" pitchFamily="34" charset="0"/>
                          <a:cs typeface="Arial" panose="020B0604020202020204" pitchFamily="34" charset="0"/>
                        </a:rPr>
                        <a:t>30%</a:t>
                      </a:r>
                      <a:r>
                        <a:rPr lang="ko-KR" altLang="en-US" sz="900" kern="0" dirty="0">
                          <a:solidFill>
                            <a:srgbClr val="000000"/>
                          </a:solidFill>
                          <a:latin typeface="Arial" panose="020B0604020202020204" pitchFamily="34" charset="0"/>
                          <a:cs typeface="Arial" panose="020B0604020202020204" pitchFamily="34" charset="0"/>
                        </a:rPr>
                        <a:t>에 해당하는 부품을 발주할 예정이라고 하였으나</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보안상의 이유로 구체적인 진행단계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관련 증빙 등 실효성 있는 자료의 제공에 제약이 존재하여 회사 제시 매출액 및 마진의 </a:t>
                      </a:r>
                      <a:r>
                        <a:rPr lang="en-US" altLang="ko-KR" sz="900" kern="0" dirty="0">
                          <a:solidFill>
                            <a:srgbClr val="000000"/>
                          </a:solidFill>
                          <a:latin typeface="Arial" panose="020B0604020202020204" pitchFamily="34" charset="0"/>
                          <a:cs typeface="Arial" panose="020B0604020202020204" pitchFamily="34" charset="0"/>
                        </a:rPr>
                        <a:t>15% </a:t>
                      </a:r>
                      <a:r>
                        <a:rPr lang="ko-KR" altLang="en-US" sz="900" kern="0" dirty="0">
                          <a:solidFill>
                            <a:srgbClr val="000000"/>
                          </a:solidFill>
                          <a:latin typeface="Arial" panose="020B0604020202020204" pitchFamily="34" charset="0"/>
                          <a:cs typeface="Arial" panose="020B0604020202020204" pitchFamily="34" charset="0"/>
                        </a:rPr>
                        <a:t>수준을 추정치로 반영함</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소켓 완제품매출</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회사에 따르면 소켓제품을 조립하여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더미소켓</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등의 형태로 매출을 계획 중이며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매출과는 구분되는 성격에 해당함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해외영업을 통한 해외거래처를 확보한다는 계획 이외에는 구체적인 거래처가 확보되어 있지 않으나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현재 회사의 기술력으로 구현 가능할 것으로 파악되며 조립에 필요한 인원은 자동화 후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가량으로 자동화로 인한 잉여인력을 통해  대체 가능함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회사 제시 매출액 및 마진의 </a:t>
                      </a:r>
                      <a:r>
                        <a:rPr lang="en-US" altLang="ko-KR" sz="900" kern="0" dirty="0">
                          <a:solidFill>
                            <a:srgbClr val="000000"/>
                          </a:solidFill>
                          <a:latin typeface="Arial" panose="020B0604020202020204" pitchFamily="34" charset="0"/>
                          <a:cs typeface="Arial" panose="020B0604020202020204" pitchFamily="34" charset="0"/>
                        </a:rPr>
                        <a:t>30% </a:t>
                      </a:r>
                      <a:r>
                        <a:rPr lang="ko-KR" altLang="en-US" sz="900" kern="0" dirty="0">
                          <a:solidFill>
                            <a:srgbClr val="000000"/>
                          </a:solidFill>
                          <a:latin typeface="Arial" panose="020B0604020202020204" pitchFamily="34" charset="0"/>
                          <a:cs typeface="Arial" panose="020B0604020202020204" pitchFamily="34" charset="0"/>
                        </a:rPr>
                        <a:t>수준 반영</a:t>
                      </a:r>
                      <a:r>
                        <a:rPr lang="en-US" altLang="ko-KR" sz="900" kern="0" dirty="0">
                          <a:solidFill>
                            <a:srgbClr val="000000"/>
                          </a:solidFill>
                          <a:latin typeface="Arial" panose="020B0604020202020204" pitchFamily="34" charset="0"/>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야마이찌</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회사에 따르면 코로나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직전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야마이찌</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본사향</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반도체 장비 부품 공급을 위한 실사를 거쳤으나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야마이찌</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본사가 최종 거래대상에 선정되지 못하여 중단됨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현재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야마이찌</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본사 측과 거래 재개를 추진 중인 것으로 인터뷰를 통해 파악되었으나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규모 관련 근거 확보 등에 제약이 존재하여 </a:t>
                      </a:r>
                      <a:r>
                        <a:rPr lang="ko-KR" altLang="en-US" sz="900" kern="0" dirty="0">
                          <a:solidFill>
                            <a:srgbClr val="000000"/>
                          </a:solidFill>
                          <a:latin typeface="Arial" panose="020B0604020202020204" pitchFamily="34" charset="0"/>
                          <a:cs typeface="Arial" panose="020B0604020202020204" pitchFamily="34" charset="0"/>
                        </a:rPr>
                        <a:t>회사 제시 매출액 및 마진의 </a:t>
                      </a:r>
                      <a:r>
                        <a:rPr lang="en-US" altLang="ko-KR" sz="900" kern="0" dirty="0">
                          <a:solidFill>
                            <a:srgbClr val="000000"/>
                          </a:solidFill>
                          <a:latin typeface="Arial" panose="020B0604020202020204" pitchFamily="34" charset="0"/>
                          <a:cs typeface="Arial" panose="020B0604020202020204" pitchFamily="34" charset="0"/>
                        </a:rPr>
                        <a:t>15% </a:t>
                      </a:r>
                      <a:r>
                        <a:rPr lang="ko-KR" altLang="en-US" sz="900" kern="0" dirty="0">
                          <a:solidFill>
                            <a:srgbClr val="000000"/>
                          </a:solidFill>
                          <a:latin typeface="Arial" panose="020B0604020202020204" pitchFamily="34" charset="0"/>
                          <a:cs typeface="Arial" panose="020B0604020202020204" pitchFamily="34" charset="0"/>
                        </a:rPr>
                        <a:t>수준을 추정치로 반영함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상품매출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불연재</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회사에 따르면 인테리어 내장재에 해당하는 불연재를 인도에서 매입하여 국내 및 일본 회사에 공급 예정이나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이와 관련하여 제공받은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Agreement for consignment production</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제조사명</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계약 당사자간의 날인</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구체적인 수량 및 단가 정보 등이 누락된 완전하지 않은 형태로 영업 관련 정보를 확인하기에 미비한 증빙에 해당함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사업 부진 및 기존 사업과의 낮은 연관성 등으로 인해 신사업매출에 추정치를 반영하지 않음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(5/15)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9" name="표 8">
            <a:extLst>
              <a:ext uri="{FF2B5EF4-FFF2-40B4-BE49-F238E27FC236}">
                <a16:creationId xmlns:a16="http://schemas.microsoft.com/office/drawing/2014/main" id="{E5E481BB-AF83-4A4A-BF57-4030C93C64EF}"/>
              </a:ext>
            </a:extLst>
          </p:cNvPr>
          <p:cNvGraphicFramePr>
            <a:graphicFrameLocks noGrp="1"/>
          </p:cNvGraphicFramePr>
          <p:nvPr>
            <p:extLst>
              <p:ext uri="{D42A27DB-BD31-4B8C-83A1-F6EECF244321}">
                <p14:modId xmlns:p14="http://schemas.microsoft.com/office/powerpoint/2010/main" val="3072407499"/>
              </p:ext>
            </p:extLst>
          </p:nvPr>
        </p:nvGraphicFramePr>
        <p:xfrm>
          <a:off x="2105167" y="1681325"/>
          <a:ext cx="4830470" cy="457200"/>
        </p:xfrm>
        <a:graphic>
          <a:graphicData uri="http://schemas.openxmlformats.org/drawingml/2006/table">
            <a:tbl>
              <a:tblPr/>
              <a:tblGrid>
                <a:gridCol w="1422001">
                  <a:extLst>
                    <a:ext uri="{9D8B030D-6E8A-4147-A177-3AD203B41FA5}">
                      <a16:colId xmlns:a16="http://schemas.microsoft.com/office/drawing/2014/main" val="2558179777"/>
                    </a:ext>
                  </a:extLst>
                </a:gridCol>
                <a:gridCol w="564460">
                  <a:extLst>
                    <a:ext uri="{9D8B030D-6E8A-4147-A177-3AD203B41FA5}">
                      <a16:colId xmlns:a16="http://schemas.microsoft.com/office/drawing/2014/main" val="2884059931"/>
                    </a:ext>
                  </a:extLst>
                </a:gridCol>
                <a:gridCol w="564460">
                  <a:extLst>
                    <a:ext uri="{9D8B030D-6E8A-4147-A177-3AD203B41FA5}">
                      <a16:colId xmlns:a16="http://schemas.microsoft.com/office/drawing/2014/main" val="1834197782"/>
                    </a:ext>
                  </a:extLst>
                </a:gridCol>
                <a:gridCol w="564460">
                  <a:extLst>
                    <a:ext uri="{9D8B030D-6E8A-4147-A177-3AD203B41FA5}">
                      <a16:colId xmlns:a16="http://schemas.microsoft.com/office/drawing/2014/main" val="1729773591"/>
                    </a:ext>
                  </a:extLst>
                </a:gridCol>
                <a:gridCol w="564460">
                  <a:extLst>
                    <a:ext uri="{9D8B030D-6E8A-4147-A177-3AD203B41FA5}">
                      <a16:colId xmlns:a16="http://schemas.microsoft.com/office/drawing/2014/main" val="880981659"/>
                    </a:ext>
                  </a:extLst>
                </a:gridCol>
                <a:gridCol w="564460">
                  <a:extLst>
                    <a:ext uri="{9D8B030D-6E8A-4147-A177-3AD203B41FA5}">
                      <a16:colId xmlns:a16="http://schemas.microsoft.com/office/drawing/2014/main" val="1387748996"/>
                    </a:ext>
                  </a:extLst>
                </a:gridCol>
                <a:gridCol w="586169">
                  <a:extLst>
                    <a:ext uri="{9D8B030D-6E8A-4147-A177-3AD203B41FA5}">
                      <a16:colId xmlns:a16="http://schemas.microsoft.com/office/drawing/2014/main" val="2306616892"/>
                    </a:ext>
                  </a:extLst>
                </a:gridCol>
              </a:tblGrid>
              <a:tr h="152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Feasibility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5412946"/>
                  </a:ext>
                </a:extLst>
              </a:tr>
              <a:tr h="152400">
                <a:tc>
                  <a:txBody>
                    <a:bodyPr/>
                    <a:lstStyle/>
                    <a:p>
                      <a:pPr algn="l" fontAlgn="ct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Inphi</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Medium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5763748"/>
                  </a:ext>
                </a:extLst>
              </a:tr>
              <a:tr h="152400">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Inphi</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0210907"/>
                  </a:ext>
                </a:extLst>
              </a:tr>
            </a:tbl>
          </a:graphicData>
        </a:graphic>
      </p:graphicFrame>
      <p:graphicFrame>
        <p:nvGraphicFramePr>
          <p:cNvPr id="15" name="표 14">
            <a:extLst>
              <a:ext uri="{FF2B5EF4-FFF2-40B4-BE49-F238E27FC236}">
                <a16:creationId xmlns:a16="http://schemas.microsoft.com/office/drawing/2014/main" id="{8CE8CCE5-ADF4-48DE-8B66-D0F0DA95D77D}"/>
              </a:ext>
            </a:extLst>
          </p:cNvPr>
          <p:cNvGraphicFramePr>
            <a:graphicFrameLocks noGrp="1"/>
          </p:cNvGraphicFramePr>
          <p:nvPr>
            <p:extLst>
              <p:ext uri="{D42A27DB-BD31-4B8C-83A1-F6EECF244321}">
                <p14:modId xmlns:p14="http://schemas.microsoft.com/office/powerpoint/2010/main" val="1058769220"/>
              </p:ext>
            </p:extLst>
          </p:nvPr>
        </p:nvGraphicFramePr>
        <p:xfrm>
          <a:off x="2105167" y="2762439"/>
          <a:ext cx="4830470" cy="457200"/>
        </p:xfrm>
        <a:graphic>
          <a:graphicData uri="http://schemas.openxmlformats.org/drawingml/2006/table">
            <a:tbl>
              <a:tblPr/>
              <a:tblGrid>
                <a:gridCol w="1422001">
                  <a:extLst>
                    <a:ext uri="{9D8B030D-6E8A-4147-A177-3AD203B41FA5}">
                      <a16:colId xmlns:a16="http://schemas.microsoft.com/office/drawing/2014/main" val="2558179777"/>
                    </a:ext>
                  </a:extLst>
                </a:gridCol>
                <a:gridCol w="564460">
                  <a:extLst>
                    <a:ext uri="{9D8B030D-6E8A-4147-A177-3AD203B41FA5}">
                      <a16:colId xmlns:a16="http://schemas.microsoft.com/office/drawing/2014/main" val="2884059931"/>
                    </a:ext>
                  </a:extLst>
                </a:gridCol>
                <a:gridCol w="564460">
                  <a:extLst>
                    <a:ext uri="{9D8B030D-6E8A-4147-A177-3AD203B41FA5}">
                      <a16:colId xmlns:a16="http://schemas.microsoft.com/office/drawing/2014/main" val="1834197782"/>
                    </a:ext>
                  </a:extLst>
                </a:gridCol>
                <a:gridCol w="564460">
                  <a:extLst>
                    <a:ext uri="{9D8B030D-6E8A-4147-A177-3AD203B41FA5}">
                      <a16:colId xmlns:a16="http://schemas.microsoft.com/office/drawing/2014/main" val="1729773591"/>
                    </a:ext>
                  </a:extLst>
                </a:gridCol>
                <a:gridCol w="564460">
                  <a:extLst>
                    <a:ext uri="{9D8B030D-6E8A-4147-A177-3AD203B41FA5}">
                      <a16:colId xmlns:a16="http://schemas.microsoft.com/office/drawing/2014/main" val="880981659"/>
                    </a:ext>
                  </a:extLst>
                </a:gridCol>
                <a:gridCol w="564460">
                  <a:extLst>
                    <a:ext uri="{9D8B030D-6E8A-4147-A177-3AD203B41FA5}">
                      <a16:colId xmlns:a16="http://schemas.microsoft.com/office/drawing/2014/main" val="1387748996"/>
                    </a:ext>
                  </a:extLst>
                </a:gridCol>
                <a:gridCol w="586169">
                  <a:extLst>
                    <a:ext uri="{9D8B030D-6E8A-4147-A177-3AD203B41FA5}">
                      <a16:colId xmlns:a16="http://schemas.microsoft.com/office/drawing/2014/main" val="2306616892"/>
                    </a:ext>
                  </a:extLst>
                </a:gridCol>
              </a:tblGrid>
              <a:tr h="152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Feasibility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5412946"/>
                  </a:ext>
                </a:extLst>
              </a:tr>
              <a:tr h="152400">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협업매출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4,275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4,988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5,700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6,413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Medium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5763748"/>
                  </a:ext>
                </a:extLst>
              </a:tr>
              <a:tr h="152400">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협업매출원가</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3,616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4,133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00372229"/>
                  </a:ext>
                </a:extLst>
              </a:tr>
            </a:tbl>
          </a:graphicData>
        </a:graphic>
      </p:graphicFrame>
      <p:graphicFrame>
        <p:nvGraphicFramePr>
          <p:cNvPr id="16" name="표 15">
            <a:extLst>
              <a:ext uri="{FF2B5EF4-FFF2-40B4-BE49-F238E27FC236}">
                <a16:creationId xmlns:a16="http://schemas.microsoft.com/office/drawing/2014/main" id="{3CA07EF2-09BD-48BB-B662-D3AC86752C72}"/>
              </a:ext>
            </a:extLst>
          </p:cNvPr>
          <p:cNvGraphicFramePr>
            <a:graphicFrameLocks noGrp="1"/>
          </p:cNvGraphicFramePr>
          <p:nvPr>
            <p:extLst>
              <p:ext uri="{D42A27DB-BD31-4B8C-83A1-F6EECF244321}">
                <p14:modId xmlns:p14="http://schemas.microsoft.com/office/powerpoint/2010/main" val="3518225027"/>
              </p:ext>
            </p:extLst>
          </p:nvPr>
        </p:nvGraphicFramePr>
        <p:xfrm>
          <a:off x="2105167" y="3952884"/>
          <a:ext cx="4830470" cy="457200"/>
        </p:xfrm>
        <a:graphic>
          <a:graphicData uri="http://schemas.openxmlformats.org/drawingml/2006/table">
            <a:tbl>
              <a:tblPr/>
              <a:tblGrid>
                <a:gridCol w="1422001">
                  <a:extLst>
                    <a:ext uri="{9D8B030D-6E8A-4147-A177-3AD203B41FA5}">
                      <a16:colId xmlns:a16="http://schemas.microsoft.com/office/drawing/2014/main" val="2558179777"/>
                    </a:ext>
                  </a:extLst>
                </a:gridCol>
                <a:gridCol w="564460">
                  <a:extLst>
                    <a:ext uri="{9D8B030D-6E8A-4147-A177-3AD203B41FA5}">
                      <a16:colId xmlns:a16="http://schemas.microsoft.com/office/drawing/2014/main" val="2884059931"/>
                    </a:ext>
                  </a:extLst>
                </a:gridCol>
                <a:gridCol w="564460">
                  <a:extLst>
                    <a:ext uri="{9D8B030D-6E8A-4147-A177-3AD203B41FA5}">
                      <a16:colId xmlns:a16="http://schemas.microsoft.com/office/drawing/2014/main" val="1834197782"/>
                    </a:ext>
                  </a:extLst>
                </a:gridCol>
                <a:gridCol w="564460">
                  <a:extLst>
                    <a:ext uri="{9D8B030D-6E8A-4147-A177-3AD203B41FA5}">
                      <a16:colId xmlns:a16="http://schemas.microsoft.com/office/drawing/2014/main" val="1729773591"/>
                    </a:ext>
                  </a:extLst>
                </a:gridCol>
                <a:gridCol w="564460">
                  <a:extLst>
                    <a:ext uri="{9D8B030D-6E8A-4147-A177-3AD203B41FA5}">
                      <a16:colId xmlns:a16="http://schemas.microsoft.com/office/drawing/2014/main" val="880981659"/>
                    </a:ext>
                  </a:extLst>
                </a:gridCol>
                <a:gridCol w="564460">
                  <a:extLst>
                    <a:ext uri="{9D8B030D-6E8A-4147-A177-3AD203B41FA5}">
                      <a16:colId xmlns:a16="http://schemas.microsoft.com/office/drawing/2014/main" val="1387748996"/>
                    </a:ext>
                  </a:extLst>
                </a:gridCol>
                <a:gridCol w="586169">
                  <a:extLst>
                    <a:ext uri="{9D8B030D-6E8A-4147-A177-3AD203B41FA5}">
                      <a16:colId xmlns:a16="http://schemas.microsoft.com/office/drawing/2014/main" val="2306616892"/>
                    </a:ext>
                  </a:extLst>
                </a:gridCol>
              </a:tblGrid>
              <a:tr h="152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Feasibility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5412946"/>
                  </a:ext>
                </a:extLst>
              </a:tr>
              <a:tr h="1524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소켓 완제품매출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1,425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1,710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High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5763748"/>
                  </a:ext>
                </a:extLst>
              </a:tr>
              <a:tr h="152400">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소켓 완제품매출원가</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5961843"/>
                  </a:ext>
                </a:extLst>
              </a:tr>
            </a:tbl>
          </a:graphicData>
        </a:graphic>
      </p:graphicFrame>
      <p:graphicFrame>
        <p:nvGraphicFramePr>
          <p:cNvPr id="17" name="표 16">
            <a:extLst>
              <a:ext uri="{FF2B5EF4-FFF2-40B4-BE49-F238E27FC236}">
                <a16:creationId xmlns:a16="http://schemas.microsoft.com/office/drawing/2014/main" id="{A48D2F66-BB9F-46F4-BE1A-6FA3ADDFF787}"/>
              </a:ext>
            </a:extLst>
          </p:cNvPr>
          <p:cNvGraphicFramePr>
            <a:graphicFrameLocks noGrp="1"/>
          </p:cNvGraphicFramePr>
          <p:nvPr>
            <p:extLst>
              <p:ext uri="{D42A27DB-BD31-4B8C-83A1-F6EECF244321}">
                <p14:modId xmlns:p14="http://schemas.microsoft.com/office/powerpoint/2010/main" val="2411479703"/>
              </p:ext>
            </p:extLst>
          </p:nvPr>
        </p:nvGraphicFramePr>
        <p:xfrm>
          <a:off x="2105167" y="5176675"/>
          <a:ext cx="4830470" cy="457200"/>
        </p:xfrm>
        <a:graphic>
          <a:graphicData uri="http://schemas.openxmlformats.org/drawingml/2006/table">
            <a:tbl>
              <a:tblPr/>
              <a:tblGrid>
                <a:gridCol w="1422001">
                  <a:extLst>
                    <a:ext uri="{9D8B030D-6E8A-4147-A177-3AD203B41FA5}">
                      <a16:colId xmlns:a16="http://schemas.microsoft.com/office/drawing/2014/main" val="2558179777"/>
                    </a:ext>
                  </a:extLst>
                </a:gridCol>
                <a:gridCol w="564460">
                  <a:extLst>
                    <a:ext uri="{9D8B030D-6E8A-4147-A177-3AD203B41FA5}">
                      <a16:colId xmlns:a16="http://schemas.microsoft.com/office/drawing/2014/main" val="2884059931"/>
                    </a:ext>
                  </a:extLst>
                </a:gridCol>
                <a:gridCol w="564460">
                  <a:extLst>
                    <a:ext uri="{9D8B030D-6E8A-4147-A177-3AD203B41FA5}">
                      <a16:colId xmlns:a16="http://schemas.microsoft.com/office/drawing/2014/main" val="1834197782"/>
                    </a:ext>
                  </a:extLst>
                </a:gridCol>
                <a:gridCol w="564460">
                  <a:extLst>
                    <a:ext uri="{9D8B030D-6E8A-4147-A177-3AD203B41FA5}">
                      <a16:colId xmlns:a16="http://schemas.microsoft.com/office/drawing/2014/main" val="1729773591"/>
                    </a:ext>
                  </a:extLst>
                </a:gridCol>
                <a:gridCol w="564460">
                  <a:extLst>
                    <a:ext uri="{9D8B030D-6E8A-4147-A177-3AD203B41FA5}">
                      <a16:colId xmlns:a16="http://schemas.microsoft.com/office/drawing/2014/main" val="880981659"/>
                    </a:ext>
                  </a:extLst>
                </a:gridCol>
                <a:gridCol w="564460">
                  <a:extLst>
                    <a:ext uri="{9D8B030D-6E8A-4147-A177-3AD203B41FA5}">
                      <a16:colId xmlns:a16="http://schemas.microsoft.com/office/drawing/2014/main" val="1387748996"/>
                    </a:ext>
                  </a:extLst>
                </a:gridCol>
                <a:gridCol w="586169">
                  <a:extLst>
                    <a:ext uri="{9D8B030D-6E8A-4147-A177-3AD203B41FA5}">
                      <a16:colId xmlns:a16="http://schemas.microsoft.com/office/drawing/2014/main" val="2306616892"/>
                    </a:ext>
                  </a:extLst>
                </a:gridCol>
              </a:tblGrid>
              <a:tr h="15240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Feasibility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5412946"/>
                  </a:ext>
                </a:extLst>
              </a:tr>
              <a:tr h="152400">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Medium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85763748"/>
                  </a:ext>
                </a:extLst>
              </a:tr>
              <a:tr h="152400">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매출원가</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6122967"/>
                  </a:ext>
                </a:extLst>
              </a:tr>
            </a:tbl>
          </a:graphicData>
        </a:graphic>
      </p:graphicFrame>
    </p:spTree>
    <p:extLst>
      <p:ext uri="{BB962C8B-B14F-4D97-AF65-F5344CB8AC3E}">
        <p14:creationId xmlns:p14="http://schemas.microsoft.com/office/powerpoint/2010/main" val="1029389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836748017"/>
              </p:ext>
            </p:extLst>
          </p:nvPr>
        </p:nvGraphicFramePr>
        <p:xfrm>
          <a:off x="468001" y="1191604"/>
          <a:ext cx="9038334" cy="507783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매출원가</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재료비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각 거래처별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총납품수량</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ea</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총납품원재료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비율로 환산하여 가정하고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lang="ko-KR" altLang="en-US" sz="900" kern="0" dirty="0">
                          <a:solidFill>
                            <a:srgbClr val="000000"/>
                          </a:solidFill>
                          <a:latin typeface="Arial" panose="020B0604020202020204" pitchFamily="34" charset="0"/>
                          <a:cs typeface="Arial" panose="020B0604020202020204" pitchFamily="34" charset="0"/>
                        </a:rPr>
                        <a:t>회사로부터 수령한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월 기준 </a:t>
                      </a:r>
                      <a:r>
                        <a:rPr lang="en-US" altLang="ko-KR" sz="900" kern="0" dirty="0">
                          <a:solidFill>
                            <a:srgbClr val="000000"/>
                          </a:solidFill>
                          <a:latin typeface="Arial" panose="020B0604020202020204" pitchFamily="34" charset="0"/>
                          <a:cs typeface="Arial" panose="020B0604020202020204" pitchFamily="34" charset="0"/>
                        </a:rPr>
                        <a:t>BoM</a:t>
                      </a:r>
                      <a:r>
                        <a:rPr lang="ko-KR" altLang="en-US" sz="900" kern="0" dirty="0">
                          <a:solidFill>
                            <a:srgbClr val="000000"/>
                          </a:solidFill>
                          <a:latin typeface="Arial" panose="020B0604020202020204" pitchFamily="34" charset="0"/>
                          <a:cs typeface="Arial" panose="020B0604020202020204" pitchFamily="34" charset="0"/>
                        </a:rPr>
                        <a:t>을 </a:t>
                      </a:r>
                      <a:r>
                        <a:rPr lang="en-US" altLang="ko-KR" sz="900" kern="0" dirty="0">
                          <a:solidFill>
                            <a:srgbClr val="000000"/>
                          </a:solidFill>
                          <a:latin typeface="Arial" panose="020B0604020202020204" pitchFamily="34" charset="0"/>
                          <a:cs typeface="Arial" panose="020B0604020202020204" pitchFamily="34" charset="0"/>
                        </a:rPr>
                        <a:t>Normal Structure</a:t>
                      </a:r>
                      <a:r>
                        <a:rPr lang="ko-KR" altLang="en-US" sz="900" kern="0" dirty="0">
                          <a:solidFill>
                            <a:srgbClr val="000000"/>
                          </a:solidFill>
                          <a:latin typeface="Arial" panose="020B0604020202020204" pitchFamily="34" charset="0"/>
                          <a:cs typeface="Arial" panose="020B0604020202020204" pitchFamily="34" charset="0"/>
                        </a:rPr>
                        <a:t>로 가정하여 최근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개월간 고객사별 단가를 산정한 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각 연도별 물가상승률만큼의 단가 상승 가정을 적용함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하기 원재료 물량은 </a:t>
                      </a:r>
                      <a:r>
                        <a:rPr lang="en-US" altLang="ko-KR" sz="900" kern="0" dirty="0">
                          <a:solidFill>
                            <a:srgbClr val="000000"/>
                          </a:solidFill>
                          <a:latin typeface="Arial" panose="020B0604020202020204" pitchFamily="34" charset="0"/>
                          <a:cs typeface="Arial" panose="020B0604020202020204" pitchFamily="34" charset="0"/>
                        </a:rPr>
                        <a:t>Case 2 </a:t>
                      </a:r>
                      <a:r>
                        <a:rPr lang="ko-KR" altLang="en-US" sz="900" kern="0" dirty="0">
                          <a:solidFill>
                            <a:srgbClr val="000000"/>
                          </a:solidFill>
                          <a:latin typeface="Arial" panose="020B0604020202020204" pitchFamily="34" charset="0"/>
                          <a:cs typeface="Arial" panose="020B0604020202020204" pitchFamily="34" charset="0"/>
                        </a:rPr>
                        <a:t>기준에 해당함</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가공원가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기타매출원가 등</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개월간 거래처별 실제 가공원가 대비 최근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총납품수량</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기준으로 산출한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임률에</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예상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총납품수량</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ea</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적용하여 향후 가공원가 발생액을 추정하고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연도별 물가상승률만큼의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임률</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상승 가정을 적용함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총납품수량은</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기준에 해당하며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Logic</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산출한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임률</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적용 가공원가에 외주비중 변동에 따른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자체생산물량의 변화에 따라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증분효과를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산출하여 가공원가에 가감함</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(6/15)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B9194F4A-1199-4A3C-B90E-45AA32C23841}"/>
              </a:ext>
            </a:extLst>
          </p:cNvPr>
          <p:cNvGraphicFramePr>
            <a:graphicFrameLocks noGrp="1"/>
          </p:cNvGraphicFramePr>
          <p:nvPr>
            <p:extLst>
              <p:ext uri="{D42A27DB-BD31-4B8C-83A1-F6EECF244321}">
                <p14:modId xmlns:p14="http://schemas.microsoft.com/office/powerpoint/2010/main" val="754714872"/>
              </p:ext>
            </p:extLst>
          </p:nvPr>
        </p:nvGraphicFramePr>
        <p:xfrm>
          <a:off x="2105170" y="2476629"/>
          <a:ext cx="3196669" cy="975360"/>
        </p:xfrm>
        <a:graphic>
          <a:graphicData uri="http://schemas.openxmlformats.org/drawingml/2006/table">
            <a:tbl>
              <a:tblPr/>
              <a:tblGrid>
                <a:gridCol w="141724">
                  <a:extLst>
                    <a:ext uri="{9D8B030D-6E8A-4147-A177-3AD203B41FA5}">
                      <a16:colId xmlns:a16="http://schemas.microsoft.com/office/drawing/2014/main" val="4218468699"/>
                    </a:ext>
                  </a:extLst>
                </a:gridCol>
                <a:gridCol w="715370">
                  <a:extLst>
                    <a:ext uri="{9D8B030D-6E8A-4147-A177-3AD203B41FA5}">
                      <a16:colId xmlns:a16="http://schemas.microsoft.com/office/drawing/2014/main" val="73222731"/>
                    </a:ext>
                  </a:extLst>
                </a:gridCol>
                <a:gridCol w="467915">
                  <a:extLst>
                    <a:ext uri="{9D8B030D-6E8A-4147-A177-3AD203B41FA5}">
                      <a16:colId xmlns:a16="http://schemas.microsoft.com/office/drawing/2014/main" val="423561014"/>
                    </a:ext>
                  </a:extLst>
                </a:gridCol>
                <a:gridCol w="467915">
                  <a:extLst>
                    <a:ext uri="{9D8B030D-6E8A-4147-A177-3AD203B41FA5}">
                      <a16:colId xmlns:a16="http://schemas.microsoft.com/office/drawing/2014/main" val="53682222"/>
                    </a:ext>
                  </a:extLst>
                </a:gridCol>
                <a:gridCol w="467915">
                  <a:extLst>
                    <a:ext uri="{9D8B030D-6E8A-4147-A177-3AD203B41FA5}">
                      <a16:colId xmlns:a16="http://schemas.microsoft.com/office/drawing/2014/main" val="1940528037"/>
                    </a:ext>
                  </a:extLst>
                </a:gridCol>
                <a:gridCol w="467915">
                  <a:extLst>
                    <a:ext uri="{9D8B030D-6E8A-4147-A177-3AD203B41FA5}">
                      <a16:colId xmlns:a16="http://schemas.microsoft.com/office/drawing/2014/main" val="1154362579"/>
                    </a:ext>
                  </a:extLst>
                </a:gridCol>
                <a:gridCol w="467915">
                  <a:extLst>
                    <a:ext uri="{9D8B030D-6E8A-4147-A177-3AD203B41FA5}">
                      <a16:colId xmlns:a16="http://schemas.microsoft.com/office/drawing/2014/main" val="1383492381"/>
                    </a:ext>
                  </a:extLst>
                </a:gridCol>
              </a:tblGrid>
              <a:tr h="85485">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g)</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68563225"/>
                  </a:ext>
                </a:extLst>
              </a:tr>
              <a:tr h="85485">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총납품원재료</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54730436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41031222"/>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386720233"/>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28311349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7603194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1881187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10262374"/>
                  </a:ext>
                </a:extLst>
              </a:tr>
            </a:tbl>
          </a:graphicData>
        </a:graphic>
      </p:graphicFrame>
      <p:graphicFrame>
        <p:nvGraphicFramePr>
          <p:cNvPr id="17" name="표 16">
            <a:extLst>
              <a:ext uri="{FF2B5EF4-FFF2-40B4-BE49-F238E27FC236}">
                <a16:creationId xmlns:a16="http://schemas.microsoft.com/office/drawing/2014/main" id="{37CFC110-7402-48D5-817C-4CE5A4639219}"/>
              </a:ext>
            </a:extLst>
          </p:cNvPr>
          <p:cNvGraphicFramePr>
            <a:graphicFrameLocks noGrp="1"/>
          </p:cNvGraphicFramePr>
          <p:nvPr>
            <p:extLst>
              <p:ext uri="{D42A27DB-BD31-4B8C-83A1-F6EECF244321}">
                <p14:modId xmlns:p14="http://schemas.microsoft.com/office/powerpoint/2010/main" val="3256830608"/>
              </p:ext>
            </p:extLst>
          </p:nvPr>
        </p:nvGraphicFramePr>
        <p:xfrm>
          <a:off x="5413596" y="4385684"/>
          <a:ext cx="3196669" cy="975360"/>
        </p:xfrm>
        <a:graphic>
          <a:graphicData uri="http://schemas.openxmlformats.org/drawingml/2006/table">
            <a:tbl>
              <a:tblPr/>
              <a:tblGrid>
                <a:gridCol w="141724">
                  <a:extLst>
                    <a:ext uri="{9D8B030D-6E8A-4147-A177-3AD203B41FA5}">
                      <a16:colId xmlns:a16="http://schemas.microsoft.com/office/drawing/2014/main" val="2820575405"/>
                    </a:ext>
                  </a:extLst>
                </a:gridCol>
                <a:gridCol w="715370">
                  <a:extLst>
                    <a:ext uri="{9D8B030D-6E8A-4147-A177-3AD203B41FA5}">
                      <a16:colId xmlns:a16="http://schemas.microsoft.com/office/drawing/2014/main" val="311689884"/>
                    </a:ext>
                  </a:extLst>
                </a:gridCol>
                <a:gridCol w="467915">
                  <a:extLst>
                    <a:ext uri="{9D8B030D-6E8A-4147-A177-3AD203B41FA5}">
                      <a16:colId xmlns:a16="http://schemas.microsoft.com/office/drawing/2014/main" val="1700437703"/>
                    </a:ext>
                  </a:extLst>
                </a:gridCol>
                <a:gridCol w="467915">
                  <a:extLst>
                    <a:ext uri="{9D8B030D-6E8A-4147-A177-3AD203B41FA5}">
                      <a16:colId xmlns:a16="http://schemas.microsoft.com/office/drawing/2014/main" val="432282102"/>
                    </a:ext>
                  </a:extLst>
                </a:gridCol>
                <a:gridCol w="467915">
                  <a:extLst>
                    <a:ext uri="{9D8B030D-6E8A-4147-A177-3AD203B41FA5}">
                      <a16:colId xmlns:a16="http://schemas.microsoft.com/office/drawing/2014/main" val="3812351636"/>
                    </a:ext>
                  </a:extLst>
                </a:gridCol>
                <a:gridCol w="467915">
                  <a:extLst>
                    <a:ext uri="{9D8B030D-6E8A-4147-A177-3AD203B41FA5}">
                      <a16:colId xmlns:a16="http://schemas.microsoft.com/office/drawing/2014/main" val="2311538219"/>
                    </a:ext>
                  </a:extLst>
                </a:gridCol>
                <a:gridCol w="467915">
                  <a:extLst>
                    <a:ext uri="{9D8B030D-6E8A-4147-A177-3AD203B41FA5}">
                      <a16:colId xmlns:a16="http://schemas.microsoft.com/office/drawing/2014/main" val="1033032431"/>
                    </a:ext>
                  </a:extLst>
                </a:gridCol>
              </a:tblGrid>
              <a:tr h="12192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13769361"/>
                  </a:ext>
                </a:extLst>
              </a:tr>
              <a:tr h="121920">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임률</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144545576"/>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56.2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58.4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56172799"/>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318841550"/>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264973427"/>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408736419"/>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92.8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97.6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41605512"/>
                  </a:ext>
                </a:extLst>
              </a:tr>
              <a:tr h="121920">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532069065"/>
                  </a:ext>
                </a:extLst>
              </a:tr>
            </a:tbl>
          </a:graphicData>
        </a:graphic>
      </p:graphicFrame>
      <p:sp>
        <p:nvSpPr>
          <p:cNvPr id="18" name="순서도: 연결자 17">
            <a:extLst>
              <a:ext uri="{FF2B5EF4-FFF2-40B4-BE49-F238E27FC236}">
                <a16:creationId xmlns:a16="http://schemas.microsoft.com/office/drawing/2014/main" id="{91CFACF8-0417-4C66-BDC2-DA789C50A331}"/>
              </a:ext>
            </a:extLst>
          </p:cNvPr>
          <p:cNvSpPr/>
          <p:nvPr/>
        </p:nvSpPr>
        <p:spPr bwMode="auto">
          <a:xfrm>
            <a:off x="2059048" y="15570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1</a:t>
            </a:r>
            <a:endParaRPr lang="ko-KR" altLang="en-US" sz="800" b="1" kern="0" dirty="0">
              <a:solidFill>
                <a:srgbClr val="FFFFFF"/>
              </a:solidFill>
              <a:cs typeface="Arial" panose="020B0604020202020204" pitchFamily="34" charset="0"/>
            </a:endParaRPr>
          </a:p>
        </p:txBody>
      </p:sp>
      <p:graphicFrame>
        <p:nvGraphicFramePr>
          <p:cNvPr id="19" name="표 18">
            <a:extLst>
              <a:ext uri="{FF2B5EF4-FFF2-40B4-BE49-F238E27FC236}">
                <a16:creationId xmlns:a16="http://schemas.microsoft.com/office/drawing/2014/main" id="{90978055-A529-4987-BE8A-D09FBACBB37B}"/>
              </a:ext>
            </a:extLst>
          </p:cNvPr>
          <p:cNvGraphicFramePr>
            <a:graphicFrameLocks noGrp="1"/>
          </p:cNvGraphicFramePr>
          <p:nvPr>
            <p:extLst>
              <p:ext uri="{D42A27DB-BD31-4B8C-83A1-F6EECF244321}">
                <p14:modId xmlns:p14="http://schemas.microsoft.com/office/powerpoint/2010/main" val="2877051094"/>
              </p:ext>
            </p:extLst>
          </p:nvPr>
        </p:nvGraphicFramePr>
        <p:xfrm>
          <a:off x="5413596" y="2476629"/>
          <a:ext cx="3196669" cy="975360"/>
        </p:xfrm>
        <a:graphic>
          <a:graphicData uri="http://schemas.openxmlformats.org/drawingml/2006/table">
            <a:tbl>
              <a:tblPr/>
              <a:tblGrid>
                <a:gridCol w="141724">
                  <a:extLst>
                    <a:ext uri="{9D8B030D-6E8A-4147-A177-3AD203B41FA5}">
                      <a16:colId xmlns:a16="http://schemas.microsoft.com/office/drawing/2014/main" val="4218468699"/>
                    </a:ext>
                  </a:extLst>
                </a:gridCol>
                <a:gridCol w="715370">
                  <a:extLst>
                    <a:ext uri="{9D8B030D-6E8A-4147-A177-3AD203B41FA5}">
                      <a16:colId xmlns:a16="http://schemas.microsoft.com/office/drawing/2014/main" val="73222731"/>
                    </a:ext>
                  </a:extLst>
                </a:gridCol>
                <a:gridCol w="467915">
                  <a:extLst>
                    <a:ext uri="{9D8B030D-6E8A-4147-A177-3AD203B41FA5}">
                      <a16:colId xmlns:a16="http://schemas.microsoft.com/office/drawing/2014/main" val="423561014"/>
                    </a:ext>
                  </a:extLst>
                </a:gridCol>
                <a:gridCol w="467915">
                  <a:extLst>
                    <a:ext uri="{9D8B030D-6E8A-4147-A177-3AD203B41FA5}">
                      <a16:colId xmlns:a16="http://schemas.microsoft.com/office/drawing/2014/main" val="53682222"/>
                    </a:ext>
                  </a:extLst>
                </a:gridCol>
                <a:gridCol w="467915">
                  <a:extLst>
                    <a:ext uri="{9D8B030D-6E8A-4147-A177-3AD203B41FA5}">
                      <a16:colId xmlns:a16="http://schemas.microsoft.com/office/drawing/2014/main" val="1940528037"/>
                    </a:ext>
                  </a:extLst>
                </a:gridCol>
                <a:gridCol w="467915">
                  <a:extLst>
                    <a:ext uri="{9D8B030D-6E8A-4147-A177-3AD203B41FA5}">
                      <a16:colId xmlns:a16="http://schemas.microsoft.com/office/drawing/2014/main" val="1154362579"/>
                    </a:ext>
                  </a:extLst>
                </a:gridCol>
                <a:gridCol w="467915">
                  <a:extLst>
                    <a:ext uri="{9D8B030D-6E8A-4147-A177-3AD203B41FA5}">
                      <a16:colId xmlns:a16="http://schemas.microsoft.com/office/drawing/2014/main" val="1383492381"/>
                    </a:ext>
                  </a:extLst>
                </a:gridCol>
              </a:tblGrid>
              <a:tr h="85485">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68563225"/>
                  </a:ext>
                </a:extLst>
              </a:tr>
              <a:tr h="85485">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원재료단가</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547304367"/>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33.8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34.5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35.2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41031222"/>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386720233"/>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283113490"/>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39.9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76031947"/>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18811870"/>
                  </a:ext>
                </a:extLst>
              </a:tr>
              <a:tr h="8548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24.8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10262374"/>
                  </a:ext>
                </a:extLst>
              </a:tr>
            </a:tbl>
          </a:graphicData>
        </a:graphic>
      </p:graphicFrame>
      <p:graphicFrame>
        <p:nvGraphicFramePr>
          <p:cNvPr id="20" name="표 19">
            <a:extLst>
              <a:ext uri="{FF2B5EF4-FFF2-40B4-BE49-F238E27FC236}">
                <a16:creationId xmlns:a16="http://schemas.microsoft.com/office/drawing/2014/main" id="{EB30157D-C657-4AA5-A1EA-66E8EF0F740E}"/>
              </a:ext>
            </a:extLst>
          </p:cNvPr>
          <p:cNvGraphicFramePr>
            <a:graphicFrameLocks noGrp="1"/>
          </p:cNvGraphicFramePr>
          <p:nvPr>
            <p:extLst>
              <p:ext uri="{D42A27DB-BD31-4B8C-83A1-F6EECF244321}">
                <p14:modId xmlns:p14="http://schemas.microsoft.com/office/powerpoint/2010/main" val="14773936"/>
              </p:ext>
            </p:extLst>
          </p:nvPr>
        </p:nvGraphicFramePr>
        <p:xfrm>
          <a:off x="2105170" y="4385684"/>
          <a:ext cx="3196669" cy="975360"/>
        </p:xfrm>
        <a:graphic>
          <a:graphicData uri="http://schemas.openxmlformats.org/drawingml/2006/table">
            <a:tbl>
              <a:tblPr/>
              <a:tblGrid>
                <a:gridCol w="141724">
                  <a:extLst>
                    <a:ext uri="{9D8B030D-6E8A-4147-A177-3AD203B41FA5}">
                      <a16:colId xmlns:a16="http://schemas.microsoft.com/office/drawing/2014/main" val="4218468699"/>
                    </a:ext>
                  </a:extLst>
                </a:gridCol>
                <a:gridCol w="715370">
                  <a:extLst>
                    <a:ext uri="{9D8B030D-6E8A-4147-A177-3AD203B41FA5}">
                      <a16:colId xmlns:a16="http://schemas.microsoft.com/office/drawing/2014/main" val="73222731"/>
                    </a:ext>
                  </a:extLst>
                </a:gridCol>
                <a:gridCol w="467915">
                  <a:extLst>
                    <a:ext uri="{9D8B030D-6E8A-4147-A177-3AD203B41FA5}">
                      <a16:colId xmlns:a16="http://schemas.microsoft.com/office/drawing/2014/main" val="423561014"/>
                    </a:ext>
                  </a:extLst>
                </a:gridCol>
                <a:gridCol w="467915">
                  <a:extLst>
                    <a:ext uri="{9D8B030D-6E8A-4147-A177-3AD203B41FA5}">
                      <a16:colId xmlns:a16="http://schemas.microsoft.com/office/drawing/2014/main" val="53682222"/>
                    </a:ext>
                  </a:extLst>
                </a:gridCol>
                <a:gridCol w="467915">
                  <a:extLst>
                    <a:ext uri="{9D8B030D-6E8A-4147-A177-3AD203B41FA5}">
                      <a16:colId xmlns:a16="http://schemas.microsoft.com/office/drawing/2014/main" val="1940528037"/>
                    </a:ext>
                  </a:extLst>
                </a:gridCol>
                <a:gridCol w="467915">
                  <a:extLst>
                    <a:ext uri="{9D8B030D-6E8A-4147-A177-3AD203B41FA5}">
                      <a16:colId xmlns:a16="http://schemas.microsoft.com/office/drawing/2014/main" val="1154362579"/>
                    </a:ext>
                  </a:extLst>
                </a:gridCol>
                <a:gridCol w="467915">
                  <a:extLst>
                    <a:ext uri="{9D8B030D-6E8A-4147-A177-3AD203B41FA5}">
                      <a16:colId xmlns:a16="http://schemas.microsoft.com/office/drawing/2014/main" val="1383492381"/>
                    </a:ext>
                  </a:extLst>
                </a:gridCol>
              </a:tblGrid>
              <a:tr h="85485">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68563225"/>
                  </a:ext>
                </a:extLst>
              </a:tr>
              <a:tr h="85485">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54730436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SST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241031222"/>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SCZ</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386720233"/>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MCS</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28311349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하이콘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17.1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19.5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576031947"/>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야마이찌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4018811870"/>
                  </a:ext>
                </a:extLst>
              </a:tr>
              <a:tr h="8548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30.4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37.8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10262374"/>
                  </a:ext>
                </a:extLst>
              </a:tr>
            </a:tbl>
          </a:graphicData>
        </a:graphic>
      </p:graphicFrame>
    </p:spTree>
    <p:extLst>
      <p:ext uri="{BB962C8B-B14F-4D97-AF65-F5344CB8AC3E}">
        <p14:creationId xmlns:p14="http://schemas.microsoft.com/office/powerpoint/2010/main" val="2602784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297595356"/>
              </p:ext>
            </p:extLst>
          </p:nvPr>
        </p:nvGraphicFramePr>
        <p:xfrm>
          <a:off x="468001" y="1191604"/>
          <a:ext cx="9038334" cy="5080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 효과 추정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수준의 외주비중을 유지하고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공간 확보에 소요되는 기간으로 인해 일시적으로 외주비중을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증가시킬 예정임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이후 외주비중을 조정하여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Socket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자체생산수량이 변경되는 경우에는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FDD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추정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단가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연도별 물가상승률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산출한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변동효과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추가 설비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대당 사출 인원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증가를 가정 시 산출되는 노무비 변동효과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생산설비 증설에 따른 추가적인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/Dep./</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임차료 증가효과 등이 발생하며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증분효과는</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다음과 같음</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(7/15)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15" name="표 14">
            <a:extLst>
              <a:ext uri="{FF2B5EF4-FFF2-40B4-BE49-F238E27FC236}">
                <a16:creationId xmlns:a16="http://schemas.microsoft.com/office/drawing/2014/main" id="{A2BEE9FF-6A9B-423C-820A-95CE03FB3E72}"/>
              </a:ext>
            </a:extLst>
          </p:cNvPr>
          <p:cNvGraphicFramePr>
            <a:graphicFrameLocks noGrp="1"/>
          </p:cNvGraphicFramePr>
          <p:nvPr>
            <p:extLst>
              <p:ext uri="{D42A27DB-BD31-4B8C-83A1-F6EECF244321}">
                <p14:modId xmlns:p14="http://schemas.microsoft.com/office/powerpoint/2010/main" val="2562789222"/>
              </p:ext>
            </p:extLst>
          </p:nvPr>
        </p:nvGraphicFramePr>
        <p:xfrm>
          <a:off x="2105170" y="1679639"/>
          <a:ext cx="3686780" cy="1341120"/>
        </p:xfrm>
        <a:graphic>
          <a:graphicData uri="http://schemas.openxmlformats.org/drawingml/2006/table">
            <a:tbl>
              <a:tblPr/>
              <a:tblGrid>
                <a:gridCol w="921695">
                  <a:extLst>
                    <a:ext uri="{9D8B030D-6E8A-4147-A177-3AD203B41FA5}">
                      <a16:colId xmlns:a16="http://schemas.microsoft.com/office/drawing/2014/main" val="2685074140"/>
                    </a:ext>
                  </a:extLst>
                </a:gridCol>
                <a:gridCol w="921695">
                  <a:extLst>
                    <a:ext uri="{9D8B030D-6E8A-4147-A177-3AD203B41FA5}">
                      <a16:colId xmlns:a16="http://schemas.microsoft.com/office/drawing/2014/main" val="6171282"/>
                    </a:ext>
                  </a:extLst>
                </a:gridCol>
                <a:gridCol w="921695">
                  <a:extLst>
                    <a:ext uri="{9D8B030D-6E8A-4147-A177-3AD203B41FA5}">
                      <a16:colId xmlns:a16="http://schemas.microsoft.com/office/drawing/2014/main" val="4246319017"/>
                    </a:ext>
                  </a:extLst>
                </a:gridCol>
                <a:gridCol w="921695">
                  <a:extLst>
                    <a:ext uri="{9D8B030D-6E8A-4147-A177-3AD203B41FA5}">
                      <a16:colId xmlns:a16="http://schemas.microsoft.com/office/drawing/2014/main" val="930759546"/>
                    </a:ext>
                  </a:extLst>
                </a:gridCol>
              </a:tblGrid>
              <a:tr h="26892">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1 Cavity</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 Cavity</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4 Cavity</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07464076"/>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기계당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112641755"/>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기계당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11,520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73461971"/>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가동률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FF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FF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FF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1341334"/>
                  </a:ext>
                </a:extLst>
              </a:tr>
              <a:tr h="2689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기계당 실질</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Q /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8,064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720147256"/>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 대수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72546750"/>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회사 실질</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100,800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201,600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403,200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73599077"/>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영업일수</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328747697"/>
                  </a:ext>
                </a:extLst>
              </a:tr>
              <a:tr h="2689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회사 실질</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Q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26,208,000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52,416,000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104,832,000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56507907"/>
                  </a:ext>
                </a:extLst>
              </a:tr>
              <a:tr h="26892">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Cavity</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별 비중</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2CC"/>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2CC"/>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2CC"/>
                    </a:solidFill>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2CC"/>
                    </a:solidFill>
                  </a:tcPr>
                </a:tc>
                <a:extLst>
                  <a:ext uri="{0D108BD9-81ED-4DB2-BD59-A6C34878D82A}">
                    <a16:rowId xmlns:a16="http://schemas.microsoft.com/office/drawing/2014/main" val="2133400016"/>
                  </a:ext>
                </a:extLst>
              </a:tr>
              <a:tr h="26892">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실질 </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60,985,575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93909950"/>
                  </a:ext>
                </a:extLst>
              </a:tr>
            </a:tbl>
          </a:graphicData>
        </a:graphic>
      </p:graphicFrame>
      <p:sp>
        <p:nvSpPr>
          <p:cNvPr id="22" name="TextBox 21">
            <a:extLst>
              <a:ext uri="{FF2B5EF4-FFF2-40B4-BE49-F238E27FC236}">
                <a16:creationId xmlns:a16="http://schemas.microsoft.com/office/drawing/2014/main" id="{BB05E049-CFD0-42B9-A537-78EE553E0A1E}"/>
              </a:ext>
            </a:extLst>
          </p:cNvPr>
          <p:cNvSpPr txBox="1"/>
          <p:nvPr/>
        </p:nvSpPr>
        <p:spPr>
          <a:xfrm>
            <a:off x="5741805" y="1679639"/>
            <a:ext cx="3249310" cy="745325"/>
          </a:xfrm>
          <a:prstGeom prst="rect">
            <a:avLst/>
          </a:prstGeom>
          <a:noFill/>
          <a:ln>
            <a:noFill/>
          </a:ln>
        </p:spPr>
        <p:txBody>
          <a:bodyPr wrap="square" lIns="36000" tIns="0" rIns="36000" bIns="0" rtlCol="0">
            <a:noAutofit/>
          </a:bodyPr>
          <a:lstStyle/>
          <a:p>
            <a:pPr marL="100013" latinLnBrk="1">
              <a:lnSpc>
                <a:spcPts val="1200"/>
              </a:lnSpc>
              <a:spcBef>
                <a:spcPts val="600"/>
              </a:spcBef>
              <a:buClr>
                <a:srgbClr val="00338D"/>
              </a:buClr>
              <a:defRPr/>
            </a:pPr>
            <a:r>
              <a:rPr lang="en-US" altLang="ko-KR" sz="900" kern="0" dirty="0">
                <a:solidFill>
                  <a:srgbClr val="000000"/>
                </a:solidFill>
                <a:latin typeface="Arial" panose="020B0604020202020204" pitchFamily="34" charset="0"/>
                <a:ea typeface="+mj-ea"/>
                <a:cs typeface="Arial" panose="020B0604020202020204" pitchFamily="34" charset="0"/>
              </a:rPr>
              <a:t>[Case </a:t>
            </a:r>
            <a:r>
              <a:rPr lang="ko-KR" altLang="en-US" sz="900" kern="0" dirty="0">
                <a:solidFill>
                  <a:srgbClr val="000000"/>
                </a:solidFill>
                <a:latin typeface="Arial" panose="020B0604020202020204" pitchFamily="34" charset="0"/>
                <a:ea typeface="+mj-ea"/>
                <a:cs typeface="Arial" panose="020B0604020202020204" pitchFamily="34" charset="0"/>
              </a:rPr>
              <a:t>공통</a:t>
            </a:r>
            <a:r>
              <a:rPr lang="en-US" altLang="ko-KR" sz="900" kern="0" dirty="0">
                <a:solidFill>
                  <a:srgbClr val="000000"/>
                </a:solidFill>
                <a:latin typeface="Arial" panose="020B0604020202020204" pitchFamily="34" charset="0"/>
                <a:ea typeface="+mj-ea"/>
                <a:cs typeface="Arial" panose="020B0604020202020204" pitchFamily="34" charset="0"/>
              </a:rPr>
              <a:t>]</a:t>
            </a: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ea typeface="+mj-ea"/>
                <a:cs typeface="Arial" panose="020B0604020202020204" pitchFamily="34" charset="0"/>
              </a:rPr>
              <a:t>회사의 생산설비 가동률은 대상기간 약 </a:t>
            </a:r>
            <a:r>
              <a:rPr lang="en-US" altLang="ko-KR" sz="900" kern="0" dirty="0">
                <a:solidFill>
                  <a:srgbClr val="000000"/>
                </a:solidFill>
                <a:latin typeface="Arial" panose="020B0604020202020204" pitchFamily="34" charset="0"/>
                <a:ea typeface="+mj-ea"/>
                <a:cs typeface="Arial" panose="020B0604020202020204" pitchFamily="34" charset="0"/>
              </a:rPr>
              <a:t>40% </a:t>
            </a:r>
            <a:r>
              <a:rPr lang="ko-KR" altLang="en-US" sz="900" kern="0" dirty="0">
                <a:solidFill>
                  <a:srgbClr val="000000"/>
                </a:solidFill>
                <a:latin typeface="Arial" panose="020B0604020202020204" pitchFamily="34" charset="0"/>
                <a:ea typeface="+mj-ea"/>
                <a:cs typeface="Arial" panose="020B0604020202020204" pitchFamily="34" charset="0"/>
              </a:rPr>
              <a:t>수준으로</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회사에 따르면 향후 자동화설비 도입 및 안정화로 인한 생산성 향상효과를 고려할 때 일간 </a:t>
            </a:r>
            <a:r>
              <a:rPr lang="en-US" altLang="ko-KR" sz="900" kern="0" dirty="0">
                <a:solidFill>
                  <a:srgbClr val="000000"/>
                </a:solidFill>
                <a:latin typeface="Arial" panose="020B0604020202020204" pitchFamily="34" charset="0"/>
                <a:ea typeface="+mj-ea"/>
                <a:cs typeface="Arial" panose="020B0604020202020204" pitchFamily="34" charset="0"/>
              </a:rPr>
              <a:t>Capacity 4,000</a:t>
            </a:r>
            <a:r>
              <a:rPr lang="ko-KR" altLang="en-US" sz="900" kern="0" dirty="0">
                <a:solidFill>
                  <a:srgbClr val="000000"/>
                </a:solidFill>
                <a:latin typeface="Arial" panose="020B0604020202020204" pitchFamily="34" charset="0"/>
                <a:ea typeface="+mj-ea"/>
                <a:cs typeface="Arial" panose="020B0604020202020204" pitchFamily="34" charset="0"/>
              </a:rPr>
              <a:t>개 수준인 </a:t>
            </a:r>
            <a:r>
              <a:rPr lang="en-US" altLang="ko-KR" sz="900" kern="0" dirty="0">
                <a:solidFill>
                  <a:srgbClr val="000000"/>
                </a:solidFill>
                <a:latin typeface="Arial" panose="020B0604020202020204" pitchFamily="34" charset="0"/>
                <a:ea typeface="+mj-ea"/>
                <a:cs typeface="Arial" panose="020B0604020202020204" pitchFamily="34" charset="0"/>
              </a:rPr>
              <a:t>70%</a:t>
            </a:r>
            <a:r>
              <a:rPr lang="ko-KR" altLang="en-US" sz="900" kern="0" dirty="0">
                <a:solidFill>
                  <a:srgbClr val="000000"/>
                </a:solidFill>
                <a:latin typeface="Arial" panose="020B0604020202020204" pitchFamily="34" charset="0"/>
                <a:ea typeface="+mj-ea"/>
                <a:cs typeface="Arial" panose="020B0604020202020204" pitchFamily="34" charset="0"/>
              </a:rPr>
              <a:t>까지 효율화를 달성할 수 있을 것으로 판단됨</a:t>
            </a:r>
            <a:endParaRPr lang="en-US" altLang="ko-KR" sz="900" kern="0" dirty="0">
              <a:solidFill>
                <a:srgbClr val="000000"/>
              </a:solidFill>
              <a:latin typeface="Arial" panose="020B0604020202020204" pitchFamily="34" charset="0"/>
              <a:ea typeface="+mj-ea"/>
              <a:cs typeface="Arial" panose="020B0604020202020204" pitchFamily="34" charset="0"/>
            </a:endParaRP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ea typeface="+mj-ea"/>
                <a:cs typeface="Arial" panose="020B0604020202020204" pitchFamily="34" charset="0"/>
              </a:rPr>
              <a:t>따라서 해당 수준의 가동률에 </a:t>
            </a:r>
            <a:r>
              <a:rPr lang="en-US" altLang="ko-KR" sz="900" kern="0" dirty="0">
                <a:solidFill>
                  <a:srgbClr val="000000"/>
                </a:solidFill>
                <a:latin typeface="Arial" panose="020B0604020202020204" pitchFamily="34" charset="0"/>
                <a:ea typeface="+mj-ea"/>
                <a:cs typeface="Arial" panose="020B0604020202020204" pitchFamily="34" charset="0"/>
              </a:rPr>
              <a:t>2021~2022</a:t>
            </a:r>
            <a:r>
              <a:rPr lang="ko-KR" altLang="en-US" sz="900" kern="0" dirty="0">
                <a:solidFill>
                  <a:srgbClr val="000000"/>
                </a:solidFill>
                <a:latin typeface="Arial" panose="020B0604020202020204" pitchFamily="34" charset="0"/>
                <a:ea typeface="+mj-ea"/>
                <a:cs typeface="Arial" panose="020B0604020202020204" pitchFamily="34" charset="0"/>
              </a:rPr>
              <a:t>년 </a:t>
            </a:r>
            <a:r>
              <a:rPr lang="en-US" altLang="ko-KR" sz="900" kern="0" dirty="0">
                <a:solidFill>
                  <a:srgbClr val="000000"/>
                </a:solidFill>
                <a:latin typeface="Arial" panose="020B0604020202020204" pitchFamily="34" charset="0"/>
                <a:ea typeface="+mj-ea"/>
                <a:cs typeface="Arial" panose="020B0604020202020204" pitchFamily="34" charset="0"/>
              </a:rPr>
              <a:t>5</a:t>
            </a:r>
            <a:r>
              <a:rPr lang="ko-KR" altLang="en-US" sz="900" kern="0" dirty="0">
                <a:solidFill>
                  <a:srgbClr val="000000"/>
                </a:solidFill>
                <a:latin typeface="Arial" panose="020B0604020202020204" pitchFamily="34" charset="0"/>
                <a:ea typeface="+mj-ea"/>
                <a:cs typeface="Arial" panose="020B0604020202020204" pitchFamily="34" charset="0"/>
              </a:rPr>
              <a:t>월까지의 주요 </a:t>
            </a:r>
            <a:r>
              <a:rPr lang="en-US" altLang="ko-KR" sz="900" kern="0" dirty="0">
                <a:solidFill>
                  <a:srgbClr val="000000"/>
                </a:solidFill>
                <a:latin typeface="Arial" panose="020B0604020202020204" pitchFamily="34" charset="0"/>
                <a:ea typeface="+mj-ea"/>
                <a:cs typeface="Arial" panose="020B0604020202020204" pitchFamily="34" charset="0"/>
              </a:rPr>
              <a:t>Cavity </a:t>
            </a:r>
            <a:r>
              <a:rPr lang="ko-KR" altLang="en-US" sz="900" kern="0" dirty="0">
                <a:solidFill>
                  <a:srgbClr val="000000"/>
                </a:solidFill>
                <a:latin typeface="Arial" panose="020B0604020202020204" pitchFamily="34" charset="0"/>
                <a:ea typeface="+mj-ea"/>
                <a:cs typeface="Arial" panose="020B0604020202020204" pitchFamily="34" charset="0"/>
              </a:rPr>
              <a:t>비중을 </a:t>
            </a:r>
            <a:r>
              <a:rPr lang="ko-KR" altLang="en-US" sz="900" kern="0" dirty="0" err="1">
                <a:solidFill>
                  <a:srgbClr val="000000"/>
                </a:solidFill>
                <a:latin typeface="Arial" panose="020B0604020202020204" pitchFamily="34" charset="0"/>
                <a:ea typeface="+mj-ea"/>
                <a:cs typeface="Arial" panose="020B0604020202020204" pitchFamily="34" charset="0"/>
              </a:rPr>
              <a:t>가중평균하여</a:t>
            </a:r>
            <a:r>
              <a:rPr lang="ko-KR" altLang="en-US" sz="900" kern="0" dirty="0">
                <a:solidFill>
                  <a:srgbClr val="000000"/>
                </a:solidFill>
                <a:latin typeface="Arial" panose="020B0604020202020204" pitchFamily="34" charset="0"/>
                <a:ea typeface="+mj-ea"/>
                <a:cs typeface="Arial" panose="020B0604020202020204" pitchFamily="34" charset="0"/>
              </a:rPr>
              <a:t> 고려 시 실질 연간 </a:t>
            </a:r>
            <a:r>
              <a:rPr lang="en-US" altLang="ko-KR" sz="900" kern="0" dirty="0">
                <a:solidFill>
                  <a:srgbClr val="000000"/>
                </a:solidFill>
                <a:latin typeface="Arial" panose="020B0604020202020204" pitchFamily="34" charset="0"/>
                <a:ea typeface="+mj-ea"/>
                <a:cs typeface="Arial" panose="020B0604020202020204" pitchFamily="34" charset="0"/>
              </a:rPr>
              <a:t>Capacity</a:t>
            </a:r>
            <a:r>
              <a:rPr lang="ko-KR" altLang="en-US" sz="900" kern="0" dirty="0">
                <a:solidFill>
                  <a:srgbClr val="000000"/>
                </a:solidFill>
                <a:latin typeface="Arial" panose="020B0604020202020204" pitchFamily="34" charset="0"/>
                <a:ea typeface="+mj-ea"/>
                <a:cs typeface="Arial" panose="020B0604020202020204" pitchFamily="34" charset="0"/>
              </a:rPr>
              <a:t>는 약 </a:t>
            </a:r>
            <a:r>
              <a:rPr lang="en-US" altLang="ko-KR" sz="900" kern="0" dirty="0">
                <a:solidFill>
                  <a:srgbClr val="000000"/>
                </a:solidFill>
                <a:latin typeface="Arial" panose="020B0604020202020204" pitchFamily="34" charset="0"/>
                <a:ea typeface="+mj-ea"/>
                <a:cs typeface="Arial" panose="020B0604020202020204" pitchFamily="34" charset="0"/>
              </a:rPr>
              <a:t>61</a:t>
            </a:r>
            <a:r>
              <a:rPr lang="ko-KR" altLang="en-US" sz="900" kern="0" dirty="0">
                <a:solidFill>
                  <a:srgbClr val="000000"/>
                </a:solidFill>
                <a:latin typeface="Arial" panose="020B0604020202020204" pitchFamily="34" charset="0"/>
                <a:ea typeface="+mj-ea"/>
                <a:cs typeface="Arial" panose="020B0604020202020204" pitchFamily="34" charset="0"/>
              </a:rPr>
              <a:t>백만개로 산출됨</a:t>
            </a:r>
          </a:p>
        </p:txBody>
      </p:sp>
      <p:sp>
        <p:nvSpPr>
          <p:cNvPr id="18" name="TextBox 17">
            <a:extLst>
              <a:ext uri="{FF2B5EF4-FFF2-40B4-BE49-F238E27FC236}">
                <a16:creationId xmlns:a16="http://schemas.microsoft.com/office/drawing/2014/main" id="{3808FD16-730D-4460-AE16-AFA2E0DF53BB}"/>
              </a:ext>
            </a:extLst>
          </p:cNvPr>
          <p:cNvSpPr txBox="1"/>
          <p:nvPr/>
        </p:nvSpPr>
        <p:spPr>
          <a:xfrm>
            <a:off x="2105168" y="5709093"/>
            <a:ext cx="3951961"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 Connector</a:t>
            </a:r>
            <a:r>
              <a:rPr lang="ko-KR" altLang="en-US" sz="700" dirty="0">
                <a:latin typeface="Arial" panose="020B0604020202020204" pitchFamily="34" charset="0"/>
                <a:ea typeface="+mj-ea"/>
                <a:cs typeface="Arial" panose="020B0604020202020204" pitchFamily="34" charset="0"/>
              </a:rPr>
              <a:t>사출부품 및 </a:t>
            </a:r>
            <a:r>
              <a:rPr lang="ko-KR" altLang="en-US" sz="700" dirty="0" err="1">
                <a:latin typeface="Arial" panose="020B0604020202020204" pitchFamily="34" charset="0"/>
                <a:ea typeface="+mj-ea"/>
                <a:cs typeface="Arial" panose="020B0604020202020204" pitchFamily="34" charset="0"/>
              </a:rPr>
              <a:t>소켓완제품</a:t>
            </a:r>
            <a:r>
              <a:rPr lang="ko-KR" altLang="en-US" sz="700" dirty="0">
                <a:latin typeface="Arial" panose="020B0604020202020204" pitchFamily="34" charset="0"/>
                <a:ea typeface="+mj-ea"/>
                <a:cs typeface="Arial" panose="020B0604020202020204" pitchFamily="34" charset="0"/>
              </a:rPr>
              <a:t> </a:t>
            </a:r>
            <a:r>
              <a:rPr lang="ko-KR" altLang="en-US" sz="700" dirty="0" err="1">
                <a:latin typeface="Arial" panose="020B0604020202020204" pitchFamily="34" charset="0"/>
                <a:ea typeface="+mj-ea"/>
                <a:cs typeface="Arial" panose="020B0604020202020204" pitchFamily="34" charset="0"/>
              </a:rPr>
              <a:t>사출품</a:t>
            </a:r>
            <a:r>
              <a:rPr lang="ko-KR" altLang="en-US" sz="700" dirty="0">
                <a:latin typeface="Arial" panose="020B0604020202020204" pitchFamily="34" charset="0"/>
                <a:ea typeface="+mj-ea"/>
                <a:cs typeface="Arial" panose="020B0604020202020204" pitchFamily="34" charset="0"/>
              </a:rPr>
              <a:t> 포함</a:t>
            </a:r>
            <a:endParaRPr lang="en-US" altLang="ko-KR" sz="700" dirty="0">
              <a:latin typeface="Arial" panose="020B0604020202020204" pitchFamily="34" charset="0"/>
              <a:ea typeface="+mj-ea"/>
              <a:cs typeface="Arial" panose="020B0604020202020204" pitchFamily="34" charset="0"/>
            </a:endParaRPr>
          </a:p>
        </p:txBody>
      </p:sp>
      <p:sp>
        <p:nvSpPr>
          <p:cNvPr id="19" name="TextBox 18">
            <a:extLst>
              <a:ext uri="{FF2B5EF4-FFF2-40B4-BE49-F238E27FC236}">
                <a16:creationId xmlns:a16="http://schemas.microsoft.com/office/drawing/2014/main" id="{E51F380C-49DD-4E2A-BAA2-7DCFBCE039A6}"/>
              </a:ext>
            </a:extLst>
          </p:cNvPr>
          <p:cNvSpPr txBox="1"/>
          <p:nvPr/>
        </p:nvSpPr>
        <p:spPr>
          <a:xfrm>
            <a:off x="2105168" y="3748716"/>
            <a:ext cx="3951961" cy="138499"/>
          </a:xfrm>
          <a:prstGeom prst="rect">
            <a:avLst/>
          </a:prstGeom>
          <a:noFill/>
        </p:spPr>
        <p:txBody>
          <a:bodyPr wrap="square" lIns="0" tIns="0" rIns="0" bIns="0" rtlCol="0">
            <a:spAutoFit/>
          </a:bodyPr>
          <a:lstStyle/>
          <a:p>
            <a:pPr fontAlgn="ctr"/>
            <a:r>
              <a:rPr lang="en-US" altLang="ko-KR" sz="900" dirty="0">
                <a:solidFill>
                  <a:srgbClr val="000000"/>
                </a:solidFill>
                <a:latin typeface="Arial" panose="020B0604020202020204" pitchFamily="34" charset="0"/>
                <a:ea typeface="맑은 고딕" panose="020B0503020000020004" pitchFamily="50" charset="-127"/>
                <a:cs typeface="Arial" panose="020B0604020202020204" pitchFamily="34" charset="0"/>
              </a:rPr>
              <a:t>[Case 2] Base Case</a:t>
            </a:r>
            <a:endParaRPr lang="ko-KR" altLang="en-US" sz="90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20" name="표 19">
            <a:extLst>
              <a:ext uri="{FF2B5EF4-FFF2-40B4-BE49-F238E27FC236}">
                <a16:creationId xmlns:a16="http://schemas.microsoft.com/office/drawing/2014/main" id="{F12022F3-AD0A-4B66-9EFF-F2CED8C40B9C}"/>
              </a:ext>
            </a:extLst>
          </p:cNvPr>
          <p:cNvGraphicFramePr>
            <a:graphicFrameLocks noGrp="1"/>
          </p:cNvGraphicFramePr>
          <p:nvPr>
            <p:extLst>
              <p:ext uri="{D42A27DB-BD31-4B8C-83A1-F6EECF244321}">
                <p14:modId xmlns:p14="http://schemas.microsoft.com/office/powerpoint/2010/main" val="1799939474"/>
              </p:ext>
            </p:extLst>
          </p:nvPr>
        </p:nvGraphicFramePr>
        <p:xfrm>
          <a:off x="2097100" y="3905752"/>
          <a:ext cx="3612707" cy="1784804"/>
        </p:xfrm>
        <a:graphic>
          <a:graphicData uri="http://schemas.openxmlformats.org/drawingml/2006/table">
            <a:tbl>
              <a:tblPr/>
              <a:tblGrid>
                <a:gridCol w="147835">
                  <a:extLst>
                    <a:ext uri="{9D8B030D-6E8A-4147-A177-3AD203B41FA5}">
                      <a16:colId xmlns:a16="http://schemas.microsoft.com/office/drawing/2014/main" val="161597293"/>
                    </a:ext>
                  </a:extLst>
                </a:gridCol>
                <a:gridCol w="1240137">
                  <a:extLst>
                    <a:ext uri="{9D8B030D-6E8A-4147-A177-3AD203B41FA5}">
                      <a16:colId xmlns:a16="http://schemas.microsoft.com/office/drawing/2014/main" val="2925041198"/>
                    </a:ext>
                  </a:extLst>
                </a:gridCol>
                <a:gridCol w="444947">
                  <a:extLst>
                    <a:ext uri="{9D8B030D-6E8A-4147-A177-3AD203B41FA5}">
                      <a16:colId xmlns:a16="http://schemas.microsoft.com/office/drawing/2014/main" val="3445592101"/>
                    </a:ext>
                  </a:extLst>
                </a:gridCol>
                <a:gridCol w="444947">
                  <a:extLst>
                    <a:ext uri="{9D8B030D-6E8A-4147-A177-3AD203B41FA5}">
                      <a16:colId xmlns:a16="http://schemas.microsoft.com/office/drawing/2014/main" val="281501660"/>
                    </a:ext>
                  </a:extLst>
                </a:gridCol>
                <a:gridCol w="444947">
                  <a:extLst>
                    <a:ext uri="{9D8B030D-6E8A-4147-A177-3AD203B41FA5}">
                      <a16:colId xmlns:a16="http://schemas.microsoft.com/office/drawing/2014/main" val="1528926613"/>
                    </a:ext>
                  </a:extLst>
                </a:gridCol>
                <a:gridCol w="444947">
                  <a:extLst>
                    <a:ext uri="{9D8B030D-6E8A-4147-A177-3AD203B41FA5}">
                      <a16:colId xmlns:a16="http://schemas.microsoft.com/office/drawing/2014/main" val="3887823197"/>
                    </a:ext>
                  </a:extLst>
                </a:gridCol>
                <a:gridCol w="444947">
                  <a:extLst>
                    <a:ext uri="{9D8B030D-6E8A-4147-A177-3AD203B41FA5}">
                      <a16:colId xmlns:a16="http://schemas.microsoft.com/office/drawing/2014/main" val="3134318253"/>
                    </a:ext>
                  </a:extLst>
                </a:gridCol>
              </a:tblGrid>
              <a:tr h="70701">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25032100"/>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총수량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67343"/>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6682906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24487198"/>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97696436"/>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50259414"/>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37931943"/>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01417122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2349307"/>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42683638"/>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6919519"/>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1845761"/>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3223239256"/>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7774049"/>
                  </a:ext>
                </a:extLst>
              </a:tr>
            </a:tbl>
          </a:graphicData>
        </a:graphic>
      </p:graphicFrame>
      <p:graphicFrame>
        <p:nvGraphicFramePr>
          <p:cNvPr id="21" name="표 20">
            <a:extLst>
              <a:ext uri="{FF2B5EF4-FFF2-40B4-BE49-F238E27FC236}">
                <a16:creationId xmlns:a16="http://schemas.microsoft.com/office/drawing/2014/main" id="{288A59AE-F666-4308-BCD7-22B9B4FCC8BB}"/>
              </a:ext>
            </a:extLst>
          </p:cNvPr>
          <p:cNvGraphicFramePr>
            <a:graphicFrameLocks noGrp="1"/>
          </p:cNvGraphicFramePr>
          <p:nvPr>
            <p:extLst>
              <p:ext uri="{D42A27DB-BD31-4B8C-83A1-F6EECF244321}">
                <p14:modId xmlns:p14="http://schemas.microsoft.com/office/powerpoint/2010/main" val="2763474908"/>
              </p:ext>
            </p:extLst>
          </p:nvPr>
        </p:nvGraphicFramePr>
        <p:xfrm>
          <a:off x="5823068" y="3905751"/>
          <a:ext cx="3604637" cy="1779180"/>
        </p:xfrm>
        <a:graphic>
          <a:graphicData uri="http://schemas.openxmlformats.org/drawingml/2006/table">
            <a:tbl>
              <a:tblPr/>
              <a:tblGrid>
                <a:gridCol w="147504">
                  <a:extLst>
                    <a:ext uri="{9D8B030D-6E8A-4147-A177-3AD203B41FA5}">
                      <a16:colId xmlns:a16="http://schemas.microsoft.com/office/drawing/2014/main" val="1721145056"/>
                    </a:ext>
                  </a:extLst>
                </a:gridCol>
                <a:gridCol w="1060188">
                  <a:extLst>
                    <a:ext uri="{9D8B030D-6E8A-4147-A177-3AD203B41FA5}">
                      <a16:colId xmlns:a16="http://schemas.microsoft.com/office/drawing/2014/main" val="3236946739"/>
                    </a:ext>
                  </a:extLst>
                </a:gridCol>
                <a:gridCol w="479389">
                  <a:extLst>
                    <a:ext uri="{9D8B030D-6E8A-4147-A177-3AD203B41FA5}">
                      <a16:colId xmlns:a16="http://schemas.microsoft.com/office/drawing/2014/main" val="3032301028"/>
                    </a:ext>
                  </a:extLst>
                </a:gridCol>
                <a:gridCol w="479389">
                  <a:extLst>
                    <a:ext uri="{9D8B030D-6E8A-4147-A177-3AD203B41FA5}">
                      <a16:colId xmlns:a16="http://schemas.microsoft.com/office/drawing/2014/main" val="3967273387"/>
                    </a:ext>
                  </a:extLst>
                </a:gridCol>
                <a:gridCol w="479389">
                  <a:extLst>
                    <a:ext uri="{9D8B030D-6E8A-4147-A177-3AD203B41FA5}">
                      <a16:colId xmlns:a16="http://schemas.microsoft.com/office/drawing/2014/main" val="1135639658"/>
                    </a:ext>
                  </a:extLst>
                </a:gridCol>
                <a:gridCol w="479389">
                  <a:extLst>
                    <a:ext uri="{9D8B030D-6E8A-4147-A177-3AD203B41FA5}">
                      <a16:colId xmlns:a16="http://schemas.microsoft.com/office/drawing/2014/main" val="4227745493"/>
                    </a:ext>
                  </a:extLst>
                </a:gridCol>
                <a:gridCol w="479389">
                  <a:extLst>
                    <a:ext uri="{9D8B030D-6E8A-4147-A177-3AD203B41FA5}">
                      <a16:colId xmlns:a16="http://schemas.microsoft.com/office/drawing/2014/main" val="3574458368"/>
                    </a:ext>
                  </a:extLst>
                </a:gridCol>
              </a:tblGrid>
              <a:tr h="148265">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55964793"/>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감소액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56712942"/>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단가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69427674"/>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 증가액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1226679583"/>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27789964"/>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64854514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4752755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검사인력수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812759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인당 검사량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5229400"/>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5121825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6982081"/>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 변동 증분효과</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683645713"/>
                  </a:ext>
                </a:extLst>
              </a:tr>
            </a:tbl>
          </a:graphicData>
        </a:graphic>
      </p:graphicFrame>
    </p:spTree>
    <p:extLst>
      <p:ext uri="{BB962C8B-B14F-4D97-AF65-F5344CB8AC3E}">
        <p14:creationId xmlns:p14="http://schemas.microsoft.com/office/powerpoint/2010/main" val="4266377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997978192"/>
              </p:ext>
            </p:extLst>
          </p:nvPr>
        </p:nvGraphicFramePr>
        <p:xfrm>
          <a:off x="468001" y="1191604"/>
          <a:ext cx="9038334" cy="53092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 효과 추정</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(8/15)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
        <p:nvSpPr>
          <p:cNvPr id="13" name="TextBox 12">
            <a:extLst>
              <a:ext uri="{FF2B5EF4-FFF2-40B4-BE49-F238E27FC236}">
                <a16:creationId xmlns:a16="http://schemas.microsoft.com/office/drawing/2014/main" id="{EFB893E6-BFEB-4E3B-964E-ED9B5CAF522B}"/>
              </a:ext>
            </a:extLst>
          </p:cNvPr>
          <p:cNvSpPr txBox="1"/>
          <p:nvPr/>
        </p:nvSpPr>
        <p:spPr>
          <a:xfrm>
            <a:off x="5791948" y="2776280"/>
            <a:ext cx="3714387" cy="1459357"/>
          </a:xfrm>
          <a:prstGeom prst="rect">
            <a:avLst/>
          </a:prstGeom>
          <a:noFill/>
          <a:ln>
            <a:noFill/>
          </a:ln>
        </p:spPr>
        <p:txBody>
          <a:bodyPr wrap="square" lIns="36000" tIns="0" rIns="36000" bIns="0" rtlCol="0">
            <a:noAutofit/>
          </a:bodyPr>
          <a:lstStyle/>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ea typeface="+mj-ea"/>
                <a:cs typeface="Arial" panose="020B0604020202020204" pitchFamily="34" charset="0"/>
              </a:rPr>
              <a:t>소켓의 자체생산수량이 </a:t>
            </a:r>
            <a:r>
              <a:rPr lang="en-US" altLang="ko-KR" sz="900" kern="0" dirty="0">
                <a:solidFill>
                  <a:srgbClr val="000000"/>
                </a:solidFill>
                <a:latin typeface="Arial" panose="020B0604020202020204" pitchFamily="34" charset="0"/>
                <a:ea typeface="+mj-ea"/>
                <a:cs typeface="Arial" panose="020B0604020202020204" pitchFamily="34" charset="0"/>
              </a:rPr>
              <a:t>Capacity</a:t>
            </a:r>
            <a:r>
              <a:rPr lang="ko-KR" altLang="en-US" sz="900" kern="0" dirty="0">
                <a:solidFill>
                  <a:srgbClr val="000000"/>
                </a:solidFill>
                <a:latin typeface="Arial" panose="020B0604020202020204" pitchFamily="34" charset="0"/>
                <a:ea typeface="+mj-ea"/>
                <a:cs typeface="Arial" panose="020B0604020202020204" pitchFamily="34" charset="0"/>
              </a:rPr>
              <a:t>를 초과하는 경우</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회사 제시 사업계획에 따라 소켓 사출설비 투자 예상액은 대당 </a:t>
            </a:r>
            <a:r>
              <a:rPr lang="en-US" altLang="ko-KR" sz="900" kern="0" dirty="0">
                <a:solidFill>
                  <a:srgbClr val="000000"/>
                </a:solidFill>
                <a:latin typeface="Arial" panose="020B0604020202020204" pitchFamily="34" charset="0"/>
                <a:ea typeface="+mj-ea"/>
                <a:cs typeface="Arial" panose="020B0604020202020204" pitchFamily="34" charset="0"/>
              </a:rPr>
              <a:t>1</a:t>
            </a:r>
            <a:r>
              <a:rPr lang="ko-KR" altLang="en-US" sz="900" kern="0" dirty="0">
                <a:solidFill>
                  <a:srgbClr val="000000"/>
                </a:solidFill>
                <a:latin typeface="Arial" panose="020B0604020202020204" pitchFamily="34" charset="0"/>
                <a:ea typeface="+mj-ea"/>
                <a:cs typeface="Arial" panose="020B0604020202020204" pitchFamily="34" charset="0"/>
              </a:rPr>
              <a:t>억원</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자동화 로봇 투자 설비는 사출설비 </a:t>
            </a:r>
            <a:r>
              <a:rPr lang="en-US" altLang="ko-KR" sz="900" kern="0" dirty="0">
                <a:solidFill>
                  <a:srgbClr val="000000"/>
                </a:solidFill>
                <a:latin typeface="Arial" panose="020B0604020202020204" pitchFamily="34" charset="0"/>
                <a:ea typeface="+mj-ea"/>
                <a:cs typeface="Arial" panose="020B0604020202020204" pitchFamily="34" charset="0"/>
              </a:rPr>
              <a:t>6</a:t>
            </a:r>
            <a:r>
              <a:rPr lang="ko-KR" altLang="en-US" sz="900" kern="0" dirty="0">
                <a:solidFill>
                  <a:srgbClr val="000000"/>
                </a:solidFill>
                <a:latin typeface="Arial" panose="020B0604020202020204" pitchFamily="34" charset="0"/>
                <a:ea typeface="+mj-ea"/>
                <a:cs typeface="Arial" panose="020B0604020202020204" pitchFamily="34" charset="0"/>
              </a:rPr>
              <a:t>대당 </a:t>
            </a:r>
            <a:r>
              <a:rPr lang="en-US" altLang="ko-KR" sz="900" kern="0" dirty="0">
                <a:solidFill>
                  <a:srgbClr val="000000"/>
                </a:solidFill>
                <a:latin typeface="Arial" panose="020B0604020202020204" pitchFamily="34" charset="0"/>
                <a:ea typeface="+mj-ea"/>
                <a:cs typeface="Arial" panose="020B0604020202020204" pitchFamily="34" charset="0"/>
              </a:rPr>
              <a:t>6</a:t>
            </a:r>
            <a:r>
              <a:rPr lang="ko-KR" altLang="en-US" sz="900" kern="0" dirty="0">
                <a:solidFill>
                  <a:srgbClr val="000000"/>
                </a:solidFill>
                <a:latin typeface="Arial" panose="020B0604020202020204" pitchFamily="34" charset="0"/>
                <a:ea typeface="+mj-ea"/>
                <a:cs typeface="Arial" panose="020B0604020202020204" pitchFamily="34" charset="0"/>
              </a:rPr>
              <a:t>억원</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기존 장비 수준의 유지보수비용</a:t>
            </a:r>
            <a:r>
              <a:rPr lang="en-US" altLang="ko-KR" sz="900" kern="0" dirty="0">
                <a:solidFill>
                  <a:srgbClr val="000000"/>
                </a:solidFill>
                <a:latin typeface="Arial" panose="020B0604020202020204" pitchFamily="34" charset="0"/>
                <a:ea typeface="+mj-ea"/>
                <a:cs typeface="Arial" panose="020B0604020202020204" pitchFamily="34" charset="0"/>
              </a:rPr>
              <a:t>(</a:t>
            </a:r>
            <a:r>
              <a:rPr lang="ko-KR" altLang="en-US" sz="900" kern="0" dirty="0">
                <a:solidFill>
                  <a:srgbClr val="000000"/>
                </a:solidFill>
                <a:latin typeface="Arial" panose="020B0604020202020204" pitchFamily="34" charset="0"/>
                <a:ea typeface="+mj-ea"/>
                <a:cs typeface="Arial" panose="020B0604020202020204" pitchFamily="34" charset="0"/>
              </a:rPr>
              <a:t>대당 </a:t>
            </a:r>
            <a:r>
              <a:rPr lang="en-US" altLang="ko-KR" sz="900" kern="0" dirty="0">
                <a:solidFill>
                  <a:srgbClr val="000000"/>
                </a:solidFill>
                <a:latin typeface="Arial" panose="020B0604020202020204" pitchFamily="34" charset="0"/>
                <a:ea typeface="+mj-ea"/>
                <a:cs typeface="Arial" panose="020B0604020202020204" pitchFamily="34" charset="0"/>
              </a:rPr>
              <a:t>62.5</a:t>
            </a:r>
            <a:r>
              <a:rPr lang="ko-KR" altLang="en-US" sz="900" kern="0" dirty="0">
                <a:solidFill>
                  <a:srgbClr val="000000"/>
                </a:solidFill>
                <a:latin typeface="Arial" panose="020B0604020202020204" pitchFamily="34" charset="0"/>
                <a:ea typeface="+mj-ea"/>
                <a:cs typeface="Arial" panose="020B0604020202020204" pitchFamily="34" charset="0"/>
              </a:rPr>
              <a:t>만원 수준</a:t>
            </a:r>
            <a:r>
              <a:rPr lang="en-US" altLang="ko-KR" sz="900" kern="0" dirty="0">
                <a:solidFill>
                  <a:srgbClr val="000000"/>
                </a:solidFill>
                <a:latin typeface="Arial" panose="020B0604020202020204" pitchFamily="34" charset="0"/>
                <a:ea typeface="+mj-ea"/>
                <a:cs typeface="Arial" panose="020B0604020202020204" pitchFamily="34" charset="0"/>
              </a:rPr>
              <a:t>)</a:t>
            </a:r>
            <a:r>
              <a:rPr lang="ko-KR" altLang="en-US" sz="900" kern="0" dirty="0">
                <a:solidFill>
                  <a:srgbClr val="000000"/>
                </a:solidFill>
                <a:latin typeface="Arial" panose="020B0604020202020204" pitchFamily="34" charset="0"/>
                <a:ea typeface="+mj-ea"/>
                <a:cs typeface="Arial" panose="020B0604020202020204" pitchFamily="34" charset="0"/>
              </a:rPr>
              <a:t>을 가정하여 추가 </a:t>
            </a:r>
            <a:r>
              <a:rPr lang="en-US" altLang="ko-KR" sz="900" kern="0" dirty="0" err="1">
                <a:solidFill>
                  <a:srgbClr val="000000"/>
                </a:solidFill>
                <a:latin typeface="Arial" panose="020B0604020202020204" pitchFamily="34" charset="0"/>
                <a:ea typeface="+mj-ea"/>
                <a:cs typeface="Arial" panose="020B0604020202020204" pitchFamily="34" charset="0"/>
              </a:rPr>
              <a:t>CapEx</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투자액을 산정함</a:t>
            </a: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ea typeface="+mj-ea"/>
                <a:cs typeface="Arial" panose="020B0604020202020204" pitchFamily="34" charset="0"/>
              </a:rPr>
              <a:t>회사에 따르면 설비 수가 </a:t>
            </a:r>
            <a:r>
              <a:rPr lang="en-US" altLang="ko-KR" sz="900" kern="0" dirty="0">
                <a:solidFill>
                  <a:srgbClr val="000000"/>
                </a:solidFill>
                <a:latin typeface="Arial" panose="020B0604020202020204" pitchFamily="34" charset="0"/>
                <a:ea typeface="+mj-ea"/>
                <a:cs typeface="Arial" panose="020B0604020202020204" pitchFamily="34" charset="0"/>
              </a:rPr>
              <a:t>43</a:t>
            </a:r>
            <a:r>
              <a:rPr lang="ko-KR" altLang="en-US" sz="900" kern="0" dirty="0">
                <a:solidFill>
                  <a:srgbClr val="000000"/>
                </a:solidFill>
                <a:latin typeface="Arial" panose="020B0604020202020204" pitchFamily="34" charset="0"/>
                <a:ea typeface="+mj-ea"/>
                <a:cs typeface="Arial" panose="020B0604020202020204" pitchFamily="34" charset="0"/>
              </a:rPr>
              <a:t>대를 초과하는 경우</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추가적인 설비 운용 공간 마련을 위해 연간 임차료 </a:t>
            </a:r>
            <a:r>
              <a:rPr lang="en-US" altLang="ko-KR" sz="900" kern="0" dirty="0">
                <a:solidFill>
                  <a:srgbClr val="000000"/>
                </a:solidFill>
                <a:latin typeface="Arial" panose="020B0604020202020204" pitchFamily="34" charset="0"/>
                <a:ea typeface="+mj-ea"/>
                <a:cs typeface="Arial" panose="020B0604020202020204" pitchFamily="34" charset="0"/>
              </a:rPr>
              <a:t>3.6</a:t>
            </a:r>
            <a:r>
              <a:rPr lang="ko-KR" altLang="en-US" sz="900" kern="0" dirty="0">
                <a:solidFill>
                  <a:srgbClr val="000000"/>
                </a:solidFill>
                <a:latin typeface="Arial" panose="020B0604020202020204" pitchFamily="34" charset="0"/>
                <a:ea typeface="+mj-ea"/>
                <a:cs typeface="Arial" panose="020B0604020202020204" pitchFamily="34" charset="0"/>
              </a:rPr>
              <a:t>억원</a:t>
            </a:r>
            <a:r>
              <a:rPr lang="en-US" altLang="ko-KR" sz="900" kern="0" dirty="0">
                <a:solidFill>
                  <a:srgbClr val="000000"/>
                </a:solidFill>
                <a:latin typeface="Arial" panose="020B0604020202020204" pitchFamily="34" charset="0"/>
                <a:ea typeface="+mj-ea"/>
                <a:cs typeface="Arial" panose="020B0604020202020204" pitchFamily="34" charset="0"/>
              </a:rPr>
              <a:t>(2</a:t>
            </a:r>
            <a:r>
              <a:rPr lang="ko-KR" altLang="en-US" sz="900" kern="0" dirty="0" err="1">
                <a:solidFill>
                  <a:srgbClr val="000000"/>
                </a:solidFill>
                <a:latin typeface="Arial" panose="020B0604020202020204" pitchFamily="34" charset="0"/>
                <a:ea typeface="+mj-ea"/>
                <a:cs typeface="Arial" panose="020B0604020202020204" pitchFamily="34" charset="0"/>
              </a:rPr>
              <a:t>개층</a:t>
            </a:r>
            <a:r>
              <a:rPr lang="ko-KR" altLang="en-US" sz="900" kern="0" dirty="0">
                <a:solidFill>
                  <a:srgbClr val="000000"/>
                </a:solidFill>
                <a:latin typeface="Arial" panose="020B0604020202020204" pitchFamily="34" charset="0"/>
                <a:ea typeface="+mj-ea"/>
                <a:cs typeface="Arial" panose="020B0604020202020204" pitchFamily="34" charset="0"/>
              </a:rPr>
              <a:t> </a:t>
            </a:r>
            <a:r>
              <a:rPr lang="en-US" altLang="ko-KR" sz="900" kern="0" dirty="0">
                <a:solidFill>
                  <a:srgbClr val="000000"/>
                </a:solidFill>
                <a:latin typeface="Arial" panose="020B0604020202020204" pitchFamily="34" charset="0"/>
                <a:ea typeface="+mj-ea"/>
                <a:cs typeface="Arial" panose="020B0604020202020204" pitchFamily="34" charset="0"/>
              </a:rPr>
              <a:t>X 300</a:t>
            </a:r>
            <a:r>
              <a:rPr lang="ko-KR" altLang="en-US" sz="900" kern="0" dirty="0">
                <a:solidFill>
                  <a:srgbClr val="000000"/>
                </a:solidFill>
                <a:latin typeface="Arial" panose="020B0604020202020204" pitchFamily="34" charset="0"/>
                <a:ea typeface="+mj-ea"/>
                <a:cs typeface="Arial" panose="020B0604020202020204" pitchFamily="34" charset="0"/>
              </a:rPr>
              <a:t>평 </a:t>
            </a:r>
            <a:r>
              <a:rPr lang="en-US" altLang="ko-KR" sz="900" kern="0" dirty="0">
                <a:solidFill>
                  <a:srgbClr val="000000"/>
                </a:solidFill>
                <a:latin typeface="Arial" panose="020B0604020202020204" pitchFamily="34" charset="0"/>
                <a:ea typeface="+mj-ea"/>
                <a:cs typeface="Arial" panose="020B0604020202020204" pitchFamily="34" charset="0"/>
              </a:rPr>
              <a:t>X 50,000</a:t>
            </a:r>
            <a:r>
              <a:rPr lang="ko-KR" altLang="en-US" sz="900" kern="0" dirty="0">
                <a:solidFill>
                  <a:srgbClr val="000000"/>
                </a:solidFill>
                <a:latin typeface="Arial" panose="020B0604020202020204" pitchFamily="34" charset="0"/>
                <a:ea typeface="+mj-ea"/>
                <a:cs typeface="Arial" panose="020B0604020202020204" pitchFamily="34" charset="0"/>
              </a:rPr>
              <a:t>원 </a:t>
            </a:r>
            <a:r>
              <a:rPr lang="en-US" altLang="ko-KR" sz="900" kern="0" dirty="0">
                <a:solidFill>
                  <a:srgbClr val="000000"/>
                </a:solidFill>
                <a:latin typeface="Arial" panose="020B0604020202020204" pitchFamily="34" charset="0"/>
                <a:ea typeface="+mj-ea"/>
                <a:cs typeface="Arial" panose="020B0604020202020204" pitchFamily="34" charset="0"/>
              </a:rPr>
              <a:t>X 12</a:t>
            </a:r>
            <a:r>
              <a:rPr lang="ko-KR" altLang="en-US" sz="900" kern="0" dirty="0">
                <a:solidFill>
                  <a:srgbClr val="000000"/>
                </a:solidFill>
                <a:latin typeface="Arial" panose="020B0604020202020204" pitchFamily="34" charset="0"/>
                <a:ea typeface="+mj-ea"/>
                <a:cs typeface="Arial" panose="020B0604020202020204" pitchFamily="34" charset="0"/>
              </a:rPr>
              <a:t>개월</a:t>
            </a:r>
            <a:r>
              <a:rPr lang="en-US" altLang="ko-KR" sz="900" kern="0" dirty="0">
                <a:solidFill>
                  <a:srgbClr val="000000"/>
                </a:solidFill>
                <a:latin typeface="Arial" panose="020B0604020202020204" pitchFamily="34" charset="0"/>
                <a:ea typeface="+mj-ea"/>
                <a:cs typeface="Arial" panose="020B0604020202020204" pitchFamily="34" charset="0"/>
              </a:rPr>
              <a:t>)</a:t>
            </a:r>
            <a:r>
              <a:rPr lang="ko-KR" altLang="en-US" sz="900" kern="0" dirty="0">
                <a:solidFill>
                  <a:srgbClr val="000000"/>
                </a:solidFill>
                <a:latin typeface="Arial" panose="020B0604020202020204" pitchFamily="34" charset="0"/>
                <a:ea typeface="+mj-ea"/>
                <a:cs typeface="Arial" panose="020B0604020202020204" pitchFamily="34" charset="0"/>
              </a:rPr>
              <a:t>이 추가로 발생함을 가정함</a:t>
            </a: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ea typeface="+mj-ea"/>
                <a:cs typeface="Arial" panose="020B0604020202020204" pitchFamily="34" charset="0"/>
              </a:rPr>
              <a:t>커넥터의 경우</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연간 </a:t>
            </a:r>
            <a:r>
              <a:rPr lang="en-US" altLang="ko-KR" sz="900" kern="0" dirty="0">
                <a:solidFill>
                  <a:srgbClr val="000000"/>
                </a:solidFill>
                <a:latin typeface="Arial" panose="020B0604020202020204" pitchFamily="34" charset="0"/>
                <a:ea typeface="+mj-ea"/>
                <a:cs typeface="Arial" panose="020B0604020202020204" pitchFamily="34" charset="0"/>
              </a:rPr>
              <a:t>Capacity</a:t>
            </a:r>
            <a:r>
              <a:rPr lang="ko-KR" altLang="en-US" sz="900" kern="0" dirty="0">
                <a:solidFill>
                  <a:srgbClr val="000000"/>
                </a:solidFill>
                <a:latin typeface="Arial" panose="020B0604020202020204" pitchFamily="34" charset="0"/>
                <a:ea typeface="+mj-ea"/>
                <a:cs typeface="Arial" panose="020B0604020202020204" pitchFamily="34" charset="0"/>
              </a:rPr>
              <a:t>를 초과 시</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대당 </a:t>
            </a:r>
            <a:r>
              <a:rPr lang="en-US" altLang="ko-KR" sz="900" kern="0" dirty="0">
                <a:solidFill>
                  <a:srgbClr val="000000"/>
                </a:solidFill>
                <a:latin typeface="Arial" panose="020B0604020202020204" pitchFamily="34" charset="0"/>
                <a:ea typeface="+mj-ea"/>
                <a:cs typeface="Arial" panose="020B0604020202020204" pitchFamily="34" charset="0"/>
              </a:rPr>
              <a:t>1.5</a:t>
            </a:r>
            <a:r>
              <a:rPr lang="ko-KR" altLang="en-US" sz="900" kern="0" dirty="0">
                <a:solidFill>
                  <a:srgbClr val="000000"/>
                </a:solidFill>
                <a:latin typeface="Arial" panose="020B0604020202020204" pitchFamily="34" charset="0"/>
                <a:ea typeface="+mj-ea"/>
                <a:cs typeface="Arial" panose="020B0604020202020204" pitchFamily="34" charset="0"/>
              </a:rPr>
              <a:t>억원 수준의 자동화기기 투자를 가정함</a:t>
            </a:r>
          </a:p>
        </p:txBody>
      </p:sp>
      <p:graphicFrame>
        <p:nvGraphicFramePr>
          <p:cNvPr id="15" name="표 14">
            <a:extLst>
              <a:ext uri="{FF2B5EF4-FFF2-40B4-BE49-F238E27FC236}">
                <a16:creationId xmlns:a16="http://schemas.microsoft.com/office/drawing/2014/main" id="{4425E527-7269-485D-82FC-C569873F45C4}"/>
              </a:ext>
            </a:extLst>
          </p:cNvPr>
          <p:cNvGraphicFramePr>
            <a:graphicFrameLocks noGrp="1"/>
          </p:cNvGraphicFramePr>
          <p:nvPr>
            <p:extLst>
              <p:ext uri="{D42A27DB-BD31-4B8C-83A1-F6EECF244321}">
                <p14:modId xmlns:p14="http://schemas.microsoft.com/office/powerpoint/2010/main" val="2717763778"/>
              </p:ext>
            </p:extLst>
          </p:nvPr>
        </p:nvGraphicFramePr>
        <p:xfrm>
          <a:off x="5833359" y="1675317"/>
          <a:ext cx="3604640" cy="762000"/>
        </p:xfrm>
        <a:graphic>
          <a:graphicData uri="http://schemas.openxmlformats.org/drawingml/2006/table">
            <a:tbl>
              <a:tblPr/>
              <a:tblGrid>
                <a:gridCol w="1095555">
                  <a:extLst>
                    <a:ext uri="{9D8B030D-6E8A-4147-A177-3AD203B41FA5}">
                      <a16:colId xmlns:a16="http://schemas.microsoft.com/office/drawing/2014/main" val="736426196"/>
                    </a:ext>
                  </a:extLst>
                </a:gridCol>
                <a:gridCol w="501817">
                  <a:extLst>
                    <a:ext uri="{9D8B030D-6E8A-4147-A177-3AD203B41FA5}">
                      <a16:colId xmlns:a16="http://schemas.microsoft.com/office/drawing/2014/main" val="2255307575"/>
                    </a:ext>
                  </a:extLst>
                </a:gridCol>
                <a:gridCol w="501817">
                  <a:extLst>
                    <a:ext uri="{9D8B030D-6E8A-4147-A177-3AD203B41FA5}">
                      <a16:colId xmlns:a16="http://schemas.microsoft.com/office/drawing/2014/main" val="3287334688"/>
                    </a:ext>
                  </a:extLst>
                </a:gridCol>
                <a:gridCol w="501817">
                  <a:extLst>
                    <a:ext uri="{9D8B030D-6E8A-4147-A177-3AD203B41FA5}">
                      <a16:colId xmlns:a16="http://schemas.microsoft.com/office/drawing/2014/main" val="2005819613"/>
                    </a:ext>
                  </a:extLst>
                </a:gridCol>
                <a:gridCol w="501817">
                  <a:extLst>
                    <a:ext uri="{9D8B030D-6E8A-4147-A177-3AD203B41FA5}">
                      <a16:colId xmlns:a16="http://schemas.microsoft.com/office/drawing/2014/main" val="3185513917"/>
                    </a:ext>
                  </a:extLst>
                </a:gridCol>
                <a:gridCol w="501817">
                  <a:extLst>
                    <a:ext uri="{9D8B030D-6E8A-4147-A177-3AD203B41FA5}">
                      <a16:colId xmlns:a16="http://schemas.microsoft.com/office/drawing/2014/main" val="2580819628"/>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93477552"/>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67576106"/>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0731024"/>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6084407"/>
                  </a:ext>
                </a:extLst>
              </a:tr>
              <a:tr h="1524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가공원가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증분효과</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9513079"/>
                  </a:ext>
                </a:extLst>
              </a:tr>
            </a:tbl>
          </a:graphicData>
        </a:graphic>
      </p:graphicFrame>
      <p:sp>
        <p:nvSpPr>
          <p:cNvPr id="16" name="TextBox 15">
            <a:extLst>
              <a:ext uri="{FF2B5EF4-FFF2-40B4-BE49-F238E27FC236}">
                <a16:creationId xmlns:a16="http://schemas.microsoft.com/office/drawing/2014/main" id="{44E77C99-C555-4F45-BC67-9E7D9234EB2E}"/>
              </a:ext>
            </a:extLst>
          </p:cNvPr>
          <p:cNvSpPr txBox="1"/>
          <p:nvPr/>
        </p:nvSpPr>
        <p:spPr>
          <a:xfrm>
            <a:off x="5833359" y="2437317"/>
            <a:ext cx="3951961" cy="323165"/>
          </a:xfrm>
          <a:prstGeom prst="rect">
            <a:avLst/>
          </a:prstGeom>
          <a:noFill/>
        </p:spPr>
        <p:txBody>
          <a:bodyPr wrap="square" lIns="0" tIns="0" rIns="0" bIns="0" rtlCol="0">
            <a:spAutoFit/>
          </a:bodyPr>
          <a:lstStyle/>
          <a:p>
            <a:pPr fontAlgn="ctr"/>
            <a:r>
              <a:rPr lang="en-US" altLang="ko-KR" sz="700" dirty="0">
                <a:latin typeface="Arial" panose="020B0604020202020204" pitchFamily="34" charset="0"/>
                <a:ea typeface="+mj-ea"/>
                <a:cs typeface="Arial" panose="020B0604020202020204" pitchFamily="34" charset="0"/>
              </a:rPr>
              <a:t>Note 1: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외주비중 변동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증분효과</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외주비</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감소액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노무비 증가액</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2: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Dep.</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3: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임차료</a:t>
            </a:r>
          </a:p>
        </p:txBody>
      </p:sp>
      <p:sp>
        <p:nvSpPr>
          <p:cNvPr id="17" name="TextBox 16">
            <a:extLst>
              <a:ext uri="{FF2B5EF4-FFF2-40B4-BE49-F238E27FC236}">
                <a16:creationId xmlns:a16="http://schemas.microsoft.com/office/drawing/2014/main" id="{7514FA58-1A7D-4090-BBED-CBA9D13B128D}"/>
              </a:ext>
            </a:extLst>
          </p:cNvPr>
          <p:cNvSpPr txBox="1"/>
          <p:nvPr/>
        </p:nvSpPr>
        <p:spPr>
          <a:xfrm>
            <a:off x="2105170" y="4258656"/>
            <a:ext cx="3951961" cy="138499"/>
          </a:xfrm>
          <a:prstGeom prst="rect">
            <a:avLst/>
          </a:prstGeom>
          <a:noFill/>
        </p:spPr>
        <p:txBody>
          <a:bodyPr wrap="square" lIns="0" tIns="0" rIns="0" bIns="0" rtlCol="0">
            <a:spAutoFit/>
          </a:bodyPr>
          <a:lstStyle/>
          <a:p>
            <a:pPr fontAlgn="ctr"/>
            <a:r>
              <a:rPr lang="en-US" altLang="ko-KR" sz="900" dirty="0">
                <a:solidFill>
                  <a:srgbClr val="000000"/>
                </a:solidFill>
                <a:latin typeface="Arial" panose="020B0604020202020204" pitchFamily="34" charset="0"/>
                <a:ea typeface="맑은 고딕" panose="020B0503020000020004" pitchFamily="50" charset="-127"/>
                <a:cs typeface="Arial" panose="020B0604020202020204" pitchFamily="34" charset="0"/>
              </a:rPr>
              <a:t>[Case 1] </a:t>
            </a:r>
            <a:r>
              <a:rPr lang="ko-KR" altLang="en-US" sz="900" dirty="0">
                <a:solidFill>
                  <a:srgbClr val="000000"/>
                </a:solidFill>
                <a:latin typeface="Arial" panose="020B0604020202020204" pitchFamily="34" charset="0"/>
                <a:ea typeface="맑은 고딕" panose="020B0503020000020004" pitchFamily="50" charset="-127"/>
                <a:cs typeface="Arial" panose="020B0604020202020204" pitchFamily="34" charset="0"/>
              </a:rPr>
              <a:t>내재화 가정 동일</a:t>
            </a:r>
            <a:r>
              <a:rPr lang="en-US" altLang="ko-KR" sz="9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dirty="0">
                <a:solidFill>
                  <a:srgbClr val="000000"/>
                </a:solidFill>
                <a:latin typeface="Arial" panose="020B0604020202020204" pitchFamily="34" charset="0"/>
                <a:ea typeface="맑은 고딕" panose="020B0503020000020004" pitchFamily="50" charset="-127"/>
                <a:cs typeface="Arial" panose="020B0604020202020204" pitchFamily="34" charset="0"/>
              </a:rPr>
              <a:t>물량 가정 차이 존재</a:t>
            </a:r>
          </a:p>
        </p:txBody>
      </p:sp>
      <p:graphicFrame>
        <p:nvGraphicFramePr>
          <p:cNvPr id="24" name="표 23">
            <a:extLst>
              <a:ext uri="{FF2B5EF4-FFF2-40B4-BE49-F238E27FC236}">
                <a16:creationId xmlns:a16="http://schemas.microsoft.com/office/drawing/2014/main" id="{C20455EF-6FF9-4E15-AD17-8921358E833C}"/>
              </a:ext>
            </a:extLst>
          </p:cNvPr>
          <p:cNvGraphicFramePr>
            <a:graphicFrameLocks noGrp="1"/>
          </p:cNvGraphicFramePr>
          <p:nvPr>
            <p:extLst>
              <p:ext uri="{D42A27DB-BD31-4B8C-83A1-F6EECF244321}">
                <p14:modId xmlns:p14="http://schemas.microsoft.com/office/powerpoint/2010/main" val="1221656410"/>
              </p:ext>
            </p:extLst>
          </p:nvPr>
        </p:nvGraphicFramePr>
        <p:xfrm>
          <a:off x="2105169" y="1674313"/>
          <a:ext cx="3686778" cy="2560320"/>
        </p:xfrm>
        <a:graphic>
          <a:graphicData uri="http://schemas.openxmlformats.org/drawingml/2006/table">
            <a:tbl>
              <a:tblPr/>
              <a:tblGrid>
                <a:gridCol w="150866">
                  <a:extLst>
                    <a:ext uri="{9D8B030D-6E8A-4147-A177-3AD203B41FA5}">
                      <a16:colId xmlns:a16="http://schemas.microsoft.com/office/drawing/2014/main" val="2356432445"/>
                    </a:ext>
                  </a:extLst>
                </a:gridCol>
                <a:gridCol w="1084347">
                  <a:extLst>
                    <a:ext uri="{9D8B030D-6E8A-4147-A177-3AD203B41FA5}">
                      <a16:colId xmlns:a16="http://schemas.microsoft.com/office/drawing/2014/main" val="2805558346"/>
                    </a:ext>
                  </a:extLst>
                </a:gridCol>
                <a:gridCol w="490313">
                  <a:extLst>
                    <a:ext uri="{9D8B030D-6E8A-4147-A177-3AD203B41FA5}">
                      <a16:colId xmlns:a16="http://schemas.microsoft.com/office/drawing/2014/main" val="1728447481"/>
                    </a:ext>
                  </a:extLst>
                </a:gridCol>
                <a:gridCol w="490313">
                  <a:extLst>
                    <a:ext uri="{9D8B030D-6E8A-4147-A177-3AD203B41FA5}">
                      <a16:colId xmlns:a16="http://schemas.microsoft.com/office/drawing/2014/main" val="3253938635"/>
                    </a:ext>
                  </a:extLst>
                </a:gridCol>
                <a:gridCol w="490313">
                  <a:extLst>
                    <a:ext uri="{9D8B030D-6E8A-4147-A177-3AD203B41FA5}">
                      <a16:colId xmlns:a16="http://schemas.microsoft.com/office/drawing/2014/main" val="515410089"/>
                    </a:ext>
                  </a:extLst>
                </a:gridCol>
                <a:gridCol w="490313">
                  <a:extLst>
                    <a:ext uri="{9D8B030D-6E8A-4147-A177-3AD203B41FA5}">
                      <a16:colId xmlns:a16="http://schemas.microsoft.com/office/drawing/2014/main" val="3538070489"/>
                    </a:ext>
                  </a:extLst>
                </a:gridCol>
                <a:gridCol w="490313">
                  <a:extLst>
                    <a:ext uri="{9D8B030D-6E8A-4147-A177-3AD203B41FA5}">
                      <a16:colId xmlns:a16="http://schemas.microsoft.com/office/drawing/2014/main" val="4004629894"/>
                    </a:ext>
                  </a:extLst>
                </a:gridCol>
              </a:tblGrid>
              <a:tr h="121777">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66170470"/>
                  </a:ext>
                </a:extLst>
              </a:tr>
              <a:tr h="121777">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05883381"/>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8896847"/>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8964713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0243086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2CC"/>
                    </a:solidFill>
                  </a:tcPr>
                </a:tc>
                <a:extLst>
                  <a:ext uri="{0D108BD9-81ED-4DB2-BD59-A6C34878D82A}">
                    <a16:rowId xmlns:a16="http://schemas.microsoft.com/office/drawing/2014/main" val="3143512"/>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3032245396"/>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29865334"/>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9670197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9633051"/>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36756802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22181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2242623"/>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7709750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9123778"/>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2466432987"/>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168428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8887153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9906539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21939566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5639117"/>
                  </a:ext>
                </a:extLst>
              </a:tr>
            </a:tbl>
          </a:graphicData>
        </a:graphic>
      </p:graphicFrame>
      <p:sp>
        <p:nvSpPr>
          <p:cNvPr id="25" name="TextBox 24">
            <a:extLst>
              <a:ext uri="{FF2B5EF4-FFF2-40B4-BE49-F238E27FC236}">
                <a16:creationId xmlns:a16="http://schemas.microsoft.com/office/drawing/2014/main" id="{E68FC872-B92F-45F7-93B9-EEB9C3B3CAA5}"/>
              </a:ext>
            </a:extLst>
          </p:cNvPr>
          <p:cNvSpPr txBox="1"/>
          <p:nvPr/>
        </p:nvSpPr>
        <p:spPr>
          <a:xfrm>
            <a:off x="2105168" y="6200496"/>
            <a:ext cx="3951961"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 Connector</a:t>
            </a:r>
            <a:r>
              <a:rPr lang="ko-KR" altLang="en-US" sz="700" dirty="0">
                <a:latin typeface="Arial" panose="020B0604020202020204" pitchFamily="34" charset="0"/>
                <a:ea typeface="+mj-ea"/>
                <a:cs typeface="Arial" panose="020B0604020202020204" pitchFamily="34" charset="0"/>
              </a:rPr>
              <a:t>사출부품 및 </a:t>
            </a:r>
            <a:r>
              <a:rPr lang="ko-KR" altLang="en-US" sz="700" dirty="0" err="1">
                <a:latin typeface="Arial" panose="020B0604020202020204" pitchFamily="34" charset="0"/>
                <a:ea typeface="+mj-ea"/>
                <a:cs typeface="Arial" panose="020B0604020202020204" pitchFamily="34" charset="0"/>
              </a:rPr>
              <a:t>소켓완제품</a:t>
            </a:r>
            <a:r>
              <a:rPr lang="ko-KR" altLang="en-US" sz="700" dirty="0">
                <a:latin typeface="Arial" panose="020B0604020202020204" pitchFamily="34" charset="0"/>
                <a:ea typeface="+mj-ea"/>
                <a:cs typeface="Arial" panose="020B0604020202020204" pitchFamily="34" charset="0"/>
              </a:rPr>
              <a:t> </a:t>
            </a:r>
            <a:r>
              <a:rPr lang="ko-KR" altLang="en-US" sz="700" dirty="0" err="1">
                <a:latin typeface="Arial" panose="020B0604020202020204" pitchFamily="34" charset="0"/>
                <a:ea typeface="+mj-ea"/>
                <a:cs typeface="Arial" panose="020B0604020202020204" pitchFamily="34" charset="0"/>
              </a:rPr>
              <a:t>사출품</a:t>
            </a:r>
            <a:r>
              <a:rPr lang="ko-KR" altLang="en-US" sz="700" dirty="0">
                <a:latin typeface="Arial" panose="020B0604020202020204" pitchFamily="34" charset="0"/>
                <a:ea typeface="+mj-ea"/>
                <a:cs typeface="Arial" panose="020B0604020202020204" pitchFamily="34" charset="0"/>
              </a:rPr>
              <a:t> 포함</a:t>
            </a:r>
            <a:endParaRPr lang="en-US" altLang="ko-KR" sz="700" dirty="0">
              <a:latin typeface="Arial" panose="020B0604020202020204" pitchFamily="34" charset="0"/>
              <a:ea typeface="+mj-ea"/>
              <a:cs typeface="Arial" panose="020B0604020202020204" pitchFamily="34" charset="0"/>
            </a:endParaRPr>
          </a:p>
        </p:txBody>
      </p:sp>
      <p:graphicFrame>
        <p:nvGraphicFramePr>
          <p:cNvPr id="26" name="표 25">
            <a:extLst>
              <a:ext uri="{FF2B5EF4-FFF2-40B4-BE49-F238E27FC236}">
                <a16:creationId xmlns:a16="http://schemas.microsoft.com/office/drawing/2014/main" id="{23819AF6-78BF-4BFA-84BF-42D88EFF1242}"/>
              </a:ext>
            </a:extLst>
          </p:cNvPr>
          <p:cNvGraphicFramePr>
            <a:graphicFrameLocks noGrp="1"/>
          </p:cNvGraphicFramePr>
          <p:nvPr>
            <p:extLst>
              <p:ext uri="{D42A27DB-BD31-4B8C-83A1-F6EECF244321}">
                <p14:modId xmlns:p14="http://schemas.microsoft.com/office/powerpoint/2010/main" val="1660859003"/>
              </p:ext>
            </p:extLst>
          </p:nvPr>
        </p:nvGraphicFramePr>
        <p:xfrm>
          <a:off x="2097100" y="4397155"/>
          <a:ext cx="3612707" cy="1784804"/>
        </p:xfrm>
        <a:graphic>
          <a:graphicData uri="http://schemas.openxmlformats.org/drawingml/2006/table">
            <a:tbl>
              <a:tblPr/>
              <a:tblGrid>
                <a:gridCol w="147835">
                  <a:extLst>
                    <a:ext uri="{9D8B030D-6E8A-4147-A177-3AD203B41FA5}">
                      <a16:colId xmlns:a16="http://schemas.microsoft.com/office/drawing/2014/main" val="161597293"/>
                    </a:ext>
                  </a:extLst>
                </a:gridCol>
                <a:gridCol w="1240137">
                  <a:extLst>
                    <a:ext uri="{9D8B030D-6E8A-4147-A177-3AD203B41FA5}">
                      <a16:colId xmlns:a16="http://schemas.microsoft.com/office/drawing/2014/main" val="2925041198"/>
                    </a:ext>
                  </a:extLst>
                </a:gridCol>
                <a:gridCol w="444947">
                  <a:extLst>
                    <a:ext uri="{9D8B030D-6E8A-4147-A177-3AD203B41FA5}">
                      <a16:colId xmlns:a16="http://schemas.microsoft.com/office/drawing/2014/main" val="3445592101"/>
                    </a:ext>
                  </a:extLst>
                </a:gridCol>
                <a:gridCol w="444947">
                  <a:extLst>
                    <a:ext uri="{9D8B030D-6E8A-4147-A177-3AD203B41FA5}">
                      <a16:colId xmlns:a16="http://schemas.microsoft.com/office/drawing/2014/main" val="281501660"/>
                    </a:ext>
                  </a:extLst>
                </a:gridCol>
                <a:gridCol w="444947">
                  <a:extLst>
                    <a:ext uri="{9D8B030D-6E8A-4147-A177-3AD203B41FA5}">
                      <a16:colId xmlns:a16="http://schemas.microsoft.com/office/drawing/2014/main" val="1528926613"/>
                    </a:ext>
                  </a:extLst>
                </a:gridCol>
                <a:gridCol w="444947">
                  <a:extLst>
                    <a:ext uri="{9D8B030D-6E8A-4147-A177-3AD203B41FA5}">
                      <a16:colId xmlns:a16="http://schemas.microsoft.com/office/drawing/2014/main" val="3887823197"/>
                    </a:ext>
                  </a:extLst>
                </a:gridCol>
                <a:gridCol w="444947">
                  <a:extLst>
                    <a:ext uri="{9D8B030D-6E8A-4147-A177-3AD203B41FA5}">
                      <a16:colId xmlns:a16="http://schemas.microsoft.com/office/drawing/2014/main" val="3134318253"/>
                    </a:ext>
                  </a:extLst>
                </a:gridCol>
              </a:tblGrid>
              <a:tr h="70701">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25032100"/>
                  </a:ext>
                </a:extLst>
              </a:tr>
              <a:tr h="70701">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총수량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67343"/>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6682906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24487198"/>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97696436"/>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50259414"/>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37931943"/>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01417122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2349307"/>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42683638"/>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6919519"/>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1845761"/>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3223239256"/>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7774049"/>
                  </a:ext>
                </a:extLst>
              </a:tr>
            </a:tbl>
          </a:graphicData>
        </a:graphic>
      </p:graphicFrame>
      <p:graphicFrame>
        <p:nvGraphicFramePr>
          <p:cNvPr id="27" name="표 26">
            <a:extLst>
              <a:ext uri="{FF2B5EF4-FFF2-40B4-BE49-F238E27FC236}">
                <a16:creationId xmlns:a16="http://schemas.microsoft.com/office/drawing/2014/main" id="{C1B41085-F82D-4C7C-9DF8-9BFB196D0BA2}"/>
              </a:ext>
            </a:extLst>
          </p:cNvPr>
          <p:cNvGraphicFramePr>
            <a:graphicFrameLocks noGrp="1"/>
          </p:cNvGraphicFramePr>
          <p:nvPr>
            <p:extLst>
              <p:ext uri="{D42A27DB-BD31-4B8C-83A1-F6EECF244321}">
                <p14:modId xmlns:p14="http://schemas.microsoft.com/office/powerpoint/2010/main" val="3655869457"/>
              </p:ext>
            </p:extLst>
          </p:nvPr>
        </p:nvGraphicFramePr>
        <p:xfrm>
          <a:off x="5823068" y="4397280"/>
          <a:ext cx="3604637" cy="1779180"/>
        </p:xfrm>
        <a:graphic>
          <a:graphicData uri="http://schemas.openxmlformats.org/drawingml/2006/table">
            <a:tbl>
              <a:tblPr/>
              <a:tblGrid>
                <a:gridCol w="147504">
                  <a:extLst>
                    <a:ext uri="{9D8B030D-6E8A-4147-A177-3AD203B41FA5}">
                      <a16:colId xmlns:a16="http://schemas.microsoft.com/office/drawing/2014/main" val="1721145056"/>
                    </a:ext>
                  </a:extLst>
                </a:gridCol>
                <a:gridCol w="1060188">
                  <a:extLst>
                    <a:ext uri="{9D8B030D-6E8A-4147-A177-3AD203B41FA5}">
                      <a16:colId xmlns:a16="http://schemas.microsoft.com/office/drawing/2014/main" val="3236946739"/>
                    </a:ext>
                  </a:extLst>
                </a:gridCol>
                <a:gridCol w="479389">
                  <a:extLst>
                    <a:ext uri="{9D8B030D-6E8A-4147-A177-3AD203B41FA5}">
                      <a16:colId xmlns:a16="http://schemas.microsoft.com/office/drawing/2014/main" val="3032301028"/>
                    </a:ext>
                  </a:extLst>
                </a:gridCol>
                <a:gridCol w="479389">
                  <a:extLst>
                    <a:ext uri="{9D8B030D-6E8A-4147-A177-3AD203B41FA5}">
                      <a16:colId xmlns:a16="http://schemas.microsoft.com/office/drawing/2014/main" val="3967273387"/>
                    </a:ext>
                  </a:extLst>
                </a:gridCol>
                <a:gridCol w="479389">
                  <a:extLst>
                    <a:ext uri="{9D8B030D-6E8A-4147-A177-3AD203B41FA5}">
                      <a16:colId xmlns:a16="http://schemas.microsoft.com/office/drawing/2014/main" val="1135639658"/>
                    </a:ext>
                  </a:extLst>
                </a:gridCol>
                <a:gridCol w="479389">
                  <a:extLst>
                    <a:ext uri="{9D8B030D-6E8A-4147-A177-3AD203B41FA5}">
                      <a16:colId xmlns:a16="http://schemas.microsoft.com/office/drawing/2014/main" val="4227745493"/>
                    </a:ext>
                  </a:extLst>
                </a:gridCol>
                <a:gridCol w="479389">
                  <a:extLst>
                    <a:ext uri="{9D8B030D-6E8A-4147-A177-3AD203B41FA5}">
                      <a16:colId xmlns:a16="http://schemas.microsoft.com/office/drawing/2014/main" val="3574458368"/>
                    </a:ext>
                  </a:extLst>
                </a:gridCol>
              </a:tblGrid>
              <a:tr h="148265">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55964793"/>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감소액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56712942"/>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단가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69427674"/>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 증가액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1226679583"/>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27789964"/>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64854514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4752755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검사인력수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812759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인당 검사량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5229400"/>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5121825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6982081"/>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 변동 증분효과</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683645713"/>
                  </a:ext>
                </a:extLst>
              </a:tr>
            </a:tbl>
          </a:graphicData>
        </a:graphic>
      </p:graphicFrame>
    </p:spTree>
    <p:extLst>
      <p:ext uri="{BB962C8B-B14F-4D97-AF65-F5344CB8AC3E}">
        <p14:creationId xmlns:p14="http://schemas.microsoft.com/office/powerpoint/2010/main" val="382393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861947886"/>
              </p:ext>
            </p:extLst>
          </p:nvPr>
        </p:nvGraphicFramePr>
        <p:xfrm>
          <a:off x="468001" y="1191604"/>
          <a:ext cx="9038334" cy="53092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 효과 추정</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(9/15)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15" name="표 14">
            <a:extLst>
              <a:ext uri="{FF2B5EF4-FFF2-40B4-BE49-F238E27FC236}">
                <a16:creationId xmlns:a16="http://schemas.microsoft.com/office/drawing/2014/main" id="{C9C9ECBE-F2BF-4A5D-BC86-EE6D74A461CE}"/>
              </a:ext>
            </a:extLst>
          </p:cNvPr>
          <p:cNvGraphicFramePr>
            <a:graphicFrameLocks noGrp="1"/>
          </p:cNvGraphicFramePr>
          <p:nvPr>
            <p:extLst>
              <p:ext uri="{D42A27DB-BD31-4B8C-83A1-F6EECF244321}">
                <p14:modId xmlns:p14="http://schemas.microsoft.com/office/powerpoint/2010/main" val="3128190713"/>
              </p:ext>
            </p:extLst>
          </p:nvPr>
        </p:nvGraphicFramePr>
        <p:xfrm>
          <a:off x="5833359" y="1675317"/>
          <a:ext cx="3604640" cy="762000"/>
        </p:xfrm>
        <a:graphic>
          <a:graphicData uri="http://schemas.openxmlformats.org/drawingml/2006/table">
            <a:tbl>
              <a:tblPr/>
              <a:tblGrid>
                <a:gridCol w="1095555">
                  <a:extLst>
                    <a:ext uri="{9D8B030D-6E8A-4147-A177-3AD203B41FA5}">
                      <a16:colId xmlns:a16="http://schemas.microsoft.com/office/drawing/2014/main" val="736426196"/>
                    </a:ext>
                  </a:extLst>
                </a:gridCol>
                <a:gridCol w="501817">
                  <a:extLst>
                    <a:ext uri="{9D8B030D-6E8A-4147-A177-3AD203B41FA5}">
                      <a16:colId xmlns:a16="http://schemas.microsoft.com/office/drawing/2014/main" val="2255307575"/>
                    </a:ext>
                  </a:extLst>
                </a:gridCol>
                <a:gridCol w="501817">
                  <a:extLst>
                    <a:ext uri="{9D8B030D-6E8A-4147-A177-3AD203B41FA5}">
                      <a16:colId xmlns:a16="http://schemas.microsoft.com/office/drawing/2014/main" val="3287334688"/>
                    </a:ext>
                  </a:extLst>
                </a:gridCol>
                <a:gridCol w="501817">
                  <a:extLst>
                    <a:ext uri="{9D8B030D-6E8A-4147-A177-3AD203B41FA5}">
                      <a16:colId xmlns:a16="http://schemas.microsoft.com/office/drawing/2014/main" val="2005819613"/>
                    </a:ext>
                  </a:extLst>
                </a:gridCol>
                <a:gridCol w="501817">
                  <a:extLst>
                    <a:ext uri="{9D8B030D-6E8A-4147-A177-3AD203B41FA5}">
                      <a16:colId xmlns:a16="http://schemas.microsoft.com/office/drawing/2014/main" val="3185513917"/>
                    </a:ext>
                  </a:extLst>
                </a:gridCol>
                <a:gridCol w="501817">
                  <a:extLst>
                    <a:ext uri="{9D8B030D-6E8A-4147-A177-3AD203B41FA5}">
                      <a16:colId xmlns:a16="http://schemas.microsoft.com/office/drawing/2014/main" val="2580819628"/>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93477552"/>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(863)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67576106"/>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0731024"/>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6084407"/>
                  </a:ext>
                </a:extLst>
              </a:tr>
              <a:tr h="1524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가공원가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증분효과</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9513079"/>
                  </a:ext>
                </a:extLst>
              </a:tr>
            </a:tbl>
          </a:graphicData>
        </a:graphic>
      </p:graphicFrame>
      <p:sp>
        <p:nvSpPr>
          <p:cNvPr id="16" name="TextBox 15">
            <a:extLst>
              <a:ext uri="{FF2B5EF4-FFF2-40B4-BE49-F238E27FC236}">
                <a16:creationId xmlns:a16="http://schemas.microsoft.com/office/drawing/2014/main" id="{1EEA07A8-A49F-4D75-993E-7C25CA79BAEF}"/>
              </a:ext>
            </a:extLst>
          </p:cNvPr>
          <p:cNvSpPr txBox="1"/>
          <p:nvPr/>
        </p:nvSpPr>
        <p:spPr>
          <a:xfrm>
            <a:off x="5833359" y="2437317"/>
            <a:ext cx="3951961" cy="323165"/>
          </a:xfrm>
          <a:prstGeom prst="rect">
            <a:avLst/>
          </a:prstGeom>
          <a:noFill/>
        </p:spPr>
        <p:txBody>
          <a:bodyPr wrap="square" lIns="0" tIns="0" rIns="0" bIns="0" rtlCol="0">
            <a:spAutoFit/>
          </a:bodyPr>
          <a:lstStyle/>
          <a:p>
            <a:pPr fontAlgn="ctr"/>
            <a:r>
              <a:rPr lang="en-US" altLang="ko-KR" sz="700" dirty="0">
                <a:latin typeface="Arial" panose="020B0604020202020204" pitchFamily="34" charset="0"/>
                <a:ea typeface="+mj-ea"/>
                <a:cs typeface="Arial" panose="020B0604020202020204" pitchFamily="34" charset="0"/>
              </a:rPr>
              <a:t>Note 1: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외주비중 변동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증분효과</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외주비</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감소액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노무비 증가액</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2: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Dep.</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3: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임차료</a:t>
            </a:r>
          </a:p>
        </p:txBody>
      </p:sp>
      <p:sp>
        <p:nvSpPr>
          <p:cNvPr id="23" name="TextBox 22">
            <a:extLst>
              <a:ext uri="{FF2B5EF4-FFF2-40B4-BE49-F238E27FC236}">
                <a16:creationId xmlns:a16="http://schemas.microsoft.com/office/drawing/2014/main" id="{C35DCBFF-CED0-46CF-9803-ED054935B04D}"/>
              </a:ext>
            </a:extLst>
          </p:cNvPr>
          <p:cNvSpPr txBox="1"/>
          <p:nvPr/>
        </p:nvSpPr>
        <p:spPr>
          <a:xfrm>
            <a:off x="2105170" y="4258656"/>
            <a:ext cx="3951961" cy="138499"/>
          </a:xfrm>
          <a:prstGeom prst="rect">
            <a:avLst/>
          </a:prstGeom>
          <a:noFill/>
        </p:spPr>
        <p:txBody>
          <a:bodyPr wrap="square" lIns="0" tIns="0" rIns="0" bIns="0" rtlCol="0">
            <a:spAutoFit/>
          </a:bodyPr>
          <a:lstStyle/>
          <a:p>
            <a:pPr fontAlgn="ctr"/>
            <a:r>
              <a:rPr lang="en-US" altLang="ko-KR" sz="900" dirty="0">
                <a:solidFill>
                  <a:srgbClr val="000000"/>
                </a:solidFill>
                <a:latin typeface="Arial" panose="020B0604020202020204" pitchFamily="34" charset="0"/>
                <a:ea typeface="맑은 고딕" panose="020B0503020000020004" pitchFamily="50" charset="-127"/>
                <a:cs typeface="Arial" panose="020B0604020202020204" pitchFamily="34" charset="0"/>
              </a:rPr>
              <a:t>[Case 3] </a:t>
            </a:r>
            <a:r>
              <a:rPr lang="ko-KR" altLang="en-US" sz="900" dirty="0">
                <a:solidFill>
                  <a:srgbClr val="000000"/>
                </a:solidFill>
                <a:latin typeface="Arial" panose="020B0604020202020204" pitchFamily="34" charset="0"/>
                <a:ea typeface="맑은 고딕" panose="020B0503020000020004" pitchFamily="50" charset="-127"/>
                <a:cs typeface="Arial" panose="020B0604020202020204" pitchFamily="34" charset="0"/>
              </a:rPr>
              <a:t>외주비중 유지</a:t>
            </a:r>
            <a:r>
              <a:rPr lang="en-US" altLang="ko-KR" sz="9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dirty="0">
                <a:solidFill>
                  <a:srgbClr val="000000"/>
                </a:solidFill>
                <a:latin typeface="Arial" panose="020B0604020202020204" pitchFamily="34" charset="0"/>
                <a:ea typeface="맑은 고딕" panose="020B0503020000020004" pitchFamily="50" charset="-127"/>
                <a:cs typeface="Arial" panose="020B0604020202020204" pitchFamily="34" charset="0"/>
              </a:rPr>
              <a:t>물량 가정 차이 존재</a:t>
            </a:r>
          </a:p>
        </p:txBody>
      </p:sp>
      <p:sp>
        <p:nvSpPr>
          <p:cNvPr id="24" name="TextBox 23">
            <a:extLst>
              <a:ext uri="{FF2B5EF4-FFF2-40B4-BE49-F238E27FC236}">
                <a16:creationId xmlns:a16="http://schemas.microsoft.com/office/drawing/2014/main" id="{CF07447E-5C15-43FE-A75E-4568F9041922}"/>
              </a:ext>
            </a:extLst>
          </p:cNvPr>
          <p:cNvSpPr txBox="1"/>
          <p:nvPr/>
        </p:nvSpPr>
        <p:spPr>
          <a:xfrm>
            <a:off x="5791948" y="2776280"/>
            <a:ext cx="3714387" cy="1459357"/>
          </a:xfrm>
          <a:prstGeom prst="rect">
            <a:avLst/>
          </a:prstGeom>
          <a:noFill/>
          <a:ln>
            <a:noFill/>
          </a:ln>
        </p:spPr>
        <p:txBody>
          <a:bodyPr wrap="square" lIns="36000" tIns="0" rIns="36000" bIns="0" rtlCol="0">
            <a:noAutofit/>
          </a:bodyPr>
          <a:lstStyle/>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동일한 외주비중 변동 가정에 물량 가정이 증가함에 따라 가공원가 감소액에 해당하는 외주비중 변동 </a:t>
            </a:r>
            <a:r>
              <a:rPr lang="ko-KR" altLang="en-US" sz="900" kern="0" dirty="0" err="1">
                <a:solidFill>
                  <a:srgbClr val="000000"/>
                </a:solidFill>
                <a:latin typeface="Arial" panose="020B0604020202020204" pitchFamily="34" charset="0"/>
                <a:cs typeface="Arial" panose="020B0604020202020204" pitchFamily="34" charset="0"/>
              </a:rPr>
              <a:t>증분효과는</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25.3</a:t>
            </a:r>
            <a:r>
              <a:rPr lang="ko-KR" altLang="en-US" sz="900" kern="0" dirty="0">
                <a:solidFill>
                  <a:srgbClr val="000000"/>
                </a:solidFill>
                <a:latin typeface="Arial" panose="020B0604020202020204" pitchFamily="34" charset="0"/>
                <a:cs typeface="Arial" panose="020B0604020202020204" pitchFamily="34" charset="0"/>
              </a:rPr>
              <a:t>억원에서 </a:t>
            </a:r>
            <a:r>
              <a:rPr lang="en-US" altLang="ko-KR" sz="900" kern="0" dirty="0">
                <a:solidFill>
                  <a:srgbClr val="000000"/>
                </a:solidFill>
                <a:latin typeface="Arial" panose="020B0604020202020204" pitchFamily="34" charset="0"/>
                <a:cs typeface="Arial" panose="020B0604020202020204" pitchFamily="34" charset="0"/>
              </a:rPr>
              <a:t>24.6</a:t>
            </a:r>
            <a:r>
              <a:rPr lang="ko-KR" altLang="en-US" sz="900" kern="0" dirty="0">
                <a:solidFill>
                  <a:srgbClr val="000000"/>
                </a:solidFill>
                <a:latin typeface="Arial" panose="020B0604020202020204" pitchFamily="34" charset="0"/>
                <a:cs typeface="Arial" panose="020B0604020202020204" pitchFamily="34" charset="0"/>
              </a:rPr>
              <a:t>억원으로 소폭 감소함 </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노무비 추가 증가효과가 </a:t>
            </a:r>
            <a:r>
              <a:rPr lang="ko-KR" altLang="en-US" sz="900" kern="0" dirty="0" err="1">
                <a:solidFill>
                  <a:srgbClr val="000000"/>
                </a:solidFill>
                <a:latin typeface="Arial" panose="020B0604020202020204" pitchFamily="34" charset="0"/>
                <a:cs typeface="Arial" panose="020B0604020202020204" pitchFamily="34" charset="0"/>
              </a:rPr>
              <a:t>외주비</a:t>
            </a:r>
            <a:r>
              <a:rPr lang="ko-KR" altLang="en-US" sz="900" kern="0" dirty="0">
                <a:solidFill>
                  <a:srgbClr val="000000"/>
                </a:solidFill>
                <a:latin typeface="Arial" panose="020B0604020202020204" pitchFamily="34" charset="0"/>
                <a:cs typeface="Arial" panose="020B0604020202020204" pitchFamily="34" charset="0"/>
              </a:rPr>
              <a:t> 추가 감소효과를 상회</a:t>
            </a:r>
            <a:r>
              <a:rPr lang="en-US" altLang="ko-KR" sz="900" kern="0" dirty="0">
                <a:solidFill>
                  <a:srgbClr val="000000"/>
                </a:solidFill>
                <a:latin typeface="Arial" panose="020B0604020202020204" pitchFamily="34" charset="0"/>
                <a:cs typeface="Arial" panose="020B0604020202020204" pitchFamily="34" charset="0"/>
              </a:rPr>
              <a:t>)</a:t>
            </a: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필요 추가설비대수 또한 </a:t>
            </a:r>
            <a:r>
              <a:rPr lang="en-US" altLang="ko-KR" sz="900" kern="0" dirty="0">
                <a:solidFill>
                  <a:srgbClr val="000000"/>
                </a:solidFill>
                <a:latin typeface="Arial" panose="020B0604020202020204" pitchFamily="34" charset="0"/>
                <a:cs typeface="Arial" panose="020B0604020202020204" pitchFamily="34" charset="0"/>
              </a:rPr>
              <a:t>19</a:t>
            </a:r>
            <a:r>
              <a:rPr lang="ko-KR" altLang="en-US" sz="900" kern="0" dirty="0">
                <a:solidFill>
                  <a:srgbClr val="000000"/>
                </a:solidFill>
                <a:latin typeface="Arial" panose="020B0604020202020204" pitchFamily="34" charset="0"/>
                <a:cs typeface="Arial" panose="020B0604020202020204" pitchFamily="34" charset="0"/>
              </a:rPr>
              <a:t>대에서</a:t>
            </a:r>
            <a:r>
              <a:rPr lang="en-US" altLang="ko-KR" sz="900" kern="0" dirty="0">
                <a:solidFill>
                  <a:srgbClr val="000000"/>
                </a:solidFill>
                <a:latin typeface="Arial" panose="020B0604020202020204" pitchFamily="34" charset="0"/>
                <a:cs typeface="Arial" panose="020B0604020202020204" pitchFamily="34" charset="0"/>
              </a:rPr>
              <a:t> 30</a:t>
            </a:r>
            <a:r>
              <a:rPr lang="ko-KR" altLang="en-US" sz="900" kern="0" dirty="0">
                <a:solidFill>
                  <a:srgbClr val="000000"/>
                </a:solidFill>
                <a:latin typeface="Arial" panose="020B0604020202020204" pitchFamily="34" charset="0"/>
                <a:cs typeface="Arial" panose="020B0604020202020204" pitchFamily="34" charset="0"/>
              </a:rPr>
              <a:t>대로 </a:t>
            </a:r>
            <a:r>
              <a:rPr lang="en-US" altLang="ko-KR" sz="900" kern="0" dirty="0">
                <a:solidFill>
                  <a:srgbClr val="000000"/>
                </a:solidFill>
                <a:latin typeface="Arial" panose="020B0604020202020204" pitchFamily="34" charset="0"/>
                <a:cs typeface="Arial" panose="020B0604020202020204" pitchFamily="34" charset="0"/>
              </a:rPr>
              <a:t>11</a:t>
            </a:r>
            <a:r>
              <a:rPr lang="ko-KR" altLang="en-US" sz="900" kern="0" dirty="0">
                <a:solidFill>
                  <a:srgbClr val="000000"/>
                </a:solidFill>
                <a:latin typeface="Arial" panose="020B0604020202020204" pitchFamily="34" charset="0"/>
                <a:cs typeface="Arial" panose="020B0604020202020204" pitchFamily="34" charset="0"/>
              </a:rPr>
              <a:t>대 가량 증가하여 관련 </a:t>
            </a:r>
            <a:r>
              <a:rPr lang="en-US" altLang="ko-KR" sz="900" kern="0" dirty="0" err="1">
                <a:solidFill>
                  <a:srgbClr val="000000"/>
                </a:solidFill>
                <a:latin typeface="Arial" panose="020B0604020202020204" pitchFamily="34" charset="0"/>
                <a:cs typeface="Arial" panose="020B0604020202020204" pitchFamily="34" charset="0"/>
              </a:rPr>
              <a:t>CapEx</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투자액이 </a:t>
            </a:r>
            <a:r>
              <a:rPr lang="en-US" altLang="ko-KR" sz="900" kern="0" dirty="0">
                <a:solidFill>
                  <a:srgbClr val="000000"/>
                </a:solidFill>
                <a:latin typeface="Arial" panose="020B0604020202020204" pitchFamily="34" charset="0"/>
                <a:cs typeface="Arial" panose="020B0604020202020204" pitchFamily="34" charset="0"/>
              </a:rPr>
              <a:t>43.1</a:t>
            </a:r>
            <a:r>
              <a:rPr lang="ko-KR" altLang="en-US" sz="900" kern="0" dirty="0">
                <a:solidFill>
                  <a:srgbClr val="000000"/>
                </a:solidFill>
                <a:latin typeface="Arial" panose="020B0604020202020204" pitchFamily="34" charset="0"/>
                <a:cs typeface="Arial" panose="020B0604020202020204" pitchFamily="34" charset="0"/>
              </a:rPr>
              <a:t>억원에서 </a:t>
            </a:r>
            <a:r>
              <a:rPr lang="en-US" altLang="ko-KR" sz="900" kern="0" dirty="0">
                <a:solidFill>
                  <a:srgbClr val="000000"/>
                </a:solidFill>
                <a:latin typeface="Arial" panose="020B0604020202020204" pitchFamily="34" charset="0"/>
                <a:cs typeface="Arial" panose="020B0604020202020204" pitchFamily="34" charset="0"/>
              </a:rPr>
              <a:t>60.2</a:t>
            </a:r>
            <a:r>
              <a:rPr lang="ko-KR" altLang="en-US" sz="900" kern="0" dirty="0">
                <a:solidFill>
                  <a:srgbClr val="000000"/>
                </a:solidFill>
                <a:latin typeface="Arial" panose="020B0604020202020204" pitchFamily="34" charset="0"/>
                <a:cs typeface="Arial" panose="020B0604020202020204" pitchFamily="34" charset="0"/>
              </a:rPr>
              <a:t>억원으로 </a:t>
            </a:r>
            <a:r>
              <a:rPr lang="en-US" altLang="ko-KR" sz="900" kern="0" dirty="0">
                <a:solidFill>
                  <a:srgbClr val="000000"/>
                </a:solidFill>
                <a:latin typeface="Arial" panose="020B0604020202020204" pitchFamily="34" charset="0"/>
                <a:cs typeface="Arial" panose="020B0604020202020204" pitchFamily="34" charset="0"/>
              </a:rPr>
              <a:t>17.1</a:t>
            </a:r>
            <a:r>
              <a:rPr lang="ko-KR" altLang="en-US" sz="900" kern="0" dirty="0">
                <a:solidFill>
                  <a:srgbClr val="000000"/>
                </a:solidFill>
                <a:latin typeface="Arial" panose="020B0604020202020204" pitchFamily="34" charset="0"/>
                <a:cs typeface="Arial" panose="020B0604020202020204" pitchFamily="34" charset="0"/>
              </a:rPr>
              <a:t>억원 가량 증가하고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추가 임차료 발생연도가 </a:t>
            </a:r>
            <a:r>
              <a:rPr lang="en-US" altLang="ko-KR" sz="900" kern="0" dirty="0">
                <a:solidFill>
                  <a:srgbClr val="000000"/>
                </a:solidFill>
                <a:latin typeface="Arial" panose="020B0604020202020204" pitchFamily="34" charset="0"/>
                <a:cs typeface="Arial" panose="020B0604020202020204" pitchFamily="34" charset="0"/>
              </a:rPr>
              <a:t>2025</a:t>
            </a:r>
            <a:r>
              <a:rPr lang="ko-KR" altLang="en-US" sz="900" kern="0" dirty="0">
                <a:solidFill>
                  <a:srgbClr val="000000"/>
                </a:solidFill>
                <a:latin typeface="Arial" panose="020B0604020202020204" pitchFamily="34" charset="0"/>
                <a:cs typeface="Arial" panose="020B0604020202020204" pitchFamily="34" charset="0"/>
              </a:rPr>
              <a:t>년으로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년 </a:t>
            </a:r>
            <a:r>
              <a:rPr lang="ko-KR" altLang="en-US" sz="900" kern="0" dirty="0" err="1">
                <a:solidFill>
                  <a:srgbClr val="000000"/>
                </a:solidFill>
                <a:latin typeface="Arial" panose="020B0604020202020204" pitchFamily="34" charset="0"/>
                <a:cs typeface="Arial" panose="020B0604020202020204" pitchFamily="34" charset="0"/>
              </a:rPr>
              <a:t>앞당겨짐</a:t>
            </a:r>
            <a:endParaRPr lang="ko-KR" altLang="en-US" sz="900" kern="0" dirty="0">
              <a:solidFill>
                <a:srgbClr val="000000"/>
              </a:solidFill>
              <a:latin typeface="Arial" panose="020B0604020202020204" pitchFamily="34" charset="0"/>
              <a:cs typeface="Arial" panose="020B0604020202020204" pitchFamily="34" charset="0"/>
            </a:endParaRPr>
          </a:p>
        </p:txBody>
      </p:sp>
      <p:graphicFrame>
        <p:nvGraphicFramePr>
          <p:cNvPr id="25" name="표 24">
            <a:extLst>
              <a:ext uri="{FF2B5EF4-FFF2-40B4-BE49-F238E27FC236}">
                <a16:creationId xmlns:a16="http://schemas.microsoft.com/office/drawing/2014/main" id="{DEEAA344-4D99-4DC9-820A-1E149A28BF4C}"/>
              </a:ext>
            </a:extLst>
          </p:cNvPr>
          <p:cNvGraphicFramePr>
            <a:graphicFrameLocks noGrp="1"/>
          </p:cNvGraphicFramePr>
          <p:nvPr>
            <p:extLst>
              <p:ext uri="{D42A27DB-BD31-4B8C-83A1-F6EECF244321}">
                <p14:modId xmlns:p14="http://schemas.microsoft.com/office/powerpoint/2010/main" val="1813142081"/>
              </p:ext>
            </p:extLst>
          </p:nvPr>
        </p:nvGraphicFramePr>
        <p:xfrm>
          <a:off x="2105169" y="1674313"/>
          <a:ext cx="3686778" cy="2560320"/>
        </p:xfrm>
        <a:graphic>
          <a:graphicData uri="http://schemas.openxmlformats.org/drawingml/2006/table">
            <a:tbl>
              <a:tblPr/>
              <a:tblGrid>
                <a:gridCol w="150866">
                  <a:extLst>
                    <a:ext uri="{9D8B030D-6E8A-4147-A177-3AD203B41FA5}">
                      <a16:colId xmlns:a16="http://schemas.microsoft.com/office/drawing/2014/main" val="2356432445"/>
                    </a:ext>
                  </a:extLst>
                </a:gridCol>
                <a:gridCol w="1084347">
                  <a:extLst>
                    <a:ext uri="{9D8B030D-6E8A-4147-A177-3AD203B41FA5}">
                      <a16:colId xmlns:a16="http://schemas.microsoft.com/office/drawing/2014/main" val="2805558346"/>
                    </a:ext>
                  </a:extLst>
                </a:gridCol>
                <a:gridCol w="490313">
                  <a:extLst>
                    <a:ext uri="{9D8B030D-6E8A-4147-A177-3AD203B41FA5}">
                      <a16:colId xmlns:a16="http://schemas.microsoft.com/office/drawing/2014/main" val="1728447481"/>
                    </a:ext>
                  </a:extLst>
                </a:gridCol>
                <a:gridCol w="490313">
                  <a:extLst>
                    <a:ext uri="{9D8B030D-6E8A-4147-A177-3AD203B41FA5}">
                      <a16:colId xmlns:a16="http://schemas.microsoft.com/office/drawing/2014/main" val="3253938635"/>
                    </a:ext>
                  </a:extLst>
                </a:gridCol>
                <a:gridCol w="490313">
                  <a:extLst>
                    <a:ext uri="{9D8B030D-6E8A-4147-A177-3AD203B41FA5}">
                      <a16:colId xmlns:a16="http://schemas.microsoft.com/office/drawing/2014/main" val="515410089"/>
                    </a:ext>
                  </a:extLst>
                </a:gridCol>
                <a:gridCol w="490313">
                  <a:extLst>
                    <a:ext uri="{9D8B030D-6E8A-4147-A177-3AD203B41FA5}">
                      <a16:colId xmlns:a16="http://schemas.microsoft.com/office/drawing/2014/main" val="3538070489"/>
                    </a:ext>
                  </a:extLst>
                </a:gridCol>
                <a:gridCol w="490313">
                  <a:extLst>
                    <a:ext uri="{9D8B030D-6E8A-4147-A177-3AD203B41FA5}">
                      <a16:colId xmlns:a16="http://schemas.microsoft.com/office/drawing/2014/main" val="4004629894"/>
                    </a:ext>
                  </a:extLst>
                </a:gridCol>
              </a:tblGrid>
              <a:tr h="121777">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66170470"/>
                  </a:ext>
                </a:extLst>
              </a:tr>
              <a:tr h="121777">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05883381"/>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8896847"/>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8964713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0243086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2CC"/>
                    </a:solidFill>
                  </a:tcPr>
                </a:tc>
                <a:extLst>
                  <a:ext uri="{0D108BD9-81ED-4DB2-BD59-A6C34878D82A}">
                    <a16:rowId xmlns:a16="http://schemas.microsoft.com/office/drawing/2014/main" val="3143512"/>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3032245396"/>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29865334"/>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9670197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9633051"/>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36756802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22181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2242623"/>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7709750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9123778"/>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2466432987"/>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168428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8887153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9906539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21939566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5639117"/>
                  </a:ext>
                </a:extLst>
              </a:tr>
            </a:tbl>
          </a:graphicData>
        </a:graphic>
      </p:graphicFrame>
      <p:sp>
        <p:nvSpPr>
          <p:cNvPr id="26" name="TextBox 25">
            <a:extLst>
              <a:ext uri="{FF2B5EF4-FFF2-40B4-BE49-F238E27FC236}">
                <a16:creationId xmlns:a16="http://schemas.microsoft.com/office/drawing/2014/main" id="{6C38A44C-1105-496A-A608-4E7B0FC8A36F}"/>
              </a:ext>
            </a:extLst>
          </p:cNvPr>
          <p:cNvSpPr txBox="1"/>
          <p:nvPr/>
        </p:nvSpPr>
        <p:spPr>
          <a:xfrm>
            <a:off x="2105168" y="6200496"/>
            <a:ext cx="3951961"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 Connector</a:t>
            </a:r>
            <a:r>
              <a:rPr lang="ko-KR" altLang="en-US" sz="700" dirty="0">
                <a:latin typeface="Arial" panose="020B0604020202020204" pitchFamily="34" charset="0"/>
                <a:ea typeface="+mj-ea"/>
                <a:cs typeface="Arial" panose="020B0604020202020204" pitchFamily="34" charset="0"/>
              </a:rPr>
              <a:t>사출부품 및 </a:t>
            </a:r>
            <a:r>
              <a:rPr lang="ko-KR" altLang="en-US" sz="700" dirty="0" err="1">
                <a:latin typeface="Arial" panose="020B0604020202020204" pitchFamily="34" charset="0"/>
                <a:ea typeface="+mj-ea"/>
                <a:cs typeface="Arial" panose="020B0604020202020204" pitchFamily="34" charset="0"/>
              </a:rPr>
              <a:t>소켓완제품</a:t>
            </a:r>
            <a:r>
              <a:rPr lang="ko-KR" altLang="en-US" sz="700" dirty="0">
                <a:latin typeface="Arial" panose="020B0604020202020204" pitchFamily="34" charset="0"/>
                <a:ea typeface="+mj-ea"/>
                <a:cs typeface="Arial" panose="020B0604020202020204" pitchFamily="34" charset="0"/>
              </a:rPr>
              <a:t> </a:t>
            </a:r>
            <a:r>
              <a:rPr lang="ko-KR" altLang="en-US" sz="700" dirty="0" err="1">
                <a:latin typeface="Arial" panose="020B0604020202020204" pitchFamily="34" charset="0"/>
                <a:ea typeface="+mj-ea"/>
                <a:cs typeface="Arial" panose="020B0604020202020204" pitchFamily="34" charset="0"/>
              </a:rPr>
              <a:t>사출품</a:t>
            </a:r>
            <a:r>
              <a:rPr lang="ko-KR" altLang="en-US" sz="700" dirty="0">
                <a:latin typeface="Arial" panose="020B0604020202020204" pitchFamily="34" charset="0"/>
                <a:ea typeface="+mj-ea"/>
                <a:cs typeface="Arial" panose="020B0604020202020204" pitchFamily="34" charset="0"/>
              </a:rPr>
              <a:t> 포함</a:t>
            </a:r>
            <a:endParaRPr lang="en-US" altLang="ko-KR" sz="700" dirty="0">
              <a:latin typeface="Arial" panose="020B0604020202020204" pitchFamily="34" charset="0"/>
              <a:ea typeface="+mj-ea"/>
              <a:cs typeface="Arial" panose="020B0604020202020204" pitchFamily="34" charset="0"/>
            </a:endParaRPr>
          </a:p>
        </p:txBody>
      </p:sp>
      <p:graphicFrame>
        <p:nvGraphicFramePr>
          <p:cNvPr id="27" name="표 26">
            <a:extLst>
              <a:ext uri="{FF2B5EF4-FFF2-40B4-BE49-F238E27FC236}">
                <a16:creationId xmlns:a16="http://schemas.microsoft.com/office/drawing/2014/main" id="{D2BFF15E-93A6-409D-8DFD-5CA46BBE0605}"/>
              </a:ext>
            </a:extLst>
          </p:cNvPr>
          <p:cNvGraphicFramePr>
            <a:graphicFrameLocks noGrp="1"/>
          </p:cNvGraphicFramePr>
          <p:nvPr>
            <p:extLst>
              <p:ext uri="{D42A27DB-BD31-4B8C-83A1-F6EECF244321}">
                <p14:modId xmlns:p14="http://schemas.microsoft.com/office/powerpoint/2010/main" val="3734159662"/>
              </p:ext>
            </p:extLst>
          </p:nvPr>
        </p:nvGraphicFramePr>
        <p:xfrm>
          <a:off x="2097100" y="4397155"/>
          <a:ext cx="3612707" cy="1784804"/>
        </p:xfrm>
        <a:graphic>
          <a:graphicData uri="http://schemas.openxmlformats.org/drawingml/2006/table">
            <a:tbl>
              <a:tblPr/>
              <a:tblGrid>
                <a:gridCol w="147835">
                  <a:extLst>
                    <a:ext uri="{9D8B030D-6E8A-4147-A177-3AD203B41FA5}">
                      <a16:colId xmlns:a16="http://schemas.microsoft.com/office/drawing/2014/main" val="161597293"/>
                    </a:ext>
                  </a:extLst>
                </a:gridCol>
                <a:gridCol w="1240137">
                  <a:extLst>
                    <a:ext uri="{9D8B030D-6E8A-4147-A177-3AD203B41FA5}">
                      <a16:colId xmlns:a16="http://schemas.microsoft.com/office/drawing/2014/main" val="2925041198"/>
                    </a:ext>
                  </a:extLst>
                </a:gridCol>
                <a:gridCol w="444947">
                  <a:extLst>
                    <a:ext uri="{9D8B030D-6E8A-4147-A177-3AD203B41FA5}">
                      <a16:colId xmlns:a16="http://schemas.microsoft.com/office/drawing/2014/main" val="3445592101"/>
                    </a:ext>
                  </a:extLst>
                </a:gridCol>
                <a:gridCol w="444947">
                  <a:extLst>
                    <a:ext uri="{9D8B030D-6E8A-4147-A177-3AD203B41FA5}">
                      <a16:colId xmlns:a16="http://schemas.microsoft.com/office/drawing/2014/main" val="281501660"/>
                    </a:ext>
                  </a:extLst>
                </a:gridCol>
                <a:gridCol w="444947">
                  <a:extLst>
                    <a:ext uri="{9D8B030D-6E8A-4147-A177-3AD203B41FA5}">
                      <a16:colId xmlns:a16="http://schemas.microsoft.com/office/drawing/2014/main" val="1528926613"/>
                    </a:ext>
                  </a:extLst>
                </a:gridCol>
                <a:gridCol w="444947">
                  <a:extLst>
                    <a:ext uri="{9D8B030D-6E8A-4147-A177-3AD203B41FA5}">
                      <a16:colId xmlns:a16="http://schemas.microsoft.com/office/drawing/2014/main" val="3887823197"/>
                    </a:ext>
                  </a:extLst>
                </a:gridCol>
                <a:gridCol w="444947">
                  <a:extLst>
                    <a:ext uri="{9D8B030D-6E8A-4147-A177-3AD203B41FA5}">
                      <a16:colId xmlns:a16="http://schemas.microsoft.com/office/drawing/2014/main" val="3134318253"/>
                    </a:ext>
                  </a:extLst>
                </a:gridCol>
              </a:tblGrid>
              <a:tr h="70701">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125032100"/>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총수량</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867343"/>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6682906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24487198"/>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97696436"/>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450259414"/>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937931943"/>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014171222"/>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2349307"/>
                  </a:ext>
                </a:extLst>
              </a:tr>
              <a:tr h="7070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542683638"/>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6919519"/>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자체생산수량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11845761"/>
                  </a:ext>
                </a:extLst>
              </a:tr>
              <a:tr h="707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_Socket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3223239256"/>
                  </a:ext>
                </a:extLst>
              </a:tr>
              <a:tr h="14140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자체생산비중</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_Connector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97774049"/>
                  </a:ext>
                </a:extLst>
              </a:tr>
            </a:tbl>
          </a:graphicData>
        </a:graphic>
      </p:graphicFrame>
      <p:graphicFrame>
        <p:nvGraphicFramePr>
          <p:cNvPr id="28" name="표 27">
            <a:extLst>
              <a:ext uri="{FF2B5EF4-FFF2-40B4-BE49-F238E27FC236}">
                <a16:creationId xmlns:a16="http://schemas.microsoft.com/office/drawing/2014/main" id="{EBD21F2C-2C6D-4C3A-B47A-0B5B592E40C6}"/>
              </a:ext>
            </a:extLst>
          </p:cNvPr>
          <p:cNvGraphicFramePr>
            <a:graphicFrameLocks noGrp="1"/>
          </p:cNvGraphicFramePr>
          <p:nvPr>
            <p:extLst>
              <p:ext uri="{D42A27DB-BD31-4B8C-83A1-F6EECF244321}">
                <p14:modId xmlns:p14="http://schemas.microsoft.com/office/powerpoint/2010/main" val="2849280246"/>
              </p:ext>
            </p:extLst>
          </p:nvPr>
        </p:nvGraphicFramePr>
        <p:xfrm>
          <a:off x="5823068" y="4397280"/>
          <a:ext cx="3604637" cy="1779180"/>
        </p:xfrm>
        <a:graphic>
          <a:graphicData uri="http://schemas.openxmlformats.org/drawingml/2006/table">
            <a:tbl>
              <a:tblPr/>
              <a:tblGrid>
                <a:gridCol w="147504">
                  <a:extLst>
                    <a:ext uri="{9D8B030D-6E8A-4147-A177-3AD203B41FA5}">
                      <a16:colId xmlns:a16="http://schemas.microsoft.com/office/drawing/2014/main" val="1721145056"/>
                    </a:ext>
                  </a:extLst>
                </a:gridCol>
                <a:gridCol w="1060188">
                  <a:extLst>
                    <a:ext uri="{9D8B030D-6E8A-4147-A177-3AD203B41FA5}">
                      <a16:colId xmlns:a16="http://schemas.microsoft.com/office/drawing/2014/main" val="3236946739"/>
                    </a:ext>
                  </a:extLst>
                </a:gridCol>
                <a:gridCol w="479389">
                  <a:extLst>
                    <a:ext uri="{9D8B030D-6E8A-4147-A177-3AD203B41FA5}">
                      <a16:colId xmlns:a16="http://schemas.microsoft.com/office/drawing/2014/main" val="3032301028"/>
                    </a:ext>
                  </a:extLst>
                </a:gridCol>
                <a:gridCol w="479389">
                  <a:extLst>
                    <a:ext uri="{9D8B030D-6E8A-4147-A177-3AD203B41FA5}">
                      <a16:colId xmlns:a16="http://schemas.microsoft.com/office/drawing/2014/main" val="3967273387"/>
                    </a:ext>
                  </a:extLst>
                </a:gridCol>
                <a:gridCol w="479389">
                  <a:extLst>
                    <a:ext uri="{9D8B030D-6E8A-4147-A177-3AD203B41FA5}">
                      <a16:colId xmlns:a16="http://schemas.microsoft.com/office/drawing/2014/main" val="1135639658"/>
                    </a:ext>
                  </a:extLst>
                </a:gridCol>
                <a:gridCol w="479389">
                  <a:extLst>
                    <a:ext uri="{9D8B030D-6E8A-4147-A177-3AD203B41FA5}">
                      <a16:colId xmlns:a16="http://schemas.microsoft.com/office/drawing/2014/main" val="4227745493"/>
                    </a:ext>
                  </a:extLst>
                </a:gridCol>
                <a:gridCol w="479389">
                  <a:extLst>
                    <a:ext uri="{9D8B030D-6E8A-4147-A177-3AD203B41FA5}">
                      <a16:colId xmlns:a16="http://schemas.microsoft.com/office/drawing/2014/main" val="3574458368"/>
                    </a:ext>
                  </a:extLst>
                </a:gridCol>
              </a:tblGrid>
              <a:tr h="148265">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255964793"/>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감소액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56712942"/>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 단가</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469427674"/>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노무비 증가액</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1226679583"/>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627789964"/>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64854514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4752755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검사인력수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38127591"/>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인당 검사량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85229400"/>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증분인원</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명</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51218259"/>
                  </a:ext>
                </a:extLst>
              </a:tr>
              <a:tr h="1482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Per Capita</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86982081"/>
                  </a:ext>
                </a:extLst>
              </a:tr>
              <a:tr h="1482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 변동 증분효과</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(379)</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DDEBF7"/>
                    </a:solidFill>
                  </a:tcPr>
                </a:tc>
                <a:extLst>
                  <a:ext uri="{0D108BD9-81ED-4DB2-BD59-A6C34878D82A}">
                    <a16:rowId xmlns:a16="http://schemas.microsoft.com/office/drawing/2014/main" val="683645713"/>
                  </a:ext>
                </a:extLst>
              </a:tr>
            </a:tbl>
          </a:graphicData>
        </a:graphic>
      </p:graphicFrame>
    </p:spTree>
    <p:extLst>
      <p:ext uri="{BB962C8B-B14F-4D97-AF65-F5344CB8AC3E}">
        <p14:creationId xmlns:p14="http://schemas.microsoft.com/office/powerpoint/2010/main" val="3181751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019044539"/>
              </p:ext>
            </p:extLst>
          </p:nvPr>
        </p:nvGraphicFramePr>
        <p:xfrm>
          <a:off x="468001" y="1191604"/>
          <a:ext cx="9038334" cy="5080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17435">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ko-KR" altLang="en-US"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외주비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 효과 추정</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Connector</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매출원가</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마진율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a:t>
                      </a:r>
                      <a:r>
                        <a:rPr lang="ko-KR" altLang="en-US" sz="900" kern="0" dirty="0">
                          <a:solidFill>
                            <a:srgbClr val="000000"/>
                          </a:solidFill>
                          <a:latin typeface="Arial" panose="020B0604020202020204" pitchFamily="34" charset="0"/>
                          <a:cs typeface="Arial" panose="020B0604020202020204" pitchFamily="34" charset="0"/>
                        </a:rPr>
                        <a:t> 공통</a:t>
                      </a:r>
                      <a:r>
                        <a:rPr lang="en-US" altLang="ko-KR" sz="900" kern="0" dirty="0">
                          <a:solidFill>
                            <a:srgbClr val="000000"/>
                          </a:solidFill>
                          <a:latin typeface="Arial" panose="020B0604020202020204" pitchFamily="34" charset="0"/>
                          <a:cs typeface="Arial" panose="020B0604020202020204" pitchFamily="34" charset="0"/>
                        </a:rPr>
                        <a:t>] 2020~2021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FDD </a:t>
                      </a:r>
                      <a:r>
                        <a:rPr lang="ko-KR" altLang="en-US" sz="900" kern="0" dirty="0">
                          <a:solidFill>
                            <a:srgbClr val="000000"/>
                          </a:solidFill>
                          <a:latin typeface="Arial" panose="020B0604020202020204" pitchFamily="34" charset="0"/>
                          <a:cs typeface="Arial" panose="020B0604020202020204" pitchFamily="34" charset="0"/>
                        </a:rPr>
                        <a:t>추정</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견적 마진율에 </a:t>
                      </a:r>
                      <a:r>
                        <a:rPr lang="ko-KR" altLang="en-US" sz="900" kern="0" dirty="0" err="1">
                          <a:solidFill>
                            <a:srgbClr val="000000"/>
                          </a:solidFill>
                          <a:latin typeface="Arial" panose="020B0604020202020204" pitchFamily="34" charset="0"/>
                          <a:cs typeface="Arial" panose="020B0604020202020204" pitchFamily="34" charset="0"/>
                        </a:rPr>
                        <a:t>비견적</a:t>
                      </a:r>
                      <a:r>
                        <a:rPr lang="ko-KR" altLang="en-US" sz="900" kern="0" dirty="0">
                          <a:solidFill>
                            <a:srgbClr val="000000"/>
                          </a:solidFill>
                          <a:latin typeface="Arial" panose="020B0604020202020204" pitchFamily="34" charset="0"/>
                          <a:cs typeface="Arial" panose="020B0604020202020204" pitchFamily="34" charset="0"/>
                        </a:rPr>
                        <a:t> 마진율 효과를 고려하여 </a:t>
                      </a:r>
                      <a:r>
                        <a:rPr lang="en-US" altLang="ko-KR" sz="900" kern="0" dirty="0">
                          <a:solidFill>
                            <a:srgbClr val="000000"/>
                          </a:solidFill>
                          <a:latin typeface="Arial" panose="020B0604020202020204" pitchFamily="34" charset="0"/>
                          <a:cs typeface="Arial" panose="020B0604020202020204" pitchFamily="34" charset="0"/>
                        </a:rPr>
                        <a:t>90% </a:t>
                      </a:r>
                      <a:r>
                        <a:rPr lang="ko-KR" altLang="en-US" sz="900" kern="0" dirty="0">
                          <a:solidFill>
                            <a:srgbClr val="000000"/>
                          </a:solidFill>
                          <a:latin typeface="Arial" panose="020B0604020202020204" pitchFamily="34" charset="0"/>
                          <a:cs typeface="Arial" panose="020B0604020202020204" pitchFamily="34" charset="0"/>
                        </a:rPr>
                        <a:t>수준을 반영하여 약 </a:t>
                      </a:r>
                      <a:r>
                        <a:rPr lang="en-US" altLang="ko-KR" sz="900" kern="0" dirty="0">
                          <a:solidFill>
                            <a:srgbClr val="000000"/>
                          </a:solidFill>
                          <a:latin typeface="Arial" panose="020B0604020202020204" pitchFamily="34" charset="0"/>
                          <a:cs typeface="Arial" panose="020B0604020202020204" pitchFamily="34" charset="0"/>
                        </a:rPr>
                        <a:t>47.1%</a:t>
                      </a:r>
                      <a:r>
                        <a:rPr lang="ko-KR" altLang="en-US" sz="900" kern="0" dirty="0">
                          <a:solidFill>
                            <a:srgbClr val="000000"/>
                          </a:solidFill>
                          <a:latin typeface="Arial" panose="020B0604020202020204" pitchFamily="34" charset="0"/>
                          <a:cs typeface="Arial" panose="020B0604020202020204" pitchFamily="34" charset="0"/>
                        </a:rPr>
                        <a:t>로 가정함</a:t>
                      </a:r>
                      <a:endParaRPr lang="en-US" altLang="ko-KR" sz="900" kern="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금형매출원가</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마진율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a:t>
                      </a:r>
                      <a:r>
                        <a:rPr lang="ko-KR" altLang="en-US" sz="900" kern="0" dirty="0">
                          <a:solidFill>
                            <a:srgbClr val="000000"/>
                          </a:solidFill>
                          <a:latin typeface="Arial" panose="020B0604020202020204" pitchFamily="34" charset="0"/>
                          <a:cs typeface="Arial" panose="020B0604020202020204" pitchFamily="34" charset="0"/>
                        </a:rPr>
                        <a:t> 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회사로부터 제공받은 견적서 상 재료비 및 가공원가 비중을 </a:t>
                      </a:r>
                      <a:r>
                        <a:rPr lang="en-US" altLang="ko-KR" sz="900" kern="0" dirty="0">
                          <a:solidFill>
                            <a:srgbClr val="000000"/>
                          </a:solidFill>
                          <a:latin typeface="Arial" panose="020B0604020202020204" pitchFamily="34" charset="0"/>
                          <a:cs typeface="Arial" panose="020B0604020202020204" pitchFamily="34" charset="0"/>
                        </a:rPr>
                        <a:t>Normal Structure</a:t>
                      </a:r>
                      <a:r>
                        <a:rPr lang="ko-KR" altLang="en-US" sz="900" kern="0" dirty="0">
                          <a:solidFill>
                            <a:srgbClr val="000000"/>
                          </a:solidFill>
                          <a:latin typeface="Arial" panose="020B0604020202020204" pitchFamily="34" charset="0"/>
                          <a:cs typeface="Arial" panose="020B0604020202020204" pitchFamily="34" charset="0"/>
                        </a:rPr>
                        <a:t>로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(10/15)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15" name="표 14">
            <a:extLst>
              <a:ext uri="{FF2B5EF4-FFF2-40B4-BE49-F238E27FC236}">
                <a16:creationId xmlns:a16="http://schemas.microsoft.com/office/drawing/2014/main" id="{4FFF0E71-AB4F-4B80-AD8F-56922769D2D3}"/>
              </a:ext>
            </a:extLst>
          </p:cNvPr>
          <p:cNvGraphicFramePr>
            <a:graphicFrameLocks noGrp="1"/>
          </p:cNvGraphicFramePr>
          <p:nvPr>
            <p:extLst>
              <p:ext uri="{D42A27DB-BD31-4B8C-83A1-F6EECF244321}">
                <p14:modId xmlns:p14="http://schemas.microsoft.com/office/powerpoint/2010/main" val="2819259621"/>
              </p:ext>
            </p:extLst>
          </p:nvPr>
        </p:nvGraphicFramePr>
        <p:xfrm>
          <a:off x="5833359" y="1675317"/>
          <a:ext cx="3604640" cy="762000"/>
        </p:xfrm>
        <a:graphic>
          <a:graphicData uri="http://schemas.openxmlformats.org/drawingml/2006/table">
            <a:tbl>
              <a:tblPr/>
              <a:tblGrid>
                <a:gridCol w="1095555">
                  <a:extLst>
                    <a:ext uri="{9D8B030D-6E8A-4147-A177-3AD203B41FA5}">
                      <a16:colId xmlns:a16="http://schemas.microsoft.com/office/drawing/2014/main" val="736426196"/>
                    </a:ext>
                  </a:extLst>
                </a:gridCol>
                <a:gridCol w="501817">
                  <a:extLst>
                    <a:ext uri="{9D8B030D-6E8A-4147-A177-3AD203B41FA5}">
                      <a16:colId xmlns:a16="http://schemas.microsoft.com/office/drawing/2014/main" val="2255307575"/>
                    </a:ext>
                  </a:extLst>
                </a:gridCol>
                <a:gridCol w="501817">
                  <a:extLst>
                    <a:ext uri="{9D8B030D-6E8A-4147-A177-3AD203B41FA5}">
                      <a16:colId xmlns:a16="http://schemas.microsoft.com/office/drawing/2014/main" val="3287334688"/>
                    </a:ext>
                  </a:extLst>
                </a:gridCol>
                <a:gridCol w="501817">
                  <a:extLst>
                    <a:ext uri="{9D8B030D-6E8A-4147-A177-3AD203B41FA5}">
                      <a16:colId xmlns:a16="http://schemas.microsoft.com/office/drawing/2014/main" val="2005819613"/>
                    </a:ext>
                  </a:extLst>
                </a:gridCol>
                <a:gridCol w="501817">
                  <a:extLst>
                    <a:ext uri="{9D8B030D-6E8A-4147-A177-3AD203B41FA5}">
                      <a16:colId xmlns:a16="http://schemas.microsoft.com/office/drawing/2014/main" val="3185513917"/>
                    </a:ext>
                  </a:extLst>
                </a:gridCol>
                <a:gridCol w="501817">
                  <a:extLst>
                    <a:ext uri="{9D8B030D-6E8A-4147-A177-3AD203B41FA5}">
                      <a16:colId xmlns:a16="http://schemas.microsoft.com/office/drawing/2014/main" val="2580819628"/>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793477552"/>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67576106"/>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0731024"/>
                  </a:ext>
                </a:extLst>
              </a:tr>
              <a:tr h="152400">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76084407"/>
                  </a:ext>
                </a:extLst>
              </a:tr>
              <a:tr h="15240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가공원가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증분효과</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59513079"/>
                  </a:ext>
                </a:extLst>
              </a:tr>
            </a:tbl>
          </a:graphicData>
        </a:graphic>
      </p:graphicFrame>
      <p:sp>
        <p:nvSpPr>
          <p:cNvPr id="16" name="TextBox 15">
            <a:extLst>
              <a:ext uri="{FF2B5EF4-FFF2-40B4-BE49-F238E27FC236}">
                <a16:creationId xmlns:a16="http://schemas.microsoft.com/office/drawing/2014/main" id="{DB1C5B41-8B5D-498B-B0AF-2E1BADAC94DB}"/>
              </a:ext>
            </a:extLst>
          </p:cNvPr>
          <p:cNvSpPr txBox="1"/>
          <p:nvPr/>
        </p:nvSpPr>
        <p:spPr>
          <a:xfrm>
            <a:off x="5833359" y="2437317"/>
            <a:ext cx="3951961" cy="323165"/>
          </a:xfrm>
          <a:prstGeom prst="rect">
            <a:avLst/>
          </a:prstGeom>
          <a:noFill/>
        </p:spPr>
        <p:txBody>
          <a:bodyPr wrap="square" lIns="0" tIns="0" rIns="0" bIns="0" rtlCol="0">
            <a:spAutoFit/>
          </a:bodyPr>
          <a:lstStyle/>
          <a:p>
            <a:pPr fontAlgn="ctr"/>
            <a:r>
              <a:rPr lang="en-US" altLang="ko-KR" sz="700" dirty="0">
                <a:latin typeface="Arial" panose="020B0604020202020204" pitchFamily="34" charset="0"/>
                <a:ea typeface="+mj-ea"/>
                <a:cs typeface="Arial" panose="020B0604020202020204" pitchFamily="34" charset="0"/>
              </a:rPr>
              <a:t>Note 1: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외주비중 변동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증분효과</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err="1">
                <a:solidFill>
                  <a:srgbClr val="000000"/>
                </a:solidFill>
                <a:latin typeface="Arial" panose="020B0604020202020204" pitchFamily="34" charset="0"/>
                <a:ea typeface="맑은 고딕" panose="020B0503020000020004" pitchFamily="50" charset="-127"/>
                <a:cs typeface="Arial" panose="020B0604020202020204" pitchFamily="34" charset="0"/>
              </a:rPr>
              <a:t>외주비</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감소액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노무비 증가액</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2: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a:t>
            </a: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Dep.</a:t>
            </a:r>
          </a:p>
          <a:p>
            <a:pPr fontAlgn="ctr"/>
            <a:r>
              <a:rPr lang="en-US" altLang="ko-KR" sz="700" dirty="0">
                <a:solidFill>
                  <a:srgbClr val="000000"/>
                </a:solidFill>
                <a:latin typeface="Arial" panose="020B0604020202020204" pitchFamily="34" charset="0"/>
                <a:ea typeface="맑은 고딕" panose="020B0503020000020004" pitchFamily="50" charset="-127"/>
                <a:cs typeface="Arial" panose="020B0604020202020204" pitchFamily="34" charset="0"/>
              </a:rPr>
              <a:t>Note 3: </a:t>
            </a:r>
            <a:r>
              <a:rPr lang="ko-KR" altLang="en-US" sz="700" dirty="0">
                <a:solidFill>
                  <a:srgbClr val="000000"/>
                </a:solidFill>
                <a:latin typeface="Arial" panose="020B0604020202020204" pitchFamily="34" charset="0"/>
                <a:ea typeface="맑은 고딕" panose="020B0503020000020004" pitchFamily="50" charset="-127"/>
                <a:cs typeface="Arial" panose="020B0604020202020204" pitchFamily="34" charset="0"/>
              </a:rPr>
              <a:t>생산설비 증설 관련 임차료</a:t>
            </a:r>
          </a:p>
        </p:txBody>
      </p:sp>
      <p:sp>
        <p:nvSpPr>
          <p:cNvPr id="17" name="TextBox 16">
            <a:extLst>
              <a:ext uri="{FF2B5EF4-FFF2-40B4-BE49-F238E27FC236}">
                <a16:creationId xmlns:a16="http://schemas.microsoft.com/office/drawing/2014/main" id="{6C53F1FE-597A-4137-A6B9-D5E1D05BF38F}"/>
              </a:ext>
            </a:extLst>
          </p:cNvPr>
          <p:cNvSpPr txBox="1"/>
          <p:nvPr/>
        </p:nvSpPr>
        <p:spPr>
          <a:xfrm>
            <a:off x="5791948" y="2776280"/>
            <a:ext cx="3714387" cy="1459357"/>
          </a:xfrm>
          <a:prstGeom prst="rect">
            <a:avLst/>
          </a:prstGeom>
          <a:noFill/>
          <a:ln>
            <a:noFill/>
          </a:ln>
        </p:spPr>
        <p:txBody>
          <a:bodyPr wrap="square" lIns="36000" tIns="0" rIns="36000" bIns="0" rtlCol="0">
            <a:noAutofit/>
          </a:bodyPr>
          <a:lstStyle/>
          <a:p>
            <a:pPr marL="271463" indent="-171450" latinLnBrk="1">
              <a:lnSpc>
                <a:spcPts val="1200"/>
              </a:lnSpc>
              <a:spcBef>
                <a:spcPts val="600"/>
              </a:spcBef>
              <a:buClr>
                <a:srgbClr val="00338D"/>
              </a:buClr>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하반기를 제외하고는 외주비중이 변동되지 않고 회사의 목표치인 </a:t>
            </a:r>
            <a:r>
              <a:rPr lang="en-US" altLang="ko-KR" sz="900" kern="0" dirty="0">
                <a:solidFill>
                  <a:srgbClr val="000000"/>
                </a:solidFill>
                <a:latin typeface="Arial" panose="020B0604020202020204" pitchFamily="34" charset="0"/>
                <a:cs typeface="Arial" panose="020B0604020202020204" pitchFamily="34" charset="0"/>
              </a:rPr>
              <a:t>40%</a:t>
            </a:r>
            <a:r>
              <a:rPr lang="ko-KR" altLang="en-US" sz="900" kern="0" dirty="0">
                <a:solidFill>
                  <a:srgbClr val="000000"/>
                </a:solidFill>
                <a:latin typeface="Arial" panose="020B0604020202020204" pitchFamily="34" charset="0"/>
                <a:cs typeface="Arial" panose="020B0604020202020204" pitchFamily="34" charset="0"/>
              </a:rPr>
              <a:t>가 유지되는 가정이므로</a:t>
            </a:r>
            <a:r>
              <a:rPr lang="en-US" altLang="ko-KR" sz="900" kern="0" dirty="0">
                <a:solidFill>
                  <a:srgbClr val="000000"/>
                </a:solidFill>
                <a:latin typeface="Arial" panose="020B0604020202020204" pitchFamily="34" charset="0"/>
                <a:cs typeface="Arial" panose="020B0604020202020204" pitchFamily="34" charset="0"/>
              </a:rPr>
              <a:t>, 2023</a:t>
            </a:r>
            <a:r>
              <a:rPr lang="ko-KR" altLang="en-US" sz="900" kern="0" dirty="0">
                <a:solidFill>
                  <a:srgbClr val="000000"/>
                </a:solidFill>
                <a:latin typeface="Arial" panose="020B0604020202020204" pitchFamily="34" charset="0"/>
                <a:cs typeface="Arial" panose="020B0604020202020204" pitchFamily="34" charset="0"/>
              </a:rPr>
              <a:t>년 이후 </a:t>
            </a:r>
            <a:r>
              <a:rPr lang="ko-KR" altLang="en-US" sz="900" kern="0" dirty="0" err="1">
                <a:solidFill>
                  <a:srgbClr val="000000"/>
                </a:solidFill>
                <a:latin typeface="Arial" panose="020B0604020202020204" pitchFamily="34" charset="0"/>
                <a:cs typeface="Arial" panose="020B0604020202020204" pitchFamily="34" charset="0"/>
              </a:rPr>
              <a:t>외주비</a:t>
            </a:r>
            <a:r>
              <a:rPr lang="ko-KR" altLang="en-US" sz="900" kern="0" dirty="0">
                <a:solidFill>
                  <a:srgbClr val="000000"/>
                </a:solidFill>
                <a:latin typeface="Arial" panose="020B0604020202020204" pitchFamily="34" charset="0"/>
                <a:cs typeface="Arial" panose="020B0604020202020204" pitchFamily="34" charset="0"/>
              </a:rPr>
              <a:t> 감소효과는 존재하지 않고 생산량 증대에 따른 노무비 증가효과만 발생함</a:t>
            </a:r>
            <a:endParaRPr lang="en-US" altLang="ko-KR" sz="900" kern="0" dirty="0">
              <a:solidFill>
                <a:srgbClr val="000000"/>
              </a:solidFill>
              <a:latin typeface="Arial" panose="020B0604020202020204" pitchFamily="34" charset="0"/>
              <a:cs typeface="Arial" panose="020B0604020202020204" pitchFamily="34" charset="0"/>
            </a:endParaRPr>
          </a:p>
          <a:p>
            <a:pPr marL="271463" indent="-171450" latinLnBrk="1">
              <a:lnSpc>
                <a:spcPts val="1200"/>
              </a:lnSpc>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내재화 비중이 증가하지 않는 가정으로 자체생산수량이 크게 증가하지 않음에 따라 필요 추가설비대수는 </a:t>
            </a:r>
            <a:r>
              <a:rPr lang="en-US" altLang="ko-KR" sz="900" kern="0" dirty="0">
                <a:solidFill>
                  <a:srgbClr val="000000"/>
                </a:solidFill>
                <a:latin typeface="Arial" panose="020B0604020202020204" pitchFamily="34" charset="0"/>
                <a:cs typeface="Arial" panose="020B0604020202020204" pitchFamily="34" charset="0"/>
              </a:rPr>
              <a:t>8</a:t>
            </a:r>
            <a:r>
              <a:rPr lang="ko-KR" altLang="en-US" sz="900" kern="0" dirty="0">
                <a:solidFill>
                  <a:srgbClr val="000000"/>
                </a:solidFill>
                <a:latin typeface="Arial" panose="020B0604020202020204" pitchFamily="34" charset="0"/>
                <a:cs typeface="Arial" panose="020B0604020202020204" pitchFamily="34" charset="0"/>
              </a:rPr>
              <a:t>대로 </a:t>
            </a:r>
            <a:r>
              <a:rPr lang="en-US" altLang="ko-KR" sz="900" kern="0" dirty="0" err="1">
                <a:solidFill>
                  <a:srgbClr val="000000"/>
                </a:solidFill>
                <a:latin typeface="Arial" panose="020B0604020202020204" pitchFamily="34" charset="0"/>
                <a:cs typeface="Arial" panose="020B0604020202020204" pitchFamily="34" charset="0"/>
              </a:rPr>
              <a:t>CapEx</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투자액이 </a:t>
            </a:r>
            <a:r>
              <a:rPr lang="en-US" altLang="ko-KR" sz="900" kern="0" dirty="0">
                <a:solidFill>
                  <a:srgbClr val="000000"/>
                </a:solidFill>
                <a:latin typeface="Arial" panose="020B0604020202020204" pitchFamily="34" charset="0"/>
                <a:cs typeface="Arial" panose="020B0604020202020204" pitchFamily="34" charset="0"/>
              </a:rPr>
              <a:t>20.1</a:t>
            </a:r>
            <a:r>
              <a:rPr lang="ko-KR" altLang="en-US" sz="900" kern="0" dirty="0">
                <a:solidFill>
                  <a:srgbClr val="000000"/>
                </a:solidFill>
                <a:latin typeface="Arial" panose="020B0604020202020204" pitchFamily="34" charset="0"/>
                <a:cs typeface="Arial" panose="020B0604020202020204" pitchFamily="34" charset="0"/>
              </a:rPr>
              <a:t>억원 수준에 불과하며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추가 임차료가 발생하지 않음</a:t>
            </a:r>
          </a:p>
        </p:txBody>
      </p:sp>
      <p:sp>
        <p:nvSpPr>
          <p:cNvPr id="21" name="순서도: 연결자 20">
            <a:extLst>
              <a:ext uri="{FF2B5EF4-FFF2-40B4-BE49-F238E27FC236}">
                <a16:creationId xmlns:a16="http://schemas.microsoft.com/office/drawing/2014/main" id="{E89F31FA-3836-4D1B-8364-3C3FC26EC89A}"/>
              </a:ext>
            </a:extLst>
          </p:cNvPr>
          <p:cNvSpPr/>
          <p:nvPr/>
        </p:nvSpPr>
        <p:spPr bwMode="auto">
          <a:xfrm>
            <a:off x="2059048" y="42495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2</a:t>
            </a:r>
            <a:endParaRPr lang="ko-KR" altLang="en-US" sz="800" b="1" kern="0" dirty="0">
              <a:solidFill>
                <a:srgbClr val="FFFF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995E797A-A98E-47A3-AF1E-48C12BB9F9EC}"/>
              </a:ext>
            </a:extLst>
          </p:cNvPr>
          <p:cNvGraphicFramePr>
            <a:graphicFrameLocks noGrp="1"/>
          </p:cNvGraphicFramePr>
          <p:nvPr>
            <p:extLst>
              <p:ext uri="{D42A27DB-BD31-4B8C-83A1-F6EECF244321}">
                <p14:modId xmlns:p14="http://schemas.microsoft.com/office/powerpoint/2010/main" val="2305231909"/>
              </p:ext>
            </p:extLst>
          </p:nvPr>
        </p:nvGraphicFramePr>
        <p:xfrm>
          <a:off x="2105169" y="4886404"/>
          <a:ext cx="2847832" cy="243840"/>
        </p:xfrm>
        <a:graphic>
          <a:graphicData uri="http://schemas.openxmlformats.org/drawingml/2006/table">
            <a:tbl>
              <a:tblPr/>
              <a:tblGrid>
                <a:gridCol w="851916">
                  <a:extLst>
                    <a:ext uri="{9D8B030D-6E8A-4147-A177-3AD203B41FA5}">
                      <a16:colId xmlns:a16="http://schemas.microsoft.com/office/drawing/2014/main" val="846095578"/>
                    </a:ext>
                  </a:extLst>
                </a:gridCol>
                <a:gridCol w="997958">
                  <a:extLst>
                    <a:ext uri="{9D8B030D-6E8A-4147-A177-3AD203B41FA5}">
                      <a16:colId xmlns:a16="http://schemas.microsoft.com/office/drawing/2014/main" val="608065306"/>
                    </a:ext>
                  </a:extLst>
                </a:gridCol>
                <a:gridCol w="997958">
                  <a:extLst>
                    <a:ext uri="{9D8B030D-6E8A-4147-A177-3AD203B41FA5}">
                      <a16:colId xmlns:a16="http://schemas.microsoft.com/office/drawing/2014/main" val="3277717904"/>
                    </a:ext>
                  </a:extLst>
                </a:gridCol>
              </a:tblGrid>
              <a:tr h="0">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Margin%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CoGS%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추정 견적 마진율</a:t>
                      </a:r>
                      <a:endPar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406231279"/>
                  </a:ext>
                </a:extLst>
              </a:tr>
              <a:tr h="0">
                <a:tc>
                  <a:txBody>
                    <a:bodyPr/>
                    <a:lstStyle/>
                    <a:p>
                      <a:pPr algn="r" fontAlgn="ctr"/>
                      <a:r>
                        <a:rPr lang="en-US" altLang="ko-KR" sz="800" b="0" i="1" u="none" strike="noStrike" dirty="0">
                          <a:solidFill>
                            <a:srgbClr val="FF0000"/>
                          </a:solidFill>
                          <a:effectLst/>
                          <a:latin typeface="Arial" panose="020B0604020202020204" pitchFamily="34" charset="0"/>
                          <a:ea typeface="맑은 고딕" panose="020B0503020000020004" pitchFamily="50" charset="-127"/>
                          <a:cs typeface="Arial" panose="020B0604020202020204" pitchFamily="34" charset="0"/>
                        </a:rPr>
                        <a:t>47.1%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8990160"/>
                  </a:ext>
                </a:extLst>
              </a:tr>
            </a:tbl>
          </a:graphicData>
        </a:graphic>
      </p:graphicFrame>
      <p:sp>
        <p:nvSpPr>
          <p:cNvPr id="22" name="순서도: 연결자 21">
            <a:extLst>
              <a:ext uri="{FF2B5EF4-FFF2-40B4-BE49-F238E27FC236}">
                <a16:creationId xmlns:a16="http://schemas.microsoft.com/office/drawing/2014/main" id="{AF5A2FE1-6A60-477A-A84F-875490B25C0E}"/>
              </a:ext>
            </a:extLst>
          </p:cNvPr>
          <p:cNvSpPr/>
          <p:nvPr/>
        </p:nvSpPr>
        <p:spPr bwMode="auto">
          <a:xfrm>
            <a:off x="2059048" y="516697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3</a:t>
            </a:r>
            <a:endParaRPr lang="ko-KR" altLang="en-US" sz="800" b="1" kern="0" dirty="0">
              <a:solidFill>
                <a:srgbClr val="FFFFFF"/>
              </a:solidFill>
              <a:cs typeface="Arial" panose="020B0604020202020204" pitchFamily="34" charset="0"/>
            </a:endParaRPr>
          </a:p>
        </p:txBody>
      </p:sp>
      <p:graphicFrame>
        <p:nvGraphicFramePr>
          <p:cNvPr id="5" name="표 4">
            <a:extLst>
              <a:ext uri="{FF2B5EF4-FFF2-40B4-BE49-F238E27FC236}">
                <a16:creationId xmlns:a16="http://schemas.microsoft.com/office/drawing/2014/main" id="{D302FD5C-9662-4BE3-BC8A-0565581FF27E}"/>
              </a:ext>
            </a:extLst>
          </p:cNvPr>
          <p:cNvGraphicFramePr>
            <a:graphicFrameLocks noGrp="1"/>
          </p:cNvGraphicFramePr>
          <p:nvPr>
            <p:extLst>
              <p:ext uri="{D42A27DB-BD31-4B8C-83A1-F6EECF244321}">
                <p14:modId xmlns:p14="http://schemas.microsoft.com/office/powerpoint/2010/main" val="2795961197"/>
              </p:ext>
            </p:extLst>
          </p:nvPr>
        </p:nvGraphicFramePr>
        <p:xfrm>
          <a:off x="2105170" y="5849553"/>
          <a:ext cx="2847832" cy="304800"/>
        </p:xfrm>
        <a:graphic>
          <a:graphicData uri="http://schemas.openxmlformats.org/drawingml/2006/table">
            <a:tbl>
              <a:tblPr/>
              <a:tblGrid>
                <a:gridCol w="711958">
                  <a:extLst>
                    <a:ext uri="{9D8B030D-6E8A-4147-A177-3AD203B41FA5}">
                      <a16:colId xmlns:a16="http://schemas.microsoft.com/office/drawing/2014/main" val="3068025622"/>
                    </a:ext>
                  </a:extLst>
                </a:gridCol>
                <a:gridCol w="711958">
                  <a:extLst>
                    <a:ext uri="{9D8B030D-6E8A-4147-A177-3AD203B41FA5}">
                      <a16:colId xmlns:a16="http://schemas.microsoft.com/office/drawing/2014/main" val="3461765177"/>
                    </a:ext>
                  </a:extLst>
                </a:gridCol>
                <a:gridCol w="711958">
                  <a:extLst>
                    <a:ext uri="{9D8B030D-6E8A-4147-A177-3AD203B41FA5}">
                      <a16:colId xmlns:a16="http://schemas.microsoft.com/office/drawing/2014/main" val="2613276996"/>
                    </a:ext>
                  </a:extLst>
                </a:gridCol>
                <a:gridCol w="711958">
                  <a:extLst>
                    <a:ext uri="{9D8B030D-6E8A-4147-A177-3AD203B41FA5}">
                      <a16:colId xmlns:a16="http://schemas.microsoft.com/office/drawing/2014/main" val="32536021"/>
                    </a:ext>
                  </a:extLst>
                </a:gridCol>
              </a:tblGrid>
              <a:tr h="152400">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Margin%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err="1">
                          <a:solidFill>
                            <a:srgbClr val="FFFFFF"/>
                          </a:solidFill>
                          <a:effectLst/>
                          <a:latin typeface="Arial" panose="020B0604020202020204" pitchFamily="34" charset="0"/>
                          <a:ea typeface="맑은 고딕" panose="020B0503020000020004" pitchFamily="50" charset="-127"/>
                          <a:cs typeface="Arial" panose="020B0604020202020204" pitchFamily="34" charset="0"/>
                        </a:rPr>
                        <a:t>CoGS</a:t>
                      </a: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재료비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가공원가</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69028261"/>
                  </a:ext>
                </a:extLst>
              </a:tr>
              <a:tr h="152400">
                <a:tc>
                  <a:txBody>
                    <a:bodyPr/>
                    <a:lstStyle/>
                    <a:p>
                      <a:pPr algn="r" rtl="0" fontAlgn="ctr"/>
                      <a:r>
                        <a:rPr lang="en-US" altLang="ko-KR" sz="800" b="0" i="1" u="none" strike="noStrike">
                          <a:solidFill>
                            <a:srgbClr val="FF0000"/>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09344344"/>
                  </a:ext>
                </a:extLst>
              </a:tr>
            </a:tbl>
          </a:graphicData>
        </a:graphic>
      </p:graphicFrame>
      <p:graphicFrame>
        <p:nvGraphicFramePr>
          <p:cNvPr id="23" name="표 22">
            <a:extLst>
              <a:ext uri="{FF2B5EF4-FFF2-40B4-BE49-F238E27FC236}">
                <a16:creationId xmlns:a16="http://schemas.microsoft.com/office/drawing/2014/main" id="{AB759AE1-32A8-4D4A-8AF1-99F154F2F3F0}"/>
              </a:ext>
            </a:extLst>
          </p:cNvPr>
          <p:cNvGraphicFramePr>
            <a:graphicFrameLocks noGrp="1"/>
          </p:cNvGraphicFramePr>
          <p:nvPr>
            <p:extLst>
              <p:ext uri="{D42A27DB-BD31-4B8C-83A1-F6EECF244321}">
                <p14:modId xmlns:p14="http://schemas.microsoft.com/office/powerpoint/2010/main" val="4217333294"/>
              </p:ext>
            </p:extLst>
          </p:nvPr>
        </p:nvGraphicFramePr>
        <p:xfrm>
          <a:off x="2105169" y="1674313"/>
          <a:ext cx="3686778" cy="2560320"/>
        </p:xfrm>
        <a:graphic>
          <a:graphicData uri="http://schemas.openxmlformats.org/drawingml/2006/table">
            <a:tbl>
              <a:tblPr/>
              <a:tblGrid>
                <a:gridCol w="150866">
                  <a:extLst>
                    <a:ext uri="{9D8B030D-6E8A-4147-A177-3AD203B41FA5}">
                      <a16:colId xmlns:a16="http://schemas.microsoft.com/office/drawing/2014/main" val="2356432445"/>
                    </a:ext>
                  </a:extLst>
                </a:gridCol>
                <a:gridCol w="1084347">
                  <a:extLst>
                    <a:ext uri="{9D8B030D-6E8A-4147-A177-3AD203B41FA5}">
                      <a16:colId xmlns:a16="http://schemas.microsoft.com/office/drawing/2014/main" val="2805558346"/>
                    </a:ext>
                  </a:extLst>
                </a:gridCol>
                <a:gridCol w="490313">
                  <a:extLst>
                    <a:ext uri="{9D8B030D-6E8A-4147-A177-3AD203B41FA5}">
                      <a16:colId xmlns:a16="http://schemas.microsoft.com/office/drawing/2014/main" val="1728447481"/>
                    </a:ext>
                  </a:extLst>
                </a:gridCol>
                <a:gridCol w="490313">
                  <a:extLst>
                    <a:ext uri="{9D8B030D-6E8A-4147-A177-3AD203B41FA5}">
                      <a16:colId xmlns:a16="http://schemas.microsoft.com/office/drawing/2014/main" val="3253938635"/>
                    </a:ext>
                  </a:extLst>
                </a:gridCol>
                <a:gridCol w="490313">
                  <a:extLst>
                    <a:ext uri="{9D8B030D-6E8A-4147-A177-3AD203B41FA5}">
                      <a16:colId xmlns:a16="http://schemas.microsoft.com/office/drawing/2014/main" val="515410089"/>
                    </a:ext>
                  </a:extLst>
                </a:gridCol>
                <a:gridCol w="490313">
                  <a:extLst>
                    <a:ext uri="{9D8B030D-6E8A-4147-A177-3AD203B41FA5}">
                      <a16:colId xmlns:a16="http://schemas.microsoft.com/office/drawing/2014/main" val="3538070489"/>
                    </a:ext>
                  </a:extLst>
                </a:gridCol>
                <a:gridCol w="490313">
                  <a:extLst>
                    <a:ext uri="{9D8B030D-6E8A-4147-A177-3AD203B41FA5}">
                      <a16:colId xmlns:a16="http://schemas.microsoft.com/office/drawing/2014/main" val="4004629894"/>
                    </a:ext>
                  </a:extLst>
                </a:gridCol>
              </a:tblGrid>
              <a:tr h="121777">
                <a:tc gridSpan="2">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endParaRPr lang="ko-KR" altLang="en-US" sz="9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66170470"/>
                  </a:ext>
                </a:extLst>
              </a:tr>
              <a:tr h="121777">
                <a:tc gridSpan="2">
                  <a:txBody>
                    <a:bodyPr/>
                    <a:lstStyle/>
                    <a:p>
                      <a:pPr algn="l"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05883381"/>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8896847"/>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2CC"/>
                    </a:solidFill>
                  </a:tcPr>
                </a:tc>
                <a:extLst>
                  <a:ext uri="{0D108BD9-81ED-4DB2-BD59-A6C34878D82A}">
                    <a16:rowId xmlns:a16="http://schemas.microsoft.com/office/drawing/2014/main" val="48964713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0243086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2CC"/>
                    </a:solidFill>
                  </a:tcPr>
                </a:tc>
                <a:extLst>
                  <a:ext uri="{0D108BD9-81ED-4DB2-BD59-A6C34878D82A}">
                    <a16:rowId xmlns:a16="http://schemas.microsoft.com/office/drawing/2014/main" val="3143512"/>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3032245396"/>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29865334"/>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296701978"/>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19633051"/>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36756802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22181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2242623"/>
                  </a:ext>
                </a:extLst>
              </a:tr>
              <a:tr h="121777">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 </a:t>
                      </a: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7709750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 </a:t>
                      </a:r>
                      <a:r>
                        <a:rPr 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9123778"/>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필요 추가설비대수</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2466432987"/>
                  </a:ext>
                </a:extLst>
              </a:tr>
              <a:tr h="121777">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대당 가격</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168428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88871535"/>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연간 </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99065399"/>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Capacity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초과물량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2CC"/>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219395666"/>
                  </a:ext>
                </a:extLst>
              </a:tr>
              <a:tr h="12177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설비대수</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To-Be)</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515639117"/>
                  </a:ext>
                </a:extLst>
              </a:tr>
            </a:tbl>
          </a:graphicData>
        </a:graphic>
      </p:graphicFrame>
    </p:spTree>
    <p:extLst>
      <p:ext uri="{BB962C8B-B14F-4D97-AF65-F5344CB8AC3E}">
        <p14:creationId xmlns:p14="http://schemas.microsoft.com/office/powerpoint/2010/main" val="16032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026972393"/>
              </p:ext>
            </p:extLst>
          </p:nvPr>
        </p:nvGraphicFramePr>
        <p:xfrm>
          <a:off x="468001" y="1191604"/>
          <a:ext cx="9038334" cy="5092324"/>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603487">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센서매출원가</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원가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a:t>
                      </a:r>
                      <a:r>
                        <a:rPr lang="ko-KR" altLang="en-US" sz="900" kern="0" dirty="0">
                          <a:solidFill>
                            <a:srgbClr val="000000"/>
                          </a:solidFill>
                          <a:latin typeface="Arial" panose="020B0604020202020204" pitchFamily="34" charset="0"/>
                          <a:cs typeface="Arial" panose="020B0604020202020204" pitchFamily="34" charset="0"/>
                        </a:rPr>
                        <a:t> 공통</a:t>
                      </a:r>
                      <a:r>
                        <a:rPr lang="en-US" altLang="ko-KR" sz="900" kern="0" dirty="0">
                          <a:solidFill>
                            <a:srgbClr val="000000"/>
                          </a:solidFill>
                          <a:latin typeface="Arial" panose="020B0604020202020204" pitchFamily="34" charset="0"/>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매출 추정 시 물량과 동일하게 가정하고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매출원가는 </a:t>
                      </a:r>
                      <a:r>
                        <a:rPr lang="ko-KR" altLang="en-US" sz="900" kern="0" dirty="0">
                          <a:solidFill>
                            <a:srgbClr val="000000"/>
                          </a:solidFill>
                          <a:latin typeface="Arial" panose="020B0604020202020204" pitchFamily="34" charset="0"/>
                          <a:cs typeface="Arial" panose="020B0604020202020204" pitchFamily="34" charset="0"/>
                        </a:rPr>
                        <a:t>회사로부터 수령한 단위당 제조원가의 </a:t>
                      </a:r>
                      <a:r>
                        <a:rPr lang="en-US" altLang="ko-KR" sz="900" kern="0" dirty="0">
                          <a:solidFill>
                            <a:srgbClr val="000000"/>
                          </a:solidFill>
                          <a:latin typeface="Arial" panose="020B0604020202020204" pitchFamily="34" charset="0"/>
                          <a:cs typeface="Arial" panose="020B0604020202020204" pitchFamily="34" charset="0"/>
                        </a:rPr>
                        <a:t>4</a:t>
                      </a:r>
                      <a:r>
                        <a:rPr lang="ko-KR" altLang="en-US" sz="900" kern="0" dirty="0">
                          <a:solidFill>
                            <a:srgbClr val="000000"/>
                          </a:solidFill>
                          <a:latin typeface="Arial" panose="020B0604020202020204" pitchFamily="34" charset="0"/>
                          <a:cs typeface="Arial" panose="020B0604020202020204" pitchFamily="34" charset="0"/>
                        </a:rPr>
                        <a:t>개년 평균값에 각 연도별 물가상승률을 반영하여 가정함 </a:t>
                      </a:r>
                      <a:r>
                        <a:rPr lang="en-US" altLang="ko-KR" sz="900" kern="0" dirty="0">
                          <a:solidFill>
                            <a:srgbClr val="000000"/>
                          </a:solidFill>
                          <a:latin typeface="Arial" panose="020B0604020202020204" pitchFamily="34" charset="0"/>
                          <a:cs typeface="Arial" panose="020B0604020202020204" pitchFamily="34" charset="0"/>
                        </a:rPr>
                        <a:t>(Case 1 </a:t>
                      </a:r>
                      <a:r>
                        <a:rPr lang="ko-KR" altLang="en-US" sz="900" kern="0" dirty="0">
                          <a:solidFill>
                            <a:srgbClr val="000000"/>
                          </a:solidFill>
                          <a:latin typeface="Arial" panose="020B0604020202020204" pitchFamily="34" charset="0"/>
                          <a:cs typeface="Arial" panose="020B0604020202020204" pitchFamily="34" charset="0"/>
                        </a:rPr>
                        <a:t>신규 센서매출은 기존 센서매출 원가율 준용 가정</a:t>
                      </a:r>
                      <a:r>
                        <a:rPr lang="en-US" altLang="ko-KR" sz="900" kern="0" dirty="0">
                          <a:solidFill>
                            <a:srgbClr val="000000"/>
                          </a:solidFill>
                          <a:latin typeface="Arial" panose="020B0604020202020204" pitchFamily="34" charset="0"/>
                          <a:cs typeface="Arial" panose="020B0604020202020204" pitchFamily="34" charset="0"/>
                        </a:rPr>
                        <a:t>)</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73852">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판관비</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095547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(11/15)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
        <p:nvSpPr>
          <p:cNvPr id="18" name="순서도: 연결자 17">
            <a:extLst>
              <a:ext uri="{FF2B5EF4-FFF2-40B4-BE49-F238E27FC236}">
                <a16:creationId xmlns:a16="http://schemas.microsoft.com/office/drawing/2014/main" id="{91CFACF8-0417-4C66-BDC2-DA789C50A331}"/>
              </a:ext>
            </a:extLst>
          </p:cNvPr>
          <p:cNvSpPr/>
          <p:nvPr/>
        </p:nvSpPr>
        <p:spPr bwMode="auto">
          <a:xfrm>
            <a:off x="2059048" y="15139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tabLst>
                <a:tab pos="5715000" algn="l"/>
              </a:tabLst>
              <a:defRPr/>
            </a:pPr>
            <a:r>
              <a:rPr lang="en-US" altLang="ko-KR" sz="800" b="1" kern="0" dirty="0">
                <a:solidFill>
                  <a:srgbClr val="FFFFFF"/>
                </a:solidFill>
                <a:cs typeface="Arial" panose="020B0604020202020204" pitchFamily="34" charset="0"/>
              </a:rPr>
              <a:t>4</a:t>
            </a:r>
            <a:endParaRPr lang="ko-KR" altLang="en-US" sz="800" b="1" kern="0" dirty="0">
              <a:solidFill>
                <a:srgbClr val="FFFFFF"/>
              </a:solidFill>
              <a:cs typeface="Arial" panose="020B0604020202020204" pitchFamily="34" charset="0"/>
            </a:endParaRPr>
          </a:p>
        </p:txBody>
      </p:sp>
      <p:graphicFrame>
        <p:nvGraphicFramePr>
          <p:cNvPr id="13" name="표 12">
            <a:extLst>
              <a:ext uri="{FF2B5EF4-FFF2-40B4-BE49-F238E27FC236}">
                <a16:creationId xmlns:a16="http://schemas.microsoft.com/office/drawing/2014/main" id="{062791B5-242C-430A-AD98-92163C5A73F4}"/>
              </a:ext>
            </a:extLst>
          </p:cNvPr>
          <p:cNvGraphicFramePr>
            <a:graphicFrameLocks noGrp="1"/>
          </p:cNvGraphicFramePr>
          <p:nvPr/>
        </p:nvGraphicFramePr>
        <p:xfrm>
          <a:off x="2105169" y="2389401"/>
          <a:ext cx="3562386" cy="1341120"/>
        </p:xfrm>
        <a:graphic>
          <a:graphicData uri="http://schemas.openxmlformats.org/drawingml/2006/table">
            <a:tbl>
              <a:tblPr/>
              <a:tblGrid>
                <a:gridCol w="113012">
                  <a:extLst>
                    <a:ext uri="{9D8B030D-6E8A-4147-A177-3AD203B41FA5}">
                      <a16:colId xmlns:a16="http://schemas.microsoft.com/office/drawing/2014/main" val="2351566757"/>
                    </a:ext>
                  </a:extLst>
                </a:gridCol>
                <a:gridCol w="1101594">
                  <a:extLst>
                    <a:ext uri="{9D8B030D-6E8A-4147-A177-3AD203B41FA5}">
                      <a16:colId xmlns:a16="http://schemas.microsoft.com/office/drawing/2014/main" val="947449241"/>
                    </a:ext>
                  </a:extLst>
                </a:gridCol>
                <a:gridCol w="469556">
                  <a:extLst>
                    <a:ext uri="{9D8B030D-6E8A-4147-A177-3AD203B41FA5}">
                      <a16:colId xmlns:a16="http://schemas.microsoft.com/office/drawing/2014/main" val="1302818654"/>
                    </a:ext>
                  </a:extLst>
                </a:gridCol>
                <a:gridCol w="469556">
                  <a:extLst>
                    <a:ext uri="{9D8B030D-6E8A-4147-A177-3AD203B41FA5}">
                      <a16:colId xmlns:a16="http://schemas.microsoft.com/office/drawing/2014/main" val="2111280081"/>
                    </a:ext>
                  </a:extLst>
                </a:gridCol>
                <a:gridCol w="469556">
                  <a:extLst>
                    <a:ext uri="{9D8B030D-6E8A-4147-A177-3AD203B41FA5}">
                      <a16:colId xmlns:a16="http://schemas.microsoft.com/office/drawing/2014/main" val="4207632878"/>
                    </a:ext>
                  </a:extLst>
                </a:gridCol>
                <a:gridCol w="469556">
                  <a:extLst>
                    <a:ext uri="{9D8B030D-6E8A-4147-A177-3AD203B41FA5}">
                      <a16:colId xmlns:a16="http://schemas.microsoft.com/office/drawing/2014/main" val="779765650"/>
                    </a:ext>
                  </a:extLst>
                </a:gridCol>
                <a:gridCol w="469556">
                  <a:extLst>
                    <a:ext uri="{9D8B030D-6E8A-4147-A177-3AD203B41FA5}">
                      <a16:colId xmlns:a16="http://schemas.microsoft.com/office/drawing/2014/main" val="76598051"/>
                    </a:ext>
                  </a:extLst>
                </a:gridCol>
              </a:tblGrid>
              <a:tr h="64853">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개</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75619478"/>
                  </a:ext>
                </a:extLst>
              </a:tr>
              <a:tr h="64853">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총납품수량</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endPar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4,115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874597820"/>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차량감지센서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99615147"/>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519906678"/>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초소형센서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598848500"/>
                  </a:ext>
                </a:extLst>
              </a:tr>
              <a:tr h="6485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64CH </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295971679"/>
                  </a:ext>
                </a:extLst>
              </a:tr>
              <a:tr h="6485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1.27mm </a:t>
                      </a: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핀헤더소켓</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565650317"/>
                  </a:ext>
                </a:extLst>
              </a:tr>
              <a:tr h="64853">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스크린도어센서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715674340"/>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도어센서 부자재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89315599"/>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PI5M-35</a:t>
                      </a:r>
                      <a:endPar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832572718"/>
                  </a:ext>
                </a:extLst>
              </a:tr>
              <a:tr h="64853">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IR BAR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966621463"/>
                  </a:ext>
                </a:extLst>
              </a:tr>
            </a:tbl>
          </a:graphicData>
        </a:graphic>
      </p:graphicFrame>
      <p:graphicFrame>
        <p:nvGraphicFramePr>
          <p:cNvPr id="21" name="표 20">
            <a:extLst>
              <a:ext uri="{FF2B5EF4-FFF2-40B4-BE49-F238E27FC236}">
                <a16:creationId xmlns:a16="http://schemas.microsoft.com/office/drawing/2014/main" id="{E0895AC6-48D2-48DC-9C28-25034AF8E417}"/>
              </a:ext>
            </a:extLst>
          </p:cNvPr>
          <p:cNvGraphicFramePr>
            <a:graphicFrameLocks noGrp="1"/>
          </p:cNvGraphicFramePr>
          <p:nvPr/>
        </p:nvGraphicFramePr>
        <p:xfrm>
          <a:off x="5805753" y="2389401"/>
          <a:ext cx="3562383" cy="1341120"/>
        </p:xfrm>
        <a:graphic>
          <a:graphicData uri="http://schemas.openxmlformats.org/drawingml/2006/table">
            <a:tbl>
              <a:tblPr/>
              <a:tblGrid>
                <a:gridCol w="101365">
                  <a:extLst>
                    <a:ext uri="{9D8B030D-6E8A-4147-A177-3AD203B41FA5}">
                      <a16:colId xmlns:a16="http://schemas.microsoft.com/office/drawing/2014/main" val="2351566757"/>
                    </a:ext>
                  </a:extLst>
                </a:gridCol>
                <a:gridCol w="994990">
                  <a:extLst>
                    <a:ext uri="{9D8B030D-6E8A-4147-A177-3AD203B41FA5}">
                      <a16:colId xmlns:a16="http://schemas.microsoft.com/office/drawing/2014/main" val="947449241"/>
                    </a:ext>
                  </a:extLst>
                </a:gridCol>
                <a:gridCol w="445580">
                  <a:extLst>
                    <a:ext uri="{9D8B030D-6E8A-4147-A177-3AD203B41FA5}">
                      <a16:colId xmlns:a16="http://schemas.microsoft.com/office/drawing/2014/main" val="1302818654"/>
                    </a:ext>
                  </a:extLst>
                </a:gridCol>
                <a:gridCol w="505112">
                  <a:extLst>
                    <a:ext uri="{9D8B030D-6E8A-4147-A177-3AD203B41FA5}">
                      <a16:colId xmlns:a16="http://schemas.microsoft.com/office/drawing/2014/main" val="2111280081"/>
                    </a:ext>
                  </a:extLst>
                </a:gridCol>
                <a:gridCol w="505112">
                  <a:extLst>
                    <a:ext uri="{9D8B030D-6E8A-4147-A177-3AD203B41FA5}">
                      <a16:colId xmlns:a16="http://schemas.microsoft.com/office/drawing/2014/main" val="4207632878"/>
                    </a:ext>
                  </a:extLst>
                </a:gridCol>
                <a:gridCol w="505112">
                  <a:extLst>
                    <a:ext uri="{9D8B030D-6E8A-4147-A177-3AD203B41FA5}">
                      <a16:colId xmlns:a16="http://schemas.microsoft.com/office/drawing/2014/main" val="779765650"/>
                    </a:ext>
                  </a:extLst>
                </a:gridCol>
                <a:gridCol w="505112">
                  <a:extLst>
                    <a:ext uri="{9D8B030D-6E8A-4147-A177-3AD203B41FA5}">
                      <a16:colId xmlns:a16="http://schemas.microsoft.com/office/drawing/2014/main" val="76598051"/>
                    </a:ext>
                  </a:extLst>
                </a:gridCol>
              </a:tblGrid>
              <a:tr h="37599">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천원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75619478"/>
                  </a:ext>
                </a:extLst>
              </a:tr>
              <a:tr h="37599">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단위당 제조원가</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w="12700" cmpd="sng">
                      <a:noFill/>
                      <a:prstDash val="soli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874597820"/>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차량감지센서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403</a:t>
                      </a:r>
                    </a:p>
                  </a:txBody>
                  <a:tcPr marL="36000" marR="36000" marT="0" marB="0" anchor="ctr">
                    <a:lnL w="12700" cmpd="sng">
                      <a:noFill/>
                      <a:prstDash val="solid"/>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99615147"/>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유지보수장비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279</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282</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519906678"/>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초소형센서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598848500"/>
                  </a:ext>
                </a:extLst>
              </a:tr>
              <a:tr h="37599">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64CH </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차량감지장치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2,187</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2,209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2,235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2,275</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295971679"/>
                  </a:ext>
                </a:extLst>
              </a:tr>
              <a:tr h="64077">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1.27mm </a:t>
                      </a: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핀헤더소켓</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565650317"/>
                  </a:ext>
                </a:extLst>
              </a:tr>
              <a:tr h="37599">
                <a:tc>
                  <a:txBody>
                    <a:bodyPr/>
                    <a:lstStyle/>
                    <a:p>
                      <a:pPr algn="l" fontAlgn="ct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스크린도어센서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715674340"/>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도어센서 부자재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3389315599"/>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PI5M-35</a:t>
                      </a:r>
                      <a:endParaRPr lang="en-US" altLang="ko-KR"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noFill/>
                      <a:prstDash val="dot"/>
                      <a:round/>
                      <a:headEnd type="none" w="med" len="med"/>
                      <a:tailEnd type="none" w="med" len="med"/>
                    </a:lnB>
                    <a:solidFill>
                      <a:srgbClr val="FFFFFF"/>
                    </a:solidFill>
                  </a:tcPr>
                </a:tc>
                <a:extLst>
                  <a:ext uri="{0D108BD9-81ED-4DB2-BD59-A6C34878D82A}">
                    <a16:rowId xmlns:a16="http://schemas.microsoft.com/office/drawing/2014/main" val="1832572718"/>
                  </a:ext>
                </a:extLst>
              </a:tr>
              <a:tr h="37599">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IR BAR</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w="12700" cmpd="sng">
                      <a:noFill/>
                      <a:prstDash val="solid"/>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966621463"/>
                  </a:ext>
                </a:extLst>
              </a:tr>
            </a:tbl>
          </a:graphicData>
        </a:graphic>
      </p:graphicFrame>
      <p:graphicFrame>
        <p:nvGraphicFramePr>
          <p:cNvPr id="22" name="표 21">
            <a:extLst>
              <a:ext uri="{FF2B5EF4-FFF2-40B4-BE49-F238E27FC236}">
                <a16:creationId xmlns:a16="http://schemas.microsoft.com/office/drawing/2014/main" id="{06AC5E67-CC4F-4039-91AC-EC31B899DD7A}"/>
              </a:ext>
            </a:extLst>
          </p:cNvPr>
          <p:cNvGraphicFramePr>
            <a:graphicFrameLocks noGrp="1"/>
          </p:cNvGraphicFramePr>
          <p:nvPr>
            <p:extLst>
              <p:ext uri="{D42A27DB-BD31-4B8C-83A1-F6EECF244321}">
                <p14:modId xmlns:p14="http://schemas.microsoft.com/office/powerpoint/2010/main" val="3831783862"/>
              </p:ext>
            </p:extLst>
          </p:nvPr>
        </p:nvGraphicFramePr>
        <p:xfrm>
          <a:off x="2105169" y="4188591"/>
          <a:ext cx="3951963" cy="1773553"/>
        </p:xfrm>
        <a:graphic>
          <a:graphicData uri="http://schemas.openxmlformats.org/drawingml/2006/table">
            <a:tbl>
              <a:tblPr/>
              <a:tblGrid>
                <a:gridCol w="958371">
                  <a:extLst>
                    <a:ext uri="{9D8B030D-6E8A-4147-A177-3AD203B41FA5}">
                      <a16:colId xmlns:a16="http://schemas.microsoft.com/office/drawing/2014/main" val="3338731608"/>
                    </a:ext>
                  </a:extLst>
                </a:gridCol>
                <a:gridCol w="498932">
                  <a:extLst>
                    <a:ext uri="{9D8B030D-6E8A-4147-A177-3AD203B41FA5}">
                      <a16:colId xmlns:a16="http://schemas.microsoft.com/office/drawing/2014/main" val="1629719868"/>
                    </a:ext>
                  </a:extLst>
                </a:gridCol>
                <a:gridCol w="498932">
                  <a:extLst>
                    <a:ext uri="{9D8B030D-6E8A-4147-A177-3AD203B41FA5}">
                      <a16:colId xmlns:a16="http://schemas.microsoft.com/office/drawing/2014/main" val="2769113801"/>
                    </a:ext>
                  </a:extLst>
                </a:gridCol>
                <a:gridCol w="498932">
                  <a:extLst>
                    <a:ext uri="{9D8B030D-6E8A-4147-A177-3AD203B41FA5}">
                      <a16:colId xmlns:a16="http://schemas.microsoft.com/office/drawing/2014/main" val="3137125745"/>
                    </a:ext>
                  </a:extLst>
                </a:gridCol>
                <a:gridCol w="498932">
                  <a:extLst>
                    <a:ext uri="{9D8B030D-6E8A-4147-A177-3AD203B41FA5}">
                      <a16:colId xmlns:a16="http://schemas.microsoft.com/office/drawing/2014/main" val="2115783317"/>
                    </a:ext>
                  </a:extLst>
                </a:gridCol>
                <a:gridCol w="498932">
                  <a:extLst>
                    <a:ext uri="{9D8B030D-6E8A-4147-A177-3AD203B41FA5}">
                      <a16:colId xmlns:a16="http://schemas.microsoft.com/office/drawing/2014/main" val="3216962729"/>
                    </a:ext>
                  </a:extLst>
                </a:gridCol>
                <a:gridCol w="498932">
                  <a:extLst>
                    <a:ext uri="{9D8B030D-6E8A-4147-A177-3AD203B41FA5}">
                      <a16:colId xmlns:a16="http://schemas.microsoft.com/office/drawing/2014/main" val="2737785383"/>
                    </a:ext>
                  </a:extLst>
                </a:gridCol>
              </a:tblGrid>
              <a:tr h="131953">
                <a:tc>
                  <a:txBody>
                    <a:bodyPr/>
                    <a:lstStyle/>
                    <a:p>
                      <a:pPr algn="l" fontAlgn="ct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명</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As-is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92442551"/>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대표이사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40868381"/>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고문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0.3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831671863"/>
                  </a:ext>
                </a:extLst>
              </a:tr>
              <a:tr h="136800">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CFO</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83321802"/>
                  </a:ext>
                </a:extLst>
              </a:tr>
              <a:tr h="136800">
                <a:tc>
                  <a:txBody>
                    <a:bodyPr/>
                    <a:lstStyle/>
                    <a:p>
                      <a:pPr algn="l" fontAlgn="ctr"/>
                      <a:r>
                        <a:rPr lang="ko-KR" altLang="en-US" sz="800" b="0" i="1" u="none" strike="noStrike" dirty="0">
                          <a:solidFill>
                            <a:srgbClr val="000000"/>
                          </a:solidFill>
                          <a:effectLst/>
                          <a:latin typeface="Arial" panose="020B0604020202020204" pitchFamily="34" charset="0"/>
                          <a:ea typeface="+mj-ea"/>
                          <a:cs typeface="Arial" panose="020B0604020202020204" pitchFamily="34" charset="0"/>
                        </a:rPr>
                        <a:t>영업팀장</a:t>
                      </a:r>
                      <a:r>
                        <a:rPr lang="en-US" altLang="ko-KR" sz="800" b="0" i="1"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800" b="0" i="1"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04002669"/>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사무직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29666801"/>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연구직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3369206"/>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대표이사</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392639116"/>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고문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072666526"/>
                  </a:ext>
                </a:extLst>
              </a:tr>
              <a:tr h="136800">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CFO</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031721363"/>
                  </a:ext>
                </a:extLst>
              </a:tr>
              <a:tr h="136800">
                <a:tc>
                  <a:txBody>
                    <a:bodyPr/>
                    <a:lstStyle/>
                    <a:p>
                      <a:pPr algn="l" fontAlgn="ctr"/>
                      <a:r>
                        <a:rPr lang="ko-KR" altLang="en-US" sz="800" b="0" i="1" u="none" strike="noStrike" dirty="0">
                          <a:solidFill>
                            <a:srgbClr val="000000"/>
                          </a:solidFill>
                          <a:effectLst/>
                          <a:latin typeface="Arial" panose="020B0604020202020204" pitchFamily="34" charset="0"/>
                          <a:ea typeface="+mj-ea"/>
                          <a:cs typeface="Arial" panose="020B0604020202020204" pitchFamily="34" charset="0"/>
                        </a:rPr>
                        <a:t>영업팀장</a:t>
                      </a:r>
                      <a:r>
                        <a:rPr lang="en-US" altLang="ko-KR" sz="800" b="0" i="1"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800" b="0" i="1"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1" u="none" strike="noStrike" dirty="0">
                          <a:solidFill>
                            <a:srgbClr val="000000"/>
                          </a:solidFill>
                          <a:effectLst/>
                          <a:latin typeface="맑은 고딕" panose="020B0503020000020004" pitchFamily="50" charset="-127"/>
                          <a:ea typeface="맑은 고딕" panose="020B0503020000020004" pitchFamily="50" charset="-127"/>
                        </a:rPr>
                        <a:t>　</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1"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971438463"/>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사무직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106657462"/>
                  </a:ext>
                </a:extLst>
              </a:tr>
              <a:tr h="13680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연구직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89793974"/>
                  </a:ext>
                </a:extLst>
              </a:tr>
            </a:tbl>
          </a:graphicData>
        </a:graphic>
      </p:graphicFrame>
      <p:sp>
        <p:nvSpPr>
          <p:cNvPr id="23" name="TextBox 22">
            <a:extLst>
              <a:ext uri="{FF2B5EF4-FFF2-40B4-BE49-F238E27FC236}">
                <a16:creationId xmlns:a16="http://schemas.microsoft.com/office/drawing/2014/main" id="{D266C7DE-220D-47B1-8E9B-127560BC2F45}"/>
              </a:ext>
            </a:extLst>
          </p:cNvPr>
          <p:cNvSpPr txBox="1"/>
          <p:nvPr/>
        </p:nvSpPr>
        <p:spPr>
          <a:xfrm>
            <a:off x="6057131" y="4004419"/>
            <a:ext cx="3449203" cy="2031054"/>
          </a:xfrm>
          <a:prstGeom prst="rect">
            <a:avLst/>
          </a:prstGeom>
          <a:noFill/>
          <a:ln>
            <a:noFill/>
          </a:ln>
        </p:spPr>
        <p:txBody>
          <a:bodyPr wrap="square" lIns="36000" tIns="0" rIns="36000" bIns="0" rtlCol="0">
            <a:noAutofit/>
          </a:bodyPr>
          <a:lstStyle/>
          <a:p>
            <a:pPr marL="271463" lvl="0" indent="-171450" latinLnBrk="1">
              <a:lnSpc>
                <a:spcPts val="1200"/>
              </a:lnSpc>
              <a:spcBef>
                <a:spcPts val="600"/>
              </a:spcBef>
              <a:buClr>
                <a:srgbClr val="00338D"/>
              </a:buClr>
              <a:buFont typeface="Wingdings" panose="05000000000000000000" pitchFamily="2" charset="2"/>
              <a:buChar char="ü"/>
              <a:defRPr/>
            </a:pPr>
            <a:r>
              <a:rPr lang="ko-KR" altLang="en-US" sz="800" kern="0" dirty="0">
                <a:solidFill>
                  <a:srgbClr val="000000"/>
                </a:solidFill>
                <a:latin typeface="Arial" panose="020B0604020202020204" pitchFamily="34" charset="0"/>
                <a:cs typeface="Arial" panose="020B0604020202020204" pitchFamily="34" charset="0"/>
              </a:rPr>
              <a:t>과거 판관비상 인건비에는 대표이사 및 일반직</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감사</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대표이사 아내</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회계팀장</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불연자재 영업팀장</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이 임원급여</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직원급여</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상여금 계정으로 반영되어 있으며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이외에 연구직 인력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인에 대한 인건비는 경상연구개발비로서 반영되어 있음</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향후 추정은 과거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개년 평균급여 지급액에 임금상승률을 고려하여 가정함</a:t>
            </a:r>
            <a:endParaRPr lang="en-US" altLang="ko-KR" sz="800" kern="0" dirty="0">
              <a:solidFill>
                <a:srgbClr val="000000"/>
              </a:solidFill>
              <a:latin typeface="Arial" panose="020B0604020202020204" pitchFamily="34" charset="0"/>
              <a:cs typeface="Arial" panose="020B0604020202020204" pitchFamily="34" charset="0"/>
            </a:endParaRPr>
          </a:p>
          <a:p>
            <a:pPr marL="271463" lvl="0" indent="-171450" latinLnBrk="1">
              <a:lnSpc>
                <a:spcPts val="1200"/>
              </a:lnSpc>
              <a:spcBef>
                <a:spcPts val="600"/>
              </a:spcBef>
              <a:buClr>
                <a:srgbClr val="00338D"/>
              </a:buClr>
              <a:buFont typeface="Wingdings" panose="05000000000000000000" pitchFamily="2" charset="2"/>
              <a:buChar char="ü"/>
              <a:defRPr/>
            </a:pPr>
            <a:r>
              <a:rPr lang="ko-KR" altLang="en-US" sz="800" dirty="0">
                <a:latin typeface="Arial" panose="020B0604020202020204" pitchFamily="34" charset="0"/>
                <a:ea typeface="맑은 고딕" panose="020B0503020000020004" pitchFamily="50" charset="-127"/>
                <a:cs typeface="Arial" panose="020B0604020202020204" pitchFamily="34" charset="0"/>
              </a:rPr>
              <a:t>임원급여 및 상여</a:t>
            </a:r>
            <a:r>
              <a:rPr lang="en-US" altLang="ko-KR" sz="800" dirty="0">
                <a:latin typeface="Arial" panose="020B0604020202020204" pitchFamily="34" charset="0"/>
                <a:ea typeface="맑은 고딕" panose="020B0503020000020004" pitchFamily="50" charset="-127"/>
                <a:cs typeface="Arial" panose="020B0604020202020204" pitchFamily="34" charset="0"/>
              </a:rPr>
              <a:t>: </a:t>
            </a:r>
            <a:r>
              <a:rPr lang="ko-KR" altLang="en-US" sz="800" dirty="0">
                <a:latin typeface="Arial" panose="020B0604020202020204" pitchFamily="34" charset="0"/>
                <a:ea typeface="맑은 고딕" panose="020B0503020000020004" pitchFamily="50" charset="-127"/>
                <a:cs typeface="Arial" panose="020B0604020202020204" pitchFamily="34" charset="0"/>
              </a:rPr>
              <a:t>신규 대표이사는 연봉 총액 기준 </a:t>
            </a:r>
            <a:r>
              <a:rPr lang="en-US" altLang="ko-KR" sz="800" dirty="0">
                <a:latin typeface="Arial" panose="020B0604020202020204" pitchFamily="34" charset="0"/>
                <a:ea typeface="맑은 고딕" panose="020B0503020000020004" pitchFamily="50" charset="-127"/>
                <a:cs typeface="Arial" panose="020B0604020202020204" pitchFamily="34" charset="0"/>
              </a:rPr>
              <a:t>2</a:t>
            </a:r>
            <a:r>
              <a:rPr lang="ko-KR" altLang="en-US" sz="800" dirty="0">
                <a:latin typeface="Arial" panose="020B0604020202020204" pitchFamily="34" charset="0"/>
                <a:ea typeface="맑은 고딕" panose="020B0503020000020004" pitchFamily="50" charset="-127"/>
                <a:cs typeface="Arial" panose="020B0604020202020204" pitchFamily="34" charset="0"/>
              </a:rPr>
              <a:t>억원</a:t>
            </a:r>
            <a:r>
              <a:rPr lang="en-US" altLang="ko-KR" sz="800" dirty="0">
                <a:latin typeface="Arial" panose="020B0604020202020204" pitchFamily="34" charset="0"/>
                <a:ea typeface="맑은 고딕" panose="020B0503020000020004" pitchFamily="50" charset="-127"/>
                <a:cs typeface="Arial" panose="020B0604020202020204" pitchFamily="34" charset="0"/>
              </a:rPr>
              <a:t>, </a:t>
            </a:r>
            <a:r>
              <a:rPr lang="ko-KR" altLang="en-US" sz="800" dirty="0">
                <a:latin typeface="Arial" panose="020B0604020202020204" pitchFamily="34" charset="0"/>
                <a:ea typeface="맑은 고딕" panose="020B0503020000020004" pitchFamily="50" charset="-127"/>
                <a:cs typeface="Arial" panose="020B0604020202020204" pitchFamily="34" charset="0"/>
              </a:rPr>
              <a:t>현재 대표이사는 투자 이후 </a:t>
            </a:r>
            <a:r>
              <a:rPr lang="en-US" altLang="ko-KR" sz="800" dirty="0">
                <a:latin typeface="Arial" panose="020B0604020202020204" pitchFamily="34" charset="0"/>
                <a:ea typeface="맑은 고딕" panose="020B0503020000020004" pitchFamily="50" charset="-127"/>
                <a:cs typeface="Arial" panose="020B0604020202020204" pitchFamily="34" charset="0"/>
              </a:rPr>
              <a:t>1</a:t>
            </a:r>
            <a:r>
              <a:rPr lang="ko-KR" altLang="en-US" sz="800" dirty="0">
                <a:latin typeface="Arial" panose="020B0604020202020204" pitchFamily="34" charset="0"/>
                <a:ea typeface="맑은 고딕" panose="020B0503020000020004" pitchFamily="50" charset="-127"/>
                <a:cs typeface="Arial" panose="020B0604020202020204" pitchFamily="34" charset="0"/>
              </a:rPr>
              <a:t>년간 </a:t>
            </a:r>
            <a:r>
              <a:rPr lang="en-US" altLang="ko-KR" sz="800" dirty="0">
                <a:latin typeface="Arial" panose="020B0604020202020204" pitchFamily="34" charset="0"/>
                <a:ea typeface="맑은 고딕" panose="020B0503020000020004" pitchFamily="50" charset="-127"/>
                <a:cs typeface="Arial" panose="020B0604020202020204" pitchFamily="34" charset="0"/>
              </a:rPr>
              <a:t>2.5</a:t>
            </a:r>
            <a:r>
              <a:rPr lang="ko-KR" altLang="en-US" sz="800" dirty="0">
                <a:latin typeface="Arial" panose="020B0604020202020204" pitchFamily="34" charset="0"/>
                <a:ea typeface="맑은 고딕" panose="020B0503020000020004" pitchFamily="50" charset="-127"/>
                <a:cs typeface="Arial" panose="020B0604020202020204" pitchFamily="34" charset="0"/>
              </a:rPr>
              <a:t>억원에서 </a:t>
            </a:r>
            <a:r>
              <a:rPr lang="en-US" altLang="ko-KR" sz="800" dirty="0">
                <a:latin typeface="Arial" panose="020B0604020202020204" pitchFamily="34" charset="0"/>
                <a:ea typeface="맑은 고딕" panose="020B0503020000020004" pitchFamily="50" charset="-127"/>
                <a:cs typeface="Arial" panose="020B0604020202020204" pitchFamily="34" charset="0"/>
              </a:rPr>
              <a:t>2023</a:t>
            </a:r>
            <a:r>
              <a:rPr lang="ko-KR" altLang="en-US" sz="800" dirty="0">
                <a:latin typeface="Arial" panose="020B0604020202020204" pitchFamily="34" charset="0"/>
                <a:ea typeface="맑은 고딕" panose="020B0503020000020004" pitchFamily="50" charset="-127"/>
                <a:cs typeface="Arial" panose="020B0604020202020204" pitchFamily="34" charset="0"/>
              </a:rPr>
              <a:t>년 </a:t>
            </a:r>
            <a:r>
              <a:rPr lang="en-US" altLang="ko-KR" sz="800" dirty="0">
                <a:latin typeface="Arial" panose="020B0604020202020204" pitchFamily="34" charset="0"/>
                <a:ea typeface="맑은 고딕" panose="020B0503020000020004" pitchFamily="50" charset="-127"/>
                <a:cs typeface="Arial" panose="020B0604020202020204" pitchFamily="34" charset="0"/>
              </a:rPr>
              <a:t>9</a:t>
            </a:r>
            <a:r>
              <a:rPr lang="ko-KR" altLang="en-US" sz="800" dirty="0">
                <a:latin typeface="Arial" panose="020B0604020202020204" pitchFamily="34" charset="0"/>
                <a:ea typeface="맑은 고딕" panose="020B0503020000020004" pitchFamily="50" charset="-127"/>
                <a:cs typeface="Arial" panose="020B0604020202020204" pitchFamily="34" charset="0"/>
              </a:rPr>
              <a:t>월 고문 전환 시 </a:t>
            </a:r>
            <a:r>
              <a:rPr lang="en-US" altLang="ko-KR" sz="800" dirty="0">
                <a:latin typeface="Arial" panose="020B0604020202020204" pitchFamily="34" charset="0"/>
                <a:ea typeface="맑은 고딕" panose="020B0503020000020004" pitchFamily="50" charset="-127"/>
                <a:cs typeface="Arial" panose="020B0604020202020204" pitchFamily="34" charset="0"/>
              </a:rPr>
              <a:t>2</a:t>
            </a:r>
            <a:r>
              <a:rPr lang="ko-KR" altLang="en-US" sz="800" dirty="0">
                <a:latin typeface="Arial" panose="020B0604020202020204" pitchFamily="34" charset="0"/>
                <a:ea typeface="맑은 고딕" panose="020B0503020000020004" pitchFamily="50" charset="-127"/>
                <a:cs typeface="Arial" panose="020B0604020202020204" pitchFamily="34" charset="0"/>
              </a:rPr>
              <a:t>억원으로 변동함을 가정함</a:t>
            </a:r>
            <a:r>
              <a:rPr lang="en-US" altLang="ko-KR" sz="800" dirty="0">
                <a:latin typeface="Arial" panose="020B0604020202020204" pitchFamily="34" charset="0"/>
                <a:ea typeface="맑은 고딕" panose="020B0503020000020004" pitchFamily="50" charset="-127"/>
                <a:cs typeface="Arial" panose="020B0604020202020204" pitchFamily="34" charset="0"/>
              </a:rPr>
              <a:t>. CFO</a:t>
            </a:r>
            <a:r>
              <a:rPr lang="ko-KR" altLang="en-US" sz="800" dirty="0">
                <a:latin typeface="Arial" panose="020B0604020202020204" pitchFamily="34" charset="0"/>
                <a:ea typeface="맑은 고딕" panose="020B0503020000020004" pitchFamily="50" charset="-127"/>
                <a:cs typeface="Arial" panose="020B0604020202020204" pitchFamily="34" charset="0"/>
              </a:rPr>
              <a:t>의 경우 연봉 총액 기준 </a:t>
            </a:r>
            <a:r>
              <a:rPr lang="en-US" altLang="ko-KR" sz="800" dirty="0">
                <a:latin typeface="Arial" panose="020B0604020202020204" pitchFamily="34" charset="0"/>
                <a:ea typeface="맑은 고딕" panose="020B0503020000020004" pitchFamily="50" charset="-127"/>
                <a:cs typeface="Arial" panose="020B0604020202020204" pitchFamily="34" charset="0"/>
              </a:rPr>
              <a:t>1</a:t>
            </a:r>
            <a:r>
              <a:rPr lang="ko-KR" altLang="en-US" sz="800" dirty="0">
                <a:latin typeface="Arial" panose="020B0604020202020204" pitchFamily="34" charset="0"/>
                <a:ea typeface="맑은 고딕" panose="020B0503020000020004" pitchFamily="50" charset="-127"/>
                <a:cs typeface="Arial" panose="020B0604020202020204" pitchFamily="34" charset="0"/>
              </a:rPr>
              <a:t>억원을 가정함</a:t>
            </a:r>
            <a:endParaRPr lang="en-US" altLang="ko-KR" sz="800" dirty="0">
              <a:latin typeface="Arial" panose="020B0604020202020204" pitchFamily="34" charset="0"/>
              <a:ea typeface="맑은 고딕" panose="020B0503020000020004" pitchFamily="50" charset="-127"/>
              <a:cs typeface="Arial" panose="020B0604020202020204" pitchFamily="34" charset="0"/>
            </a:endParaRPr>
          </a:p>
          <a:p>
            <a:pPr marL="271463" lvl="0" indent="-171450" latinLnBrk="1">
              <a:lnSpc>
                <a:spcPts val="1200"/>
              </a:lnSpc>
              <a:spcBef>
                <a:spcPts val="600"/>
              </a:spcBef>
              <a:buClr>
                <a:srgbClr val="00338D"/>
              </a:buClr>
              <a:buFont typeface="Wingdings" panose="05000000000000000000" pitchFamily="2" charset="2"/>
              <a:buChar char="ü"/>
              <a:defRPr/>
            </a:pPr>
            <a:r>
              <a:rPr lang="ko-KR" altLang="en-US" sz="800" dirty="0">
                <a:latin typeface="Arial" panose="020B0604020202020204" pitchFamily="34" charset="0"/>
                <a:ea typeface="맑은 고딕" panose="020B0503020000020004" pitchFamily="50" charset="-127"/>
                <a:cs typeface="Arial" panose="020B0604020202020204" pitchFamily="34" charset="0"/>
              </a:rPr>
              <a:t>직원급여 및 상여</a:t>
            </a:r>
            <a:r>
              <a:rPr lang="en-US" altLang="ko-KR" sz="800" dirty="0">
                <a:latin typeface="Arial" panose="020B0604020202020204" pitchFamily="34" charset="0"/>
                <a:ea typeface="맑은 고딕" panose="020B0503020000020004" pitchFamily="50" charset="-127"/>
                <a:cs typeface="Arial" panose="020B0604020202020204" pitchFamily="34" charset="0"/>
              </a:rPr>
              <a:t>, </a:t>
            </a:r>
            <a:r>
              <a:rPr lang="ko-KR" altLang="en-US" sz="800" dirty="0">
                <a:latin typeface="Arial" panose="020B0604020202020204" pitchFamily="34" charset="0"/>
                <a:ea typeface="맑은 고딕" panose="020B0503020000020004" pitchFamily="50" charset="-127"/>
                <a:cs typeface="Arial" panose="020B0604020202020204" pitchFamily="34" charset="0"/>
              </a:rPr>
              <a:t>경상연구개발비</a:t>
            </a:r>
            <a:r>
              <a:rPr lang="en-US" altLang="ko-KR" sz="800" dirty="0">
                <a:latin typeface="Arial" panose="020B0604020202020204" pitchFamily="34" charset="0"/>
                <a:ea typeface="맑은 고딕" panose="020B0503020000020004" pitchFamily="50" charset="-127"/>
                <a:cs typeface="Arial" panose="020B0604020202020204" pitchFamily="34" charset="0"/>
              </a:rPr>
              <a:t>: </a:t>
            </a:r>
            <a:r>
              <a:rPr lang="ko-KR" altLang="en-US" sz="800" dirty="0">
                <a:latin typeface="Arial" panose="020B0604020202020204" pitchFamily="34" charset="0"/>
                <a:ea typeface="맑은 고딕" panose="020B0503020000020004" pitchFamily="50" charset="-127"/>
                <a:cs typeface="Arial" panose="020B0604020202020204" pitchFamily="34" charset="0"/>
              </a:rPr>
              <a:t>기존인원의 경우 기준일 현재 평균 급여에 임금상승률을</a:t>
            </a:r>
            <a:r>
              <a:rPr lang="en-US" altLang="ko-KR" sz="800" dirty="0">
                <a:latin typeface="Arial" panose="020B0604020202020204" pitchFamily="34" charset="0"/>
                <a:ea typeface="맑은 고딕" panose="020B0503020000020004" pitchFamily="50" charset="-127"/>
                <a:cs typeface="Arial" panose="020B0604020202020204" pitchFamily="34" charset="0"/>
              </a:rPr>
              <a:t> </a:t>
            </a:r>
            <a:r>
              <a:rPr lang="ko-KR" altLang="en-US" sz="800" dirty="0">
                <a:latin typeface="Arial" panose="020B0604020202020204" pitchFamily="34" charset="0"/>
                <a:ea typeface="맑은 고딕" panose="020B0503020000020004" pitchFamily="50" charset="-127"/>
                <a:cs typeface="Arial" panose="020B0604020202020204" pitchFamily="34" charset="0"/>
              </a:rPr>
              <a:t>적용하며</a:t>
            </a:r>
            <a:r>
              <a:rPr lang="en-US" altLang="ko-KR" sz="800" dirty="0">
                <a:latin typeface="Arial" panose="020B0604020202020204" pitchFamily="34" charset="0"/>
                <a:ea typeface="맑은 고딕" panose="020B0503020000020004" pitchFamily="50" charset="-127"/>
                <a:cs typeface="Arial" panose="020B0604020202020204" pitchFamily="34" charset="0"/>
              </a:rPr>
              <a:t>, 2023</a:t>
            </a:r>
            <a:r>
              <a:rPr lang="ko-KR" altLang="en-US" sz="800" dirty="0">
                <a:latin typeface="Arial" panose="020B0604020202020204" pitchFamily="34" charset="0"/>
                <a:ea typeface="맑은 고딕" panose="020B0503020000020004" pitchFamily="50" charset="-127"/>
                <a:cs typeface="Arial" panose="020B0604020202020204" pitchFamily="34" charset="0"/>
              </a:rPr>
              <a:t>년 신규 채용인원</a:t>
            </a:r>
            <a:r>
              <a:rPr lang="en-US" altLang="ko-KR" sz="800" dirty="0">
                <a:latin typeface="Arial" panose="020B0604020202020204" pitchFamily="34" charset="0"/>
                <a:ea typeface="맑은 고딕" panose="020B0503020000020004" pitchFamily="50" charset="-127"/>
                <a:cs typeface="Arial" panose="020B0604020202020204" pitchFamily="34" charset="0"/>
              </a:rPr>
              <a:t>(</a:t>
            </a:r>
            <a:r>
              <a:rPr lang="ko-KR" altLang="en-US" sz="800" dirty="0">
                <a:latin typeface="Arial" panose="020B0604020202020204" pitchFamily="34" charset="0"/>
                <a:ea typeface="맑은 고딕" panose="020B0503020000020004" pitchFamily="50" charset="-127"/>
                <a:cs typeface="Arial" panose="020B0604020202020204" pitchFamily="34" charset="0"/>
              </a:rPr>
              <a:t>소켓 완제품 영업팀장</a:t>
            </a:r>
            <a:r>
              <a:rPr lang="en-US" altLang="ko-KR" sz="800" dirty="0">
                <a:latin typeface="Arial" panose="020B0604020202020204" pitchFamily="34" charset="0"/>
                <a:ea typeface="맑은 고딕" panose="020B0503020000020004" pitchFamily="50" charset="-127"/>
                <a:cs typeface="Arial" panose="020B0604020202020204" pitchFamily="34" charset="0"/>
              </a:rPr>
              <a:t>)</a:t>
            </a:r>
            <a:r>
              <a:rPr lang="ko-KR" altLang="en-US" sz="800" dirty="0">
                <a:latin typeface="Arial" panose="020B0604020202020204" pitchFamily="34" charset="0"/>
                <a:ea typeface="맑은 고딕" panose="020B0503020000020004" pitchFamily="50" charset="-127"/>
                <a:cs typeface="Arial" panose="020B0604020202020204" pitchFamily="34" charset="0"/>
              </a:rPr>
              <a:t>의 경우 연봉 총액기준 </a:t>
            </a:r>
            <a:r>
              <a:rPr lang="en-US" altLang="ko-KR" sz="800" dirty="0">
                <a:latin typeface="Arial" panose="020B0604020202020204" pitchFamily="34" charset="0"/>
                <a:ea typeface="맑은 고딕" panose="020B0503020000020004" pitchFamily="50" charset="-127"/>
                <a:cs typeface="Arial" panose="020B0604020202020204" pitchFamily="34" charset="0"/>
              </a:rPr>
              <a:t>1</a:t>
            </a:r>
            <a:r>
              <a:rPr lang="ko-KR" altLang="en-US" sz="800" dirty="0">
                <a:latin typeface="Arial" panose="020B0604020202020204" pitchFamily="34" charset="0"/>
                <a:ea typeface="맑은 고딕" panose="020B0503020000020004" pitchFamily="50" charset="-127"/>
                <a:cs typeface="Arial" panose="020B0604020202020204" pitchFamily="34" charset="0"/>
              </a:rPr>
              <a:t>억원이 유지됨을 가정함</a:t>
            </a:r>
            <a:endParaRPr lang="en-US" altLang="ko-KR" sz="800" dirty="0">
              <a:latin typeface="Arial" panose="020B0604020202020204" pitchFamily="34" charset="0"/>
              <a:ea typeface="맑은 고딕" panose="020B0503020000020004" pitchFamily="50" charset="-127"/>
              <a:cs typeface="Arial" panose="020B0604020202020204" pitchFamily="34" charset="0"/>
            </a:endParaRPr>
          </a:p>
          <a:p>
            <a:pPr marL="271463" lvl="0" indent="-171450" latinLnBrk="1">
              <a:lnSpc>
                <a:spcPts val="1200"/>
              </a:lnSpc>
              <a:spcBef>
                <a:spcPts val="600"/>
              </a:spcBef>
              <a:buClr>
                <a:srgbClr val="00338D"/>
              </a:buClr>
              <a:buFont typeface="Wingdings" panose="05000000000000000000" pitchFamily="2" charset="2"/>
              <a:buChar char="ü"/>
              <a:defRPr/>
            </a:pPr>
            <a:r>
              <a:rPr lang="ko-KR" altLang="en-US" sz="800" dirty="0">
                <a:latin typeface="Arial" panose="020B0604020202020204" pitchFamily="34" charset="0"/>
                <a:ea typeface="맑은 고딕" panose="020B0503020000020004" pitchFamily="50" charset="-127"/>
                <a:cs typeface="Arial" panose="020B0604020202020204" pitchFamily="34" charset="0"/>
              </a:rPr>
              <a:t>고문</a:t>
            </a:r>
            <a:r>
              <a:rPr lang="en-US" altLang="ko-KR" sz="800" dirty="0">
                <a:latin typeface="Arial" panose="020B0604020202020204" pitchFamily="34" charset="0"/>
                <a:ea typeface="맑은 고딕" panose="020B0503020000020004" pitchFamily="50" charset="-127"/>
                <a:cs typeface="Arial" panose="020B0604020202020204" pitchFamily="34" charset="0"/>
              </a:rPr>
              <a:t>/CFO/</a:t>
            </a:r>
            <a:r>
              <a:rPr lang="ko-KR" altLang="en-US" sz="800" dirty="0">
                <a:latin typeface="Arial" panose="020B0604020202020204" pitchFamily="34" charset="0"/>
                <a:ea typeface="맑은 고딕" panose="020B0503020000020004" pitchFamily="50" charset="-127"/>
                <a:cs typeface="Arial" panose="020B0604020202020204" pitchFamily="34" charset="0"/>
              </a:rPr>
              <a:t>신규 영업팀장 </a:t>
            </a:r>
            <a:r>
              <a:rPr lang="en-US" altLang="ko-KR" sz="800" dirty="0">
                <a:latin typeface="Arial" panose="020B0604020202020204" pitchFamily="34" charset="0"/>
                <a:ea typeface="맑은 고딕" panose="020B0503020000020004" pitchFamily="50" charset="-127"/>
                <a:cs typeface="Arial" panose="020B0604020202020204" pitchFamily="34" charset="0"/>
              </a:rPr>
              <a:t>3</a:t>
            </a:r>
            <a:r>
              <a:rPr lang="ko-KR" altLang="en-US" sz="800" dirty="0">
                <a:latin typeface="Arial" panose="020B0604020202020204" pitchFamily="34" charset="0"/>
                <a:ea typeface="맑은 고딕" panose="020B0503020000020004" pitchFamily="50" charset="-127"/>
                <a:cs typeface="Arial" panose="020B0604020202020204" pitchFamily="34" charset="0"/>
              </a:rPr>
              <a:t>인의 상여는 과거 </a:t>
            </a:r>
            <a:r>
              <a:rPr lang="en-US" altLang="ko-KR" sz="800" dirty="0">
                <a:latin typeface="Arial" panose="020B0604020202020204" pitchFamily="34" charset="0"/>
                <a:ea typeface="맑은 고딕" panose="020B0503020000020004" pitchFamily="50" charset="-127"/>
                <a:cs typeface="Arial" panose="020B0604020202020204" pitchFamily="34" charset="0"/>
              </a:rPr>
              <a:t>3</a:t>
            </a:r>
            <a:r>
              <a:rPr lang="ko-KR" altLang="en-US" sz="800" dirty="0">
                <a:latin typeface="Arial" panose="020B0604020202020204" pitchFamily="34" charset="0"/>
                <a:ea typeface="맑은 고딕" panose="020B0503020000020004" pitchFamily="50" charset="-127"/>
                <a:cs typeface="Arial" panose="020B0604020202020204" pitchFamily="34" charset="0"/>
              </a:rPr>
              <a:t>개년 대표이사의 급여총액대비 상여 비율인 </a:t>
            </a:r>
            <a:r>
              <a:rPr lang="en-US" altLang="ko-KR" sz="800" dirty="0">
                <a:latin typeface="Arial" panose="020B0604020202020204" pitchFamily="34" charset="0"/>
                <a:ea typeface="맑은 고딕" panose="020B0503020000020004" pitchFamily="50" charset="-127"/>
                <a:cs typeface="Arial" panose="020B0604020202020204" pitchFamily="34" charset="0"/>
              </a:rPr>
              <a:t>12.9%</a:t>
            </a:r>
            <a:r>
              <a:rPr lang="ko-KR" altLang="en-US" sz="800" dirty="0">
                <a:latin typeface="Arial" panose="020B0604020202020204" pitchFamily="34" charset="0"/>
                <a:ea typeface="맑은 고딕" panose="020B0503020000020004" pitchFamily="50" charset="-127"/>
                <a:cs typeface="Arial" panose="020B0604020202020204" pitchFamily="34" charset="0"/>
              </a:rPr>
              <a:t>가 유지됨을 가정함 </a:t>
            </a:r>
            <a:r>
              <a:rPr lang="en-US" altLang="ko-KR" sz="800" dirty="0">
                <a:latin typeface="Arial" panose="020B0604020202020204" pitchFamily="34" charset="0"/>
                <a:ea typeface="맑은 고딕" panose="020B0503020000020004" pitchFamily="50" charset="-127"/>
                <a:cs typeface="Arial" panose="020B0604020202020204" pitchFamily="34" charset="0"/>
              </a:rPr>
              <a:t>(</a:t>
            </a:r>
            <a:r>
              <a:rPr lang="ko-KR" altLang="en-US" sz="800" dirty="0">
                <a:latin typeface="Arial" panose="020B0604020202020204" pitchFamily="34" charset="0"/>
                <a:ea typeface="맑은 고딕" panose="020B0503020000020004" pitchFamily="50" charset="-127"/>
                <a:cs typeface="Arial" panose="020B0604020202020204" pitchFamily="34" charset="0"/>
              </a:rPr>
              <a:t>연봉 가정에 포함</a:t>
            </a:r>
            <a:r>
              <a:rPr lang="en-US" altLang="ko-KR" sz="800" dirty="0">
                <a:latin typeface="Arial" panose="020B0604020202020204" pitchFamily="34" charset="0"/>
                <a:ea typeface="맑은 고딕" panose="020B0503020000020004" pitchFamily="50" charset="-127"/>
                <a:cs typeface="Arial" panose="020B0604020202020204" pitchFamily="34" charset="0"/>
              </a:rPr>
              <a:t>)</a:t>
            </a:r>
          </a:p>
        </p:txBody>
      </p:sp>
      <p:sp>
        <p:nvSpPr>
          <p:cNvPr id="12" name="TextBox 11">
            <a:extLst>
              <a:ext uri="{FF2B5EF4-FFF2-40B4-BE49-F238E27FC236}">
                <a16:creationId xmlns:a16="http://schemas.microsoft.com/office/drawing/2014/main" id="{D3BC2C92-1961-47E9-BC90-3990AD9129C3}"/>
              </a:ext>
            </a:extLst>
          </p:cNvPr>
          <p:cNvSpPr txBox="1"/>
          <p:nvPr/>
        </p:nvSpPr>
        <p:spPr>
          <a:xfrm>
            <a:off x="2105171" y="5970079"/>
            <a:ext cx="3951961"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 신사업인 소켓 완제품 관련 영업팀장으로</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신사업 매출 발생시에만 추정에 포함됨</a:t>
            </a:r>
            <a:endParaRPr lang="en-US" altLang="ko-KR" sz="7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48510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165879967"/>
              </p:ext>
            </p:extLst>
          </p:nvPr>
        </p:nvGraphicFramePr>
        <p:xfrm>
          <a:off x="468001" y="1191604"/>
          <a:ext cx="9038334" cy="34042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977339">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퇴직급여보장법에 따라 </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최근</a:t>
                      </a: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개월급여총액</a:t>
                      </a:r>
                      <a:r>
                        <a:rPr lang="en-US" altLang="ko-KR" sz="900" kern="0" dirty="0">
                          <a:solidFill>
                            <a:srgbClr val="000000"/>
                          </a:solidFill>
                          <a:latin typeface="Arial" panose="020B0604020202020204" pitchFamily="34" charset="0"/>
                          <a:cs typeface="Arial" panose="020B0604020202020204" pitchFamily="34" charset="0"/>
                        </a:rPr>
                        <a:t>) + (</a:t>
                      </a:r>
                      <a:r>
                        <a:rPr lang="ko-KR" altLang="en-US" sz="900" kern="0" dirty="0">
                          <a:solidFill>
                            <a:srgbClr val="000000"/>
                          </a:solidFill>
                          <a:latin typeface="Arial" panose="020B0604020202020204" pitchFamily="34" charset="0"/>
                          <a:cs typeface="Arial" panose="020B0604020202020204" pitchFamily="34" charset="0"/>
                        </a:rPr>
                        <a:t>연간상여총액 </a:t>
                      </a:r>
                      <a:r>
                        <a:rPr lang="en-US" altLang="ko-KR" sz="900" kern="0" dirty="0">
                          <a:solidFill>
                            <a:srgbClr val="000000"/>
                          </a:solidFill>
                          <a:latin typeface="Arial" panose="020B0604020202020204" pitchFamily="34" charset="0"/>
                          <a:cs typeface="Arial" panose="020B0604020202020204" pitchFamily="34" charset="0"/>
                        </a:rPr>
                        <a:t>x 3 / 12)) / 3} x </a:t>
                      </a:r>
                      <a:r>
                        <a:rPr lang="ko-KR" altLang="en-US" sz="900" kern="0" dirty="0">
                          <a:solidFill>
                            <a:srgbClr val="000000"/>
                          </a:solidFill>
                          <a:latin typeface="Arial" panose="020B0604020202020204" pitchFamily="34" charset="0"/>
                          <a:cs typeface="Arial" panose="020B0604020202020204" pitchFamily="34" charset="0"/>
                        </a:rPr>
                        <a:t>근속일수 </a:t>
                      </a:r>
                      <a:r>
                        <a:rPr lang="en-US" altLang="ko-KR" sz="900" kern="0" dirty="0">
                          <a:solidFill>
                            <a:srgbClr val="000000"/>
                          </a:solidFill>
                          <a:latin typeface="Arial" panose="020B0604020202020204" pitchFamily="34" charset="0"/>
                          <a:cs typeface="Arial" panose="020B0604020202020204" pitchFamily="34" charset="0"/>
                        </a:rPr>
                        <a:t>/ 365[366]</a:t>
                      </a:r>
                      <a:r>
                        <a:rPr lang="ko-KR" altLang="en-US" sz="900" kern="0" dirty="0">
                          <a:solidFill>
                            <a:srgbClr val="000000"/>
                          </a:solidFill>
                          <a:latin typeface="Arial" panose="020B0604020202020204" pitchFamily="34" charset="0"/>
                          <a:cs typeface="Arial" panose="020B0604020202020204" pitchFamily="34" charset="0"/>
                        </a:rPr>
                        <a:t>에 해당하는 금액을 퇴직급여로 추정하였음</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ko-KR" altLang="en-US" sz="900" kern="0" dirty="0">
                          <a:solidFill>
                            <a:srgbClr val="000000"/>
                          </a:solidFill>
                          <a:latin typeface="Arial" panose="020B0604020202020204" pitchFamily="34" charset="0"/>
                          <a:cs typeface="Arial" panose="020B0604020202020204" pitchFamily="34" charset="0"/>
                        </a:rPr>
                        <a:t>단 기존 회사 규정상 대표이사에 대해서는 상기 금액에 대해 </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배수를 적립하고 있으며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기타 직원에 대해서는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배수를 적립하고 있음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향후 직급별 구분 없이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배수 적립을 가정하였음</a:t>
                      </a:r>
                      <a:endParaRPr lang="en-US" altLang="ko-KR" sz="900" kern="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인건비성 항목</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세금과공과금</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개년 인건비 대비 가중평균 비율이 유지됨을 가정하여 산정함 </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인건비에 임금상승률이 </a:t>
                      </a:r>
                      <a:r>
                        <a:rPr lang="ko-KR" altLang="en-US" sz="900" kern="0" dirty="0" err="1">
                          <a:solidFill>
                            <a:srgbClr val="000000"/>
                          </a:solidFill>
                          <a:latin typeface="Arial" panose="020B0604020202020204" pitchFamily="34" charset="0"/>
                          <a:cs typeface="Arial" panose="020B0604020202020204" pitchFamily="34" charset="0"/>
                        </a:rPr>
                        <a:t>기반영되어</a:t>
                      </a:r>
                      <a:r>
                        <a:rPr lang="ko-KR" altLang="en-US" sz="900" kern="0" dirty="0">
                          <a:solidFill>
                            <a:srgbClr val="000000"/>
                          </a:solidFill>
                          <a:latin typeface="Arial" panose="020B0604020202020204" pitchFamily="34" charset="0"/>
                          <a:cs typeface="Arial" panose="020B0604020202020204" pitchFamily="34" charset="0"/>
                        </a:rPr>
                        <a:t> 있으므로 추가적인 상승률은 적용하지 아니함</a:t>
                      </a:r>
                      <a:r>
                        <a:rPr lang="en-US" altLang="ko-KR" sz="900" kern="0" dirty="0">
                          <a:solidFill>
                            <a:srgbClr val="000000"/>
                          </a:solidFill>
                          <a:latin typeface="Arial" panose="020B0604020202020204" pitchFamily="34" charset="0"/>
                          <a:cs typeface="Arial" panose="020B0604020202020204" pitchFamily="34" charset="0"/>
                        </a:rPr>
                        <a:t>)</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2020</a:t>
                      </a:r>
                      <a:r>
                        <a:rPr lang="ko-KR" altLang="en-US" sz="900" kern="0" dirty="0">
                          <a:solidFill>
                            <a:srgbClr val="000000"/>
                          </a:solidFill>
                          <a:latin typeface="Arial" panose="020B0604020202020204" pitchFamily="34" charset="0"/>
                          <a:cs typeface="Arial" panose="020B0604020202020204" pitchFamily="34" charset="0"/>
                        </a:rPr>
                        <a:t>년에 발생한 </a:t>
                      </a:r>
                      <a:r>
                        <a:rPr lang="ko-KR" altLang="en-US" sz="900" kern="0" dirty="0" err="1">
                          <a:solidFill>
                            <a:srgbClr val="000000"/>
                          </a:solidFill>
                          <a:latin typeface="Arial" panose="020B0604020202020204" pitchFamily="34" charset="0"/>
                          <a:cs typeface="Arial" panose="020B0604020202020204" pitchFamily="34" charset="0"/>
                        </a:rPr>
                        <a:t>세금과공과금</a:t>
                      </a:r>
                      <a:r>
                        <a:rPr lang="ko-KR" altLang="en-US" sz="900" kern="0" dirty="0">
                          <a:solidFill>
                            <a:srgbClr val="000000"/>
                          </a:solidFill>
                          <a:latin typeface="Arial" panose="020B0604020202020204" pitchFamily="34" charset="0"/>
                          <a:cs typeface="Arial" panose="020B0604020202020204" pitchFamily="34" charset="0"/>
                        </a:rPr>
                        <a:t> 비용 중 일부는 캄보디아법인 청산 관련 캄보디아 정부에 대해서 발생한 세금으로</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해당 금액은 제외하고 산출함 </a:t>
                      </a:r>
                      <a:endParaRPr lang="en-US" altLang="ko-KR" sz="900" kern="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지급임차료</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과거 대표이사 배우자 소유 창고에 대한 임차료였으나</a:t>
                      </a:r>
                      <a:r>
                        <a:rPr lang="en-US" altLang="ko-KR" sz="900" kern="0" dirty="0">
                          <a:solidFill>
                            <a:srgbClr val="000000"/>
                          </a:solidFill>
                          <a:latin typeface="Arial" panose="020B0604020202020204" pitchFamily="34" charset="0"/>
                          <a:cs typeface="Arial" panose="020B0604020202020204" pitchFamily="34" charset="0"/>
                        </a:rPr>
                        <a:t>, 2021</a:t>
                      </a:r>
                      <a:r>
                        <a:rPr lang="ko-KR" altLang="en-US" sz="900" kern="0" dirty="0">
                          <a:solidFill>
                            <a:srgbClr val="000000"/>
                          </a:solidFill>
                          <a:latin typeface="Arial" panose="020B0604020202020204" pitchFamily="34" charset="0"/>
                          <a:cs typeface="Arial" panose="020B0604020202020204" pitchFamily="34" charset="0"/>
                        </a:rPr>
                        <a:t>년 말 해당 창고 임차가 종료되면서 향후 </a:t>
                      </a:r>
                      <a:r>
                        <a:rPr lang="ko-KR" altLang="en-US" sz="900" kern="0" dirty="0" err="1">
                          <a:solidFill>
                            <a:srgbClr val="000000"/>
                          </a:solidFill>
                          <a:latin typeface="Arial" panose="020B0604020202020204" pitchFamily="34" charset="0"/>
                          <a:cs typeface="Arial" panose="020B0604020202020204" pitchFamily="34" charset="0"/>
                        </a:rPr>
                        <a:t>미발생</a:t>
                      </a:r>
                      <a:r>
                        <a:rPr lang="ko-KR" altLang="en-US" sz="900" kern="0" dirty="0">
                          <a:solidFill>
                            <a:srgbClr val="000000"/>
                          </a:solidFill>
                          <a:latin typeface="Arial" panose="020B0604020202020204" pitchFamily="34" charset="0"/>
                          <a:cs typeface="Arial" panose="020B0604020202020204" pitchFamily="34" charset="0"/>
                        </a:rPr>
                        <a:t> 가정함</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고정비성 판매관리비</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lang="en-US" altLang="ko-KR" sz="900" kern="0" dirty="0">
                          <a:solidFill>
                            <a:srgbClr val="000000"/>
                          </a:solidFill>
                          <a:latin typeface="Arial" panose="020B0604020202020204" pitchFamily="34" charset="0"/>
                          <a:cs typeface="Arial" panose="020B0604020202020204" pitchFamily="34" charset="0"/>
                        </a:rPr>
                        <a:t>[Case </a:t>
                      </a:r>
                      <a:r>
                        <a:rPr lang="ko-KR" altLang="en-US" sz="900" kern="0" dirty="0">
                          <a:solidFill>
                            <a:srgbClr val="000000"/>
                          </a:solidFill>
                          <a:latin typeface="Arial" panose="020B0604020202020204" pitchFamily="34" charset="0"/>
                          <a:cs typeface="Arial" panose="020B0604020202020204" pitchFamily="34" charset="0"/>
                        </a:rPr>
                        <a:t>공통</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개년 평균 비용의 발생을 가정하고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연도별 물가상승률을 적용하여 추정함</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lang="en-US" altLang="ko-KR" sz="900" kern="0" dirty="0">
                        <a:solidFill>
                          <a:srgbClr val="000000"/>
                        </a:solidFill>
                        <a:latin typeface="Arial" panose="020B0604020202020204" pitchFamily="34" charset="0"/>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(12/15)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Tree>
    <p:extLst>
      <p:ext uri="{BB962C8B-B14F-4D97-AF65-F5344CB8AC3E}">
        <p14:creationId xmlns:p14="http://schemas.microsoft.com/office/powerpoint/2010/main" val="87985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216986455"/>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n-ea"/>
                          <a:cs typeface="Arial" panose="020B0604020202020204" pitchFamily="34" charset="0"/>
                        </a:rPr>
                        <a:t>Industry Overview</a:t>
                      </a: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dirty="0">
                          <a:solidFill>
                            <a:schemeClr val="tx1"/>
                          </a:solidFill>
                          <a:latin typeface="Arial" panose="020B0604020202020204" pitchFamily="34" charset="0"/>
                          <a:ea typeface="+mj-ea"/>
                          <a:cs typeface="Arial" panose="020B0604020202020204" pitchFamily="34" charset="0"/>
                        </a:rPr>
                        <a:t>3</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n-ea"/>
                          <a:cs typeface="Arial" panose="020B0604020202020204" pitchFamily="34" charset="0"/>
                        </a:rPr>
                        <a:t>Assumptions &amp; Results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17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35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723553917"/>
              </p:ext>
            </p:extLst>
          </p:nvPr>
        </p:nvGraphicFramePr>
        <p:xfrm>
          <a:off x="468001" y="1191604"/>
          <a:ext cx="9038334" cy="50806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977339">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공통</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하반기 사출기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층 자동화설비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층 자동화설비 취득 예정임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 Base Case</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 name="TextBox 14">
            <a:extLst>
              <a:ext uri="{FF2B5EF4-FFF2-40B4-BE49-F238E27FC236}">
                <a16:creationId xmlns:a16="http://schemas.microsoft.com/office/drawing/2014/main" id="{3DD22D24-695E-4BEA-AB13-1F1AEF094263}"/>
              </a:ext>
            </a:extLst>
          </p:cNvPr>
          <p:cNvSpPr txBox="1"/>
          <p:nvPr/>
        </p:nvSpPr>
        <p:spPr>
          <a:xfrm>
            <a:off x="4307187" y="1911174"/>
            <a:ext cx="2508762" cy="1499953"/>
          </a:xfrm>
          <a:prstGeom prst="rect">
            <a:avLst/>
          </a:prstGeom>
          <a:noFill/>
          <a:ln>
            <a:noFill/>
          </a:ln>
        </p:spPr>
        <p:txBody>
          <a:bodyPr wrap="square" lIns="36000" tIns="0" rIns="36000" bIns="0" rtlCol="0">
            <a:noAutofit/>
          </a:bodyPr>
          <a:lstStyle/>
          <a:p>
            <a:pPr marL="100013" lvl="0" latinLnBrk="1">
              <a:lnSpc>
                <a:spcPts val="1200"/>
              </a:lnSpc>
              <a:spcBef>
                <a:spcPts val="600"/>
              </a:spcBef>
              <a:buClr>
                <a:srgbClr val="00338D"/>
              </a:buClr>
              <a:defRPr/>
            </a:pPr>
            <a:r>
              <a:rPr lang="en-US" altLang="ko-KR" sz="800" kern="0" dirty="0">
                <a:solidFill>
                  <a:srgbClr val="000000"/>
                </a:solidFill>
                <a:latin typeface="Arial" panose="020B0604020202020204" pitchFamily="34" charset="0"/>
                <a:cs typeface="Arial" panose="020B0604020202020204" pitchFamily="34" charset="0"/>
              </a:rPr>
              <a:t>&lt; 1</a:t>
            </a:r>
            <a:r>
              <a:rPr lang="ko-KR" altLang="en-US" sz="800" kern="0" dirty="0">
                <a:solidFill>
                  <a:srgbClr val="000000"/>
                </a:solidFill>
                <a:latin typeface="Arial" panose="020B0604020202020204" pitchFamily="34" charset="0"/>
                <a:cs typeface="Arial" panose="020B0604020202020204" pitchFamily="34" charset="0"/>
              </a:rPr>
              <a:t>층 자동화설비</a:t>
            </a:r>
            <a:r>
              <a:rPr lang="en-US" altLang="ko-KR" sz="800" kern="0" dirty="0">
                <a:solidFill>
                  <a:srgbClr val="000000"/>
                </a:solidFill>
                <a:latin typeface="Arial" panose="020B0604020202020204" pitchFamily="34" charset="0"/>
                <a:cs typeface="Arial" panose="020B0604020202020204" pitchFamily="34" charset="0"/>
              </a:rPr>
              <a:t> – ‘23</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6</a:t>
            </a:r>
            <a:r>
              <a:rPr lang="ko-KR" altLang="en-US" sz="800" kern="0" dirty="0">
                <a:solidFill>
                  <a:srgbClr val="000000"/>
                </a:solidFill>
                <a:latin typeface="Arial" panose="020B0604020202020204" pitchFamily="34" charset="0"/>
                <a:cs typeface="Arial" panose="020B0604020202020204" pitchFamily="34" charset="0"/>
              </a:rPr>
              <a:t>월말 취득 완료 가정 </a:t>
            </a:r>
            <a:r>
              <a:rPr lang="en-US" altLang="ko-KR" sz="800" kern="0" dirty="0">
                <a:solidFill>
                  <a:srgbClr val="000000"/>
                </a:solidFill>
                <a:latin typeface="Arial" panose="020B0604020202020204" pitchFamily="34" charset="0"/>
                <a:cs typeface="Arial" panose="020B0604020202020204" pitchFamily="34" charset="0"/>
              </a:rPr>
              <a:t>&gt;</a:t>
            </a: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2FE803A-EBD7-403A-B4E1-8CFD7F2B37BD}"/>
              </a:ext>
            </a:extLst>
          </p:cNvPr>
          <p:cNvSpPr txBox="1"/>
          <p:nvPr/>
        </p:nvSpPr>
        <p:spPr>
          <a:xfrm>
            <a:off x="2020453" y="1911174"/>
            <a:ext cx="2508762" cy="1499953"/>
          </a:xfrm>
          <a:prstGeom prst="rect">
            <a:avLst/>
          </a:prstGeom>
          <a:noFill/>
          <a:ln>
            <a:noFill/>
          </a:ln>
        </p:spPr>
        <p:txBody>
          <a:bodyPr wrap="square" lIns="36000" tIns="0" rIns="36000" bIns="0" rtlCol="0">
            <a:noAutofit/>
          </a:bodyPr>
          <a:lstStyle/>
          <a:p>
            <a:pPr marL="100013" lvl="0" latinLnBrk="1">
              <a:lnSpc>
                <a:spcPts val="1200"/>
              </a:lnSpc>
              <a:spcBef>
                <a:spcPts val="600"/>
              </a:spcBef>
              <a:buClr>
                <a:srgbClr val="00338D"/>
              </a:buClr>
              <a:defRPr/>
            </a:pPr>
            <a:r>
              <a:rPr lang="en-US" altLang="ko-KR" sz="800" kern="0" dirty="0">
                <a:solidFill>
                  <a:srgbClr val="000000"/>
                </a:solidFill>
                <a:latin typeface="Arial" panose="020B0604020202020204" pitchFamily="34" charset="0"/>
                <a:cs typeface="Arial" panose="020B0604020202020204" pitchFamily="34" charset="0"/>
              </a:rPr>
              <a:t>&lt; 3</a:t>
            </a:r>
            <a:r>
              <a:rPr lang="ko-KR" altLang="en-US" sz="800" kern="0" dirty="0">
                <a:solidFill>
                  <a:srgbClr val="000000"/>
                </a:solidFill>
                <a:latin typeface="Arial" panose="020B0604020202020204" pitchFamily="34" charset="0"/>
                <a:cs typeface="Arial" panose="020B0604020202020204" pitchFamily="34" charset="0"/>
              </a:rPr>
              <a:t>층 자동화설비 </a:t>
            </a:r>
            <a:r>
              <a:rPr lang="en-US" altLang="ko-KR" sz="800" kern="0" dirty="0">
                <a:solidFill>
                  <a:srgbClr val="000000"/>
                </a:solidFill>
                <a:latin typeface="Arial" panose="020B0604020202020204" pitchFamily="34" charset="0"/>
                <a:cs typeface="Arial" panose="020B0604020202020204" pitchFamily="34" charset="0"/>
              </a:rPr>
              <a:t>– ‘22</a:t>
            </a:r>
            <a:r>
              <a:rPr lang="ko-KR" altLang="en-US" sz="800" kern="0" dirty="0">
                <a:solidFill>
                  <a:srgbClr val="000000"/>
                </a:solidFill>
                <a:latin typeface="Arial" panose="020B0604020202020204" pitchFamily="34" charset="0"/>
                <a:cs typeface="Arial" panose="020B0604020202020204" pitchFamily="34" charset="0"/>
              </a:rPr>
              <a:t>년말 취득 완료 가정 </a:t>
            </a:r>
            <a:r>
              <a:rPr lang="en-US" altLang="ko-KR" sz="800" kern="0" dirty="0">
                <a:solidFill>
                  <a:srgbClr val="000000"/>
                </a:solidFill>
                <a:latin typeface="Arial" panose="020B0604020202020204" pitchFamily="34" charset="0"/>
                <a:cs typeface="Arial" panose="020B0604020202020204" pitchFamily="34" charset="0"/>
              </a:rPr>
              <a:t>&gt;</a:t>
            </a: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a:p>
            <a:pPr marL="100013" lvl="0" latinLnBrk="1">
              <a:lnSpc>
                <a:spcPts val="1200"/>
              </a:lnSpc>
              <a:spcBef>
                <a:spcPts val="600"/>
              </a:spcBef>
              <a:buClr>
                <a:srgbClr val="00338D"/>
              </a:buClr>
              <a:defRPr/>
            </a:pPr>
            <a:endParaRPr lang="en-US" altLang="ko-KR" sz="800" kern="0" dirty="0">
              <a:solidFill>
                <a:srgbClr val="000000"/>
              </a:solidFill>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(13/15)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9" name="표 8">
            <a:extLst>
              <a:ext uri="{FF2B5EF4-FFF2-40B4-BE49-F238E27FC236}">
                <a16:creationId xmlns:a16="http://schemas.microsoft.com/office/drawing/2014/main" id="{F94F186A-0BFB-4DF4-922C-76DEDED3AAE8}"/>
              </a:ext>
            </a:extLst>
          </p:cNvPr>
          <p:cNvGraphicFramePr>
            <a:graphicFrameLocks noGrp="1"/>
          </p:cNvGraphicFramePr>
          <p:nvPr>
            <p:extLst>
              <p:ext uri="{D42A27DB-BD31-4B8C-83A1-F6EECF244321}">
                <p14:modId xmlns:p14="http://schemas.microsoft.com/office/powerpoint/2010/main" val="3507592294"/>
              </p:ext>
            </p:extLst>
          </p:nvPr>
        </p:nvGraphicFramePr>
        <p:xfrm>
          <a:off x="2105168" y="2068753"/>
          <a:ext cx="2239266" cy="975360"/>
        </p:xfrm>
        <a:graphic>
          <a:graphicData uri="http://schemas.openxmlformats.org/drawingml/2006/table">
            <a:tbl>
              <a:tblPr/>
              <a:tblGrid>
                <a:gridCol w="1431769">
                  <a:extLst>
                    <a:ext uri="{9D8B030D-6E8A-4147-A177-3AD203B41FA5}">
                      <a16:colId xmlns:a16="http://schemas.microsoft.com/office/drawing/2014/main" val="3705921020"/>
                    </a:ext>
                  </a:extLst>
                </a:gridCol>
                <a:gridCol w="332240">
                  <a:extLst>
                    <a:ext uri="{9D8B030D-6E8A-4147-A177-3AD203B41FA5}">
                      <a16:colId xmlns:a16="http://schemas.microsoft.com/office/drawing/2014/main" val="193282542"/>
                    </a:ext>
                  </a:extLst>
                </a:gridCol>
                <a:gridCol w="475257">
                  <a:extLst>
                    <a:ext uri="{9D8B030D-6E8A-4147-A177-3AD203B41FA5}">
                      <a16:colId xmlns:a16="http://schemas.microsoft.com/office/drawing/2014/main" val="1249225687"/>
                    </a:ext>
                  </a:extLst>
                </a:gridCol>
              </a:tblGrid>
              <a:tr h="118493">
                <a:tc>
                  <a:txBody>
                    <a:bodyPr/>
                    <a:lstStyle/>
                    <a:p>
                      <a:pPr algn="l" fontAlgn="ct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수량</a:t>
                      </a:r>
                      <a:endParaRPr 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endParaRPr 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40007579"/>
                  </a:ext>
                </a:extLst>
              </a:tr>
              <a:tr h="118493">
                <a:tc>
                  <a:txBody>
                    <a:bodyPr/>
                    <a:lstStyle/>
                    <a:p>
                      <a:pPr algn="l" fontAlgn="b"/>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867297101"/>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부품적재</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검사시스템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895600525"/>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전장 제어시스템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460414707"/>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기구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설계비</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292711088"/>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인공지능 검사 비전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777716247"/>
                  </a:ext>
                </a:extLst>
              </a:tr>
              <a:tr h="118493">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인공지능 검사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학습트레이닝</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동글키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5606177"/>
                  </a:ext>
                </a:extLst>
              </a:tr>
            </a:tbl>
          </a:graphicData>
        </a:graphic>
      </p:graphicFrame>
      <p:graphicFrame>
        <p:nvGraphicFramePr>
          <p:cNvPr id="13" name="표 12">
            <a:extLst>
              <a:ext uri="{FF2B5EF4-FFF2-40B4-BE49-F238E27FC236}">
                <a16:creationId xmlns:a16="http://schemas.microsoft.com/office/drawing/2014/main" id="{F24C140F-C9C3-47B3-9404-50EFED0DE0A2}"/>
              </a:ext>
            </a:extLst>
          </p:cNvPr>
          <p:cNvGraphicFramePr>
            <a:graphicFrameLocks noGrp="1"/>
          </p:cNvGraphicFramePr>
          <p:nvPr>
            <p:extLst>
              <p:ext uri="{D42A27DB-BD31-4B8C-83A1-F6EECF244321}">
                <p14:modId xmlns:p14="http://schemas.microsoft.com/office/powerpoint/2010/main" val="1809587782"/>
              </p:ext>
            </p:extLst>
          </p:nvPr>
        </p:nvGraphicFramePr>
        <p:xfrm>
          <a:off x="4441935" y="2069244"/>
          <a:ext cx="2239266" cy="731520"/>
        </p:xfrm>
        <a:graphic>
          <a:graphicData uri="http://schemas.openxmlformats.org/drawingml/2006/table">
            <a:tbl>
              <a:tblPr/>
              <a:tblGrid>
                <a:gridCol w="1431769">
                  <a:extLst>
                    <a:ext uri="{9D8B030D-6E8A-4147-A177-3AD203B41FA5}">
                      <a16:colId xmlns:a16="http://schemas.microsoft.com/office/drawing/2014/main" val="3705921020"/>
                    </a:ext>
                  </a:extLst>
                </a:gridCol>
                <a:gridCol w="332240">
                  <a:extLst>
                    <a:ext uri="{9D8B030D-6E8A-4147-A177-3AD203B41FA5}">
                      <a16:colId xmlns:a16="http://schemas.microsoft.com/office/drawing/2014/main" val="193282542"/>
                    </a:ext>
                  </a:extLst>
                </a:gridCol>
                <a:gridCol w="475257">
                  <a:extLst>
                    <a:ext uri="{9D8B030D-6E8A-4147-A177-3AD203B41FA5}">
                      <a16:colId xmlns:a16="http://schemas.microsoft.com/office/drawing/2014/main" val="1249225687"/>
                    </a:ext>
                  </a:extLst>
                </a:gridCol>
              </a:tblGrid>
              <a:tr h="118493">
                <a:tc>
                  <a:txBody>
                    <a:bodyPr/>
                    <a:lstStyle/>
                    <a:p>
                      <a:pPr algn="l" fontAlgn="ct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수량</a:t>
                      </a:r>
                      <a:endParaRPr 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endParaRPr lang="en-US" sz="800" b="1" i="0" u="none" strike="noStrike" kern="12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0" marR="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40007579"/>
                  </a:ext>
                </a:extLst>
              </a:tr>
              <a:tr h="118493">
                <a:tc>
                  <a:txBody>
                    <a:bodyPr/>
                    <a:lstStyle/>
                    <a:p>
                      <a:pPr algn="l" fontAlgn="b"/>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b"/>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867297101"/>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미니로봇</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777716247"/>
                  </a:ext>
                </a:extLst>
              </a:tr>
              <a:tr h="118493">
                <a:tc>
                  <a:txBody>
                    <a:bodyPr/>
                    <a:lstStyle/>
                    <a:p>
                      <a:pPr algn="l" fontAlgn="b"/>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인공지능 검사 비전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518743997"/>
                  </a:ext>
                </a:extLst>
              </a:tr>
              <a:tr h="118493">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인공지능 검사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학습트레이닝</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동글키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b"/>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95606177"/>
                  </a:ext>
                </a:extLst>
              </a:tr>
            </a:tbl>
          </a:graphicData>
        </a:graphic>
      </p:graphicFrame>
      <p:sp>
        <p:nvSpPr>
          <p:cNvPr id="17" name="TextBox 16">
            <a:extLst>
              <a:ext uri="{FF2B5EF4-FFF2-40B4-BE49-F238E27FC236}">
                <a16:creationId xmlns:a16="http://schemas.microsoft.com/office/drawing/2014/main" id="{C9BC2835-B918-4F6E-8954-9BC59C974319}"/>
              </a:ext>
            </a:extLst>
          </p:cNvPr>
          <p:cNvSpPr txBox="1"/>
          <p:nvPr/>
        </p:nvSpPr>
        <p:spPr>
          <a:xfrm>
            <a:off x="2105171" y="5745571"/>
            <a:ext cx="5072006"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a:t>
            </a:r>
            <a:r>
              <a:rPr lang="en-US" altLang="ko-KR" sz="700" kern="0" dirty="0">
                <a:solidFill>
                  <a:srgbClr val="000000"/>
                </a:solidFill>
                <a:latin typeface="Arial" panose="020B0604020202020204" pitchFamily="34" charset="0"/>
                <a:cs typeface="Arial" panose="020B0604020202020204" pitchFamily="34" charset="0"/>
              </a:rPr>
              <a:t>22</a:t>
            </a:r>
            <a:r>
              <a:rPr lang="ko-KR" altLang="en-US" sz="700" kern="0" dirty="0">
                <a:solidFill>
                  <a:srgbClr val="000000"/>
                </a:solidFill>
                <a:latin typeface="Arial" panose="020B0604020202020204" pitchFamily="34" charset="0"/>
                <a:cs typeface="Arial" panose="020B0604020202020204" pitchFamily="34" charset="0"/>
              </a:rPr>
              <a:t>년 하반기 중 스미토모 사출기 </a:t>
            </a:r>
            <a:r>
              <a:rPr lang="en-US" altLang="ko-KR" sz="700" kern="0" dirty="0">
                <a:solidFill>
                  <a:srgbClr val="000000"/>
                </a:solidFill>
                <a:latin typeface="Arial" panose="020B0604020202020204" pitchFamily="34" charset="0"/>
                <a:cs typeface="Arial" panose="020B0604020202020204" pitchFamily="34" charset="0"/>
              </a:rPr>
              <a:t>1</a:t>
            </a:r>
            <a:r>
              <a:rPr lang="ko-KR" altLang="en-US" sz="700" kern="0" dirty="0">
                <a:solidFill>
                  <a:srgbClr val="000000"/>
                </a:solidFill>
                <a:latin typeface="Arial" panose="020B0604020202020204" pitchFamily="34" charset="0"/>
                <a:cs typeface="Arial" panose="020B0604020202020204" pitchFamily="34" charset="0"/>
              </a:rPr>
              <a:t>대를 추가로 확보 예정이며</a:t>
            </a:r>
            <a:r>
              <a:rPr lang="en-US" altLang="ko-KR" sz="700" kern="0" dirty="0">
                <a:solidFill>
                  <a:srgbClr val="000000"/>
                </a:solidFill>
                <a:latin typeface="Arial" panose="020B0604020202020204" pitchFamily="34" charset="0"/>
                <a:cs typeface="Arial" panose="020B0604020202020204" pitchFamily="34" charset="0"/>
              </a:rPr>
              <a:t>, </a:t>
            </a:r>
            <a:r>
              <a:rPr lang="ko-KR" altLang="en-US" sz="700" kern="0" dirty="0">
                <a:solidFill>
                  <a:srgbClr val="000000"/>
                </a:solidFill>
                <a:latin typeface="Arial" panose="020B0604020202020204" pitchFamily="34" charset="0"/>
                <a:cs typeface="Arial" panose="020B0604020202020204" pitchFamily="34" charset="0"/>
              </a:rPr>
              <a:t>해당 사출기를 통하여 </a:t>
            </a:r>
            <a:r>
              <a:rPr lang="ko-KR" altLang="en-US" sz="700" kern="0" dirty="0" err="1">
                <a:solidFill>
                  <a:srgbClr val="000000"/>
                </a:solidFill>
                <a:latin typeface="Arial" panose="020B0604020202020204" pitchFamily="34" charset="0"/>
                <a:cs typeface="Arial" panose="020B0604020202020204" pitchFamily="34" charset="0"/>
              </a:rPr>
              <a:t>세퍼레이터</a:t>
            </a:r>
            <a:r>
              <a:rPr lang="ko-KR" altLang="en-US" sz="700" kern="0" dirty="0">
                <a:solidFill>
                  <a:srgbClr val="000000"/>
                </a:solidFill>
                <a:latin typeface="Arial" panose="020B0604020202020204" pitchFamily="34" charset="0"/>
                <a:cs typeface="Arial" panose="020B0604020202020204" pitchFamily="34" charset="0"/>
              </a:rPr>
              <a:t> 생산을 계획 중</a:t>
            </a:r>
            <a:endParaRPr lang="en-US" altLang="ko-KR" sz="700" dirty="0">
              <a:latin typeface="Arial" panose="020B0604020202020204" pitchFamily="34" charset="0"/>
              <a:ea typeface="+mj-ea"/>
              <a:cs typeface="Arial" panose="020B0604020202020204" pitchFamily="34" charset="0"/>
            </a:endParaRPr>
          </a:p>
        </p:txBody>
      </p:sp>
      <p:graphicFrame>
        <p:nvGraphicFramePr>
          <p:cNvPr id="23" name="표 22">
            <a:extLst>
              <a:ext uri="{FF2B5EF4-FFF2-40B4-BE49-F238E27FC236}">
                <a16:creationId xmlns:a16="http://schemas.microsoft.com/office/drawing/2014/main" id="{1847DA35-3E75-4FBD-B951-A4CE2B4506A2}"/>
              </a:ext>
            </a:extLst>
          </p:cNvPr>
          <p:cNvGraphicFramePr>
            <a:graphicFrameLocks noGrp="1"/>
          </p:cNvGraphicFramePr>
          <p:nvPr>
            <p:extLst>
              <p:ext uri="{D42A27DB-BD31-4B8C-83A1-F6EECF244321}">
                <p14:modId xmlns:p14="http://schemas.microsoft.com/office/powerpoint/2010/main" val="1437158445"/>
              </p:ext>
            </p:extLst>
          </p:nvPr>
        </p:nvGraphicFramePr>
        <p:xfrm>
          <a:off x="2105168" y="3297541"/>
          <a:ext cx="4892408" cy="2438400"/>
        </p:xfrm>
        <a:graphic>
          <a:graphicData uri="http://schemas.openxmlformats.org/drawingml/2006/table">
            <a:tbl>
              <a:tblPr/>
              <a:tblGrid>
                <a:gridCol w="137330">
                  <a:extLst>
                    <a:ext uri="{9D8B030D-6E8A-4147-A177-3AD203B41FA5}">
                      <a16:colId xmlns:a16="http://schemas.microsoft.com/office/drawing/2014/main" val="1984945944"/>
                    </a:ext>
                  </a:extLst>
                </a:gridCol>
                <a:gridCol w="137330">
                  <a:extLst>
                    <a:ext uri="{9D8B030D-6E8A-4147-A177-3AD203B41FA5}">
                      <a16:colId xmlns:a16="http://schemas.microsoft.com/office/drawing/2014/main" val="3341569332"/>
                    </a:ext>
                  </a:extLst>
                </a:gridCol>
                <a:gridCol w="137330">
                  <a:extLst>
                    <a:ext uri="{9D8B030D-6E8A-4147-A177-3AD203B41FA5}">
                      <a16:colId xmlns:a16="http://schemas.microsoft.com/office/drawing/2014/main" val="1093507853"/>
                    </a:ext>
                  </a:extLst>
                </a:gridCol>
                <a:gridCol w="691868">
                  <a:extLst>
                    <a:ext uri="{9D8B030D-6E8A-4147-A177-3AD203B41FA5}">
                      <a16:colId xmlns:a16="http://schemas.microsoft.com/office/drawing/2014/main" val="3161212697"/>
                    </a:ext>
                  </a:extLst>
                </a:gridCol>
                <a:gridCol w="420950">
                  <a:extLst>
                    <a:ext uri="{9D8B030D-6E8A-4147-A177-3AD203B41FA5}">
                      <a16:colId xmlns:a16="http://schemas.microsoft.com/office/drawing/2014/main" val="1993381042"/>
                    </a:ext>
                  </a:extLst>
                </a:gridCol>
                <a:gridCol w="420950">
                  <a:extLst>
                    <a:ext uri="{9D8B030D-6E8A-4147-A177-3AD203B41FA5}">
                      <a16:colId xmlns:a16="http://schemas.microsoft.com/office/drawing/2014/main" val="2470982993"/>
                    </a:ext>
                  </a:extLst>
                </a:gridCol>
                <a:gridCol w="420950">
                  <a:extLst>
                    <a:ext uri="{9D8B030D-6E8A-4147-A177-3AD203B41FA5}">
                      <a16:colId xmlns:a16="http://schemas.microsoft.com/office/drawing/2014/main" val="3153123644"/>
                    </a:ext>
                  </a:extLst>
                </a:gridCol>
                <a:gridCol w="420950">
                  <a:extLst>
                    <a:ext uri="{9D8B030D-6E8A-4147-A177-3AD203B41FA5}">
                      <a16:colId xmlns:a16="http://schemas.microsoft.com/office/drawing/2014/main" val="1562155994"/>
                    </a:ext>
                  </a:extLst>
                </a:gridCol>
                <a:gridCol w="420950">
                  <a:extLst>
                    <a:ext uri="{9D8B030D-6E8A-4147-A177-3AD203B41FA5}">
                      <a16:colId xmlns:a16="http://schemas.microsoft.com/office/drawing/2014/main" val="3647149750"/>
                    </a:ext>
                  </a:extLst>
                </a:gridCol>
                <a:gridCol w="420950">
                  <a:extLst>
                    <a:ext uri="{9D8B030D-6E8A-4147-A177-3AD203B41FA5}">
                      <a16:colId xmlns:a16="http://schemas.microsoft.com/office/drawing/2014/main" val="1302062326"/>
                    </a:ext>
                  </a:extLst>
                </a:gridCol>
                <a:gridCol w="420950">
                  <a:extLst>
                    <a:ext uri="{9D8B030D-6E8A-4147-A177-3AD203B41FA5}">
                      <a16:colId xmlns:a16="http://schemas.microsoft.com/office/drawing/2014/main" val="2161160381"/>
                    </a:ext>
                  </a:extLst>
                </a:gridCol>
                <a:gridCol w="420950">
                  <a:extLst>
                    <a:ext uri="{9D8B030D-6E8A-4147-A177-3AD203B41FA5}">
                      <a16:colId xmlns:a16="http://schemas.microsoft.com/office/drawing/2014/main" val="3891900257"/>
                    </a:ext>
                  </a:extLst>
                </a:gridCol>
                <a:gridCol w="420950">
                  <a:extLst>
                    <a:ext uri="{9D8B030D-6E8A-4147-A177-3AD203B41FA5}">
                      <a16:colId xmlns:a16="http://schemas.microsoft.com/office/drawing/2014/main" val="2548745020"/>
                    </a:ext>
                  </a:extLst>
                </a:gridCol>
              </a:tblGrid>
              <a:tr h="65448">
                <a:tc gridSpan="4">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56610020"/>
                  </a:ext>
                </a:extLst>
              </a:tr>
              <a:tr h="65448">
                <a:tc gridSpan="4">
                  <a:txBody>
                    <a:bodyPr/>
                    <a:lstStyle/>
                    <a:p>
                      <a:pPr algn="l" rtl="0"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22447586"/>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과거기간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12632525"/>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276802206"/>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금형</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61756305"/>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1,310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2662585"/>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51794866"/>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b">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a:noFill/>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b">
                    <a:lnL>
                      <a:noFill/>
                    </a:lnL>
                    <a:lnR>
                      <a:noFill/>
                    </a:lnR>
                    <a:lnT>
                      <a:noFill/>
                    </a:lnT>
                    <a:lnB>
                      <a:noFill/>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b">
                    <a:lnL>
                      <a:noFill/>
                    </a:lnL>
                    <a:lnR>
                      <a:noFill/>
                    </a:lnR>
                    <a:lnT>
                      <a:noFill/>
                    </a:lnT>
                    <a:lnB>
                      <a:noFill/>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a:noFill/>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a:noFill/>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a:noFill/>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80836059"/>
                  </a:ext>
                </a:extLst>
              </a:tr>
              <a:tr h="65448">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b">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b"/>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173455102"/>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094500692"/>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사출기</a:t>
                      </a:r>
                      <a:r>
                        <a:rPr lang="en-US" altLang="ko-KR"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243605679"/>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23144801"/>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51154000"/>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추가확장분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436876892"/>
                  </a:ext>
                </a:extLst>
              </a:tr>
              <a:tr h="65448">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407601502"/>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1573644711"/>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391042398"/>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커넥터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4022511212"/>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no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noFill/>
                  </a:tcPr>
                </a:tc>
                <a:extLst>
                  <a:ext uri="{0D108BD9-81ED-4DB2-BD59-A6C34878D82A}">
                    <a16:rowId xmlns:a16="http://schemas.microsoft.com/office/drawing/2014/main" val="1228310000"/>
                  </a:ext>
                </a:extLst>
              </a:tr>
              <a:tr h="65448">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hMerge="1">
                  <a:txBody>
                    <a:bodyPr/>
                    <a:lstStyle/>
                    <a:p>
                      <a:pPr latinLnBrk="1"/>
                      <a:endParaRPr lang="ko-KR" altLang="en-US"/>
                    </a:p>
                  </a:txBody>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188661606"/>
                  </a:ext>
                </a:extLst>
              </a:tr>
            </a:tbl>
          </a:graphicData>
        </a:graphic>
      </p:graphicFrame>
      <p:graphicFrame>
        <p:nvGraphicFramePr>
          <p:cNvPr id="5" name="표 4">
            <a:extLst>
              <a:ext uri="{FF2B5EF4-FFF2-40B4-BE49-F238E27FC236}">
                <a16:creationId xmlns:a16="http://schemas.microsoft.com/office/drawing/2014/main" id="{8A041005-2CAC-41F1-9618-0F335D6F499B}"/>
              </a:ext>
            </a:extLst>
          </p:cNvPr>
          <p:cNvGraphicFramePr>
            <a:graphicFrameLocks noGrp="1"/>
          </p:cNvGraphicFramePr>
          <p:nvPr>
            <p:extLst>
              <p:ext uri="{D42A27DB-BD31-4B8C-83A1-F6EECF244321}">
                <p14:modId xmlns:p14="http://schemas.microsoft.com/office/powerpoint/2010/main" val="2346019465"/>
              </p:ext>
            </p:extLst>
          </p:nvPr>
        </p:nvGraphicFramePr>
        <p:xfrm>
          <a:off x="7115029" y="3297541"/>
          <a:ext cx="685800" cy="2438400"/>
        </p:xfrm>
        <a:graphic>
          <a:graphicData uri="http://schemas.openxmlformats.org/drawingml/2006/table">
            <a:tbl>
              <a:tblPr/>
              <a:tblGrid>
                <a:gridCol w="685800">
                  <a:extLst>
                    <a:ext uri="{9D8B030D-6E8A-4147-A177-3AD203B41FA5}">
                      <a16:colId xmlns:a16="http://schemas.microsoft.com/office/drawing/2014/main" val="3708557827"/>
                    </a:ext>
                  </a:extLst>
                </a:gridCol>
              </a:tblGrid>
              <a:tr h="98229">
                <a:tc>
                  <a:txBody>
                    <a:bodyPr/>
                    <a:lstStyle/>
                    <a:p>
                      <a:pPr algn="ctr"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추정</a:t>
                      </a: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r>
                        <a:rPr lang="en-US" sz="800" b="1" i="0" u="none" strike="noStrike" dirty="0" err="1">
                          <a:solidFill>
                            <a:srgbClr val="FFFFFF"/>
                          </a:solidFill>
                          <a:effectLst/>
                          <a:latin typeface="Arial" panose="020B0604020202020204" pitchFamily="34" charset="0"/>
                          <a:ea typeface="맑은 고딕" panose="020B0503020000020004" pitchFamily="50" charset="-127"/>
                        </a:rPr>
                        <a:t>CapEx</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32135108"/>
                  </a:ext>
                </a:extLst>
              </a:tr>
              <a:tr h="98229">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99105756"/>
                  </a:ext>
                </a:extLst>
              </a:tr>
              <a:tr h="98229">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693056042"/>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698746809"/>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45657397"/>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6935221"/>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220859"/>
                  </a:ext>
                </a:extLst>
              </a:tr>
              <a:tr h="98229">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83782258"/>
                  </a:ext>
                </a:extLst>
              </a:tr>
              <a:tr h="98229">
                <a:tc>
                  <a:txBody>
                    <a:bodyPr/>
                    <a:lstStyle/>
                    <a:p>
                      <a:pPr algn="r" rtl="0" fontAlgn="b"/>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375009342"/>
                  </a:ext>
                </a:extLst>
              </a:tr>
              <a:tr h="98229">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739459877"/>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073280069"/>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02749265"/>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9394473"/>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943845536"/>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3113917967"/>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2096757487"/>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4044658077"/>
                  </a:ext>
                </a:extLst>
              </a:tr>
              <a:tr h="98229">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2450803673"/>
                  </a:ext>
                </a:extLst>
              </a:tr>
              <a:tr h="98229">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12846717"/>
                  </a:ext>
                </a:extLst>
              </a:tr>
              <a:tr h="98229">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917614541"/>
                  </a:ext>
                </a:extLst>
              </a:tr>
            </a:tbl>
          </a:graphicData>
        </a:graphic>
      </p:graphicFrame>
    </p:spTree>
    <p:extLst>
      <p:ext uri="{BB962C8B-B14F-4D97-AF65-F5344CB8AC3E}">
        <p14:creationId xmlns:p14="http://schemas.microsoft.com/office/powerpoint/2010/main" val="342386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002770342"/>
              </p:ext>
            </p:extLst>
          </p:nvPr>
        </p:nvGraphicFramePr>
        <p:xfrm>
          <a:off x="468001" y="1191604"/>
          <a:ext cx="9038334" cy="48520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977339">
                <a:tc>
                  <a:txBody>
                    <a:bodyPr/>
                    <a:lstStyle/>
                    <a:p>
                      <a:pPr algn="ctr" rtl="0" fontAlgn="ctr"/>
                      <a:r>
                        <a:rPr lang="en-US" altLang="ko-KR" sz="10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계속</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_</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계속</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물량 가정 차이로 인해 자체생산물량이 증가하여 추정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수준에 해당함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3]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외주비중 유지 및 물량 가정 차이로 인해 자체생산물량이 감소하여 추정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수준에 해당함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(14/15)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
        <p:nvSpPr>
          <p:cNvPr id="17" name="TextBox 16">
            <a:extLst>
              <a:ext uri="{FF2B5EF4-FFF2-40B4-BE49-F238E27FC236}">
                <a16:creationId xmlns:a16="http://schemas.microsoft.com/office/drawing/2014/main" id="{C9BC2835-B918-4F6E-8954-9BC59C974319}"/>
              </a:ext>
            </a:extLst>
          </p:cNvPr>
          <p:cNvSpPr txBox="1"/>
          <p:nvPr/>
        </p:nvSpPr>
        <p:spPr>
          <a:xfrm>
            <a:off x="2105171" y="3625197"/>
            <a:ext cx="5072006"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a:t>
            </a:r>
            <a:r>
              <a:rPr lang="en-US" altLang="ko-KR" sz="700" kern="0" dirty="0">
                <a:solidFill>
                  <a:srgbClr val="000000"/>
                </a:solidFill>
                <a:latin typeface="Arial" panose="020B0604020202020204" pitchFamily="34" charset="0"/>
                <a:cs typeface="Arial" panose="020B0604020202020204" pitchFamily="34" charset="0"/>
              </a:rPr>
              <a:t>22</a:t>
            </a:r>
            <a:r>
              <a:rPr lang="ko-KR" altLang="en-US" sz="700" kern="0" dirty="0">
                <a:solidFill>
                  <a:srgbClr val="000000"/>
                </a:solidFill>
                <a:latin typeface="Arial" panose="020B0604020202020204" pitchFamily="34" charset="0"/>
                <a:cs typeface="Arial" panose="020B0604020202020204" pitchFamily="34" charset="0"/>
              </a:rPr>
              <a:t>년 하반기 중 스미토모 사출기 </a:t>
            </a:r>
            <a:r>
              <a:rPr lang="en-US" altLang="ko-KR" sz="700" kern="0" dirty="0">
                <a:solidFill>
                  <a:srgbClr val="000000"/>
                </a:solidFill>
                <a:latin typeface="Arial" panose="020B0604020202020204" pitchFamily="34" charset="0"/>
                <a:cs typeface="Arial" panose="020B0604020202020204" pitchFamily="34" charset="0"/>
              </a:rPr>
              <a:t>1</a:t>
            </a:r>
            <a:r>
              <a:rPr lang="ko-KR" altLang="en-US" sz="700" kern="0" dirty="0">
                <a:solidFill>
                  <a:srgbClr val="000000"/>
                </a:solidFill>
                <a:latin typeface="Arial" panose="020B0604020202020204" pitchFamily="34" charset="0"/>
                <a:cs typeface="Arial" panose="020B0604020202020204" pitchFamily="34" charset="0"/>
              </a:rPr>
              <a:t>대를 추가로 확보 예정이며</a:t>
            </a:r>
            <a:r>
              <a:rPr lang="en-US" altLang="ko-KR" sz="700" kern="0" dirty="0">
                <a:solidFill>
                  <a:srgbClr val="000000"/>
                </a:solidFill>
                <a:latin typeface="Arial" panose="020B0604020202020204" pitchFamily="34" charset="0"/>
                <a:cs typeface="Arial" panose="020B0604020202020204" pitchFamily="34" charset="0"/>
              </a:rPr>
              <a:t>, </a:t>
            </a:r>
            <a:r>
              <a:rPr lang="ko-KR" altLang="en-US" sz="700" kern="0" dirty="0">
                <a:solidFill>
                  <a:srgbClr val="000000"/>
                </a:solidFill>
                <a:latin typeface="Arial" panose="020B0604020202020204" pitchFamily="34" charset="0"/>
                <a:cs typeface="Arial" panose="020B0604020202020204" pitchFamily="34" charset="0"/>
              </a:rPr>
              <a:t>해당 사출기를 통하여 </a:t>
            </a:r>
            <a:r>
              <a:rPr lang="ko-KR" altLang="en-US" sz="700" kern="0" dirty="0" err="1">
                <a:solidFill>
                  <a:srgbClr val="000000"/>
                </a:solidFill>
                <a:latin typeface="Arial" panose="020B0604020202020204" pitchFamily="34" charset="0"/>
                <a:cs typeface="Arial" panose="020B0604020202020204" pitchFamily="34" charset="0"/>
              </a:rPr>
              <a:t>세퍼레이터</a:t>
            </a:r>
            <a:r>
              <a:rPr lang="ko-KR" altLang="en-US" sz="700" kern="0" dirty="0">
                <a:solidFill>
                  <a:srgbClr val="000000"/>
                </a:solidFill>
                <a:latin typeface="Arial" panose="020B0604020202020204" pitchFamily="34" charset="0"/>
                <a:cs typeface="Arial" panose="020B0604020202020204" pitchFamily="34" charset="0"/>
              </a:rPr>
              <a:t> 생산을 계획 중</a:t>
            </a:r>
            <a:endParaRPr lang="en-US" altLang="ko-KR" sz="700" dirty="0">
              <a:latin typeface="Arial" panose="020B0604020202020204" pitchFamily="34" charset="0"/>
              <a:ea typeface="+mj-ea"/>
              <a:cs typeface="Arial" panose="020B0604020202020204" pitchFamily="34" charset="0"/>
            </a:endParaRPr>
          </a:p>
        </p:txBody>
      </p:sp>
      <p:graphicFrame>
        <p:nvGraphicFramePr>
          <p:cNvPr id="23" name="표 22">
            <a:extLst>
              <a:ext uri="{FF2B5EF4-FFF2-40B4-BE49-F238E27FC236}">
                <a16:creationId xmlns:a16="http://schemas.microsoft.com/office/drawing/2014/main" id="{1847DA35-3E75-4FBD-B951-A4CE2B4506A2}"/>
              </a:ext>
            </a:extLst>
          </p:cNvPr>
          <p:cNvGraphicFramePr>
            <a:graphicFrameLocks noGrp="1"/>
          </p:cNvGraphicFramePr>
          <p:nvPr>
            <p:extLst>
              <p:ext uri="{D42A27DB-BD31-4B8C-83A1-F6EECF244321}">
                <p14:modId xmlns:p14="http://schemas.microsoft.com/office/powerpoint/2010/main" val="3342260852"/>
              </p:ext>
            </p:extLst>
          </p:nvPr>
        </p:nvGraphicFramePr>
        <p:xfrm>
          <a:off x="2105168" y="1908687"/>
          <a:ext cx="4892408" cy="1706880"/>
        </p:xfrm>
        <a:graphic>
          <a:graphicData uri="http://schemas.openxmlformats.org/drawingml/2006/table">
            <a:tbl>
              <a:tblPr/>
              <a:tblGrid>
                <a:gridCol w="137330">
                  <a:extLst>
                    <a:ext uri="{9D8B030D-6E8A-4147-A177-3AD203B41FA5}">
                      <a16:colId xmlns:a16="http://schemas.microsoft.com/office/drawing/2014/main" val="1984945944"/>
                    </a:ext>
                  </a:extLst>
                </a:gridCol>
                <a:gridCol w="137330">
                  <a:extLst>
                    <a:ext uri="{9D8B030D-6E8A-4147-A177-3AD203B41FA5}">
                      <a16:colId xmlns:a16="http://schemas.microsoft.com/office/drawing/2014/main" val="3341569332"/>
                    </a:ext>
                  </a:extLst>
                </a:gridCol>
                <a:gridCol w="137330">
                  <a:extLst>
                    <a:ext uri="{9D8B030D-6E8A-4147-A177-3AD203B41FA5}">
                      <a16:colId xmlns:a16="http://schemas.microsoft.com/office/drawing/2014/main" val="1093507853"/>
                    </a:ext>
                  </a:extLst>
                </a:gridCol>
                <a:gridCol w="691868">
                  <a:extLst>
                    <a:ext uri="{9D8B030D-6E8A-4147-A177-3AD203B41FA5}">
                      <a16:colId xmlns:a16="http://schemas.microsoft.com/office/drawing/2014/main" val="3161212697"/>
                    </a:ext>
                  </a:extLst>
                </a:gridCol>
                <a:gridCol w="420950">
                  <a:extLst>
                    <a:ext uri="{9D8B030D-6E8A-4147-A177-3AD203B41FA5}">
                      <a16:colId xmlns:a16="http://schemas.microsoft.com/office/drawing/2014/main" val="1993381042"/>
                    </a:ext>
                  </a:extLst>
                </a:gridCol>
                <a:gridCol w="420950">
                  <a:extLst>
                    <a:ext uri="{9D8B030D-6E8A-4147-A177-3AD203B41FA5}">
                      <a16:colId xmlns:a16="http://schemas.microsoft.com/office/drawing/2014/main" val="2470982993"/>
                    </a:ext>
                  </a:extLst>
                </a:gridCol>
                <a:gridCol w="420950">
                  <a:extLst>
                    <a:ext uri="{9D8B030D-6E8A-4147-A177-3AD203B41FA5}">
                      <a16:colId xmlns:a16="http://schemas.microsoft.com/office/drawing/2014/main" val="3153123644"/>
                    </a:ext>
                  </a:extLst>
                </a:gridCol>
                <a:gridCol w="420950">
                  <a:extLst>
                    <a:ext uri="{9D8B030D-6E8A-4147-A177-3AD203B41FA5}">
                      <a16:colId xmlns:a16="http://schemas.microsoft.com/office/drawing/2014/main" val="1562155994"/>
                    </a:ext>
                  </a:extLst>
                </a:gridCol>
                <a:gridCol w="420950">
                  <a:extLst>
                    <a:ext uri="{9D8B030D-6E8A-4147-A177-3AD203B41FA5}">
                      <a16:colId xmlns:a16="http://schemas.microsoft.com/office/drawing/2014/main" val="3647149750"/>
                    </a:ext>
                  </a:extLst>
                </a:gridCol>
                <a:gridCol w="420950">
                  <a:extLst>
                    <a:ext uri="{9D8B030D-6E8A-4147-A177-3AD203B41FA5}">
                      <a16:colId xmlns:a16="http://schemas.microsoft.com/office/drawing/2014/main" val="1302062326"/>
                    </a:ext>
                  </a:extLst>
                </a:gridCol>
                <a:gridCol w="420950">
                  <a:extLst>
                    <a:ext uri="{9D8B030D-6E8A-4147-A177-3AD203B41FA5}">
                      <a16:colId xmlns:a16="http://schemas.microsoft.com/office/drawing/2014/main" val="2161160381"/>
                    </a:ext>
                  </a:extLst>
                </a:gridCol>
                <a:gridCol w="420950">
                  <a:extLst>
                    <a:ext uri="{9D8B030D-6E8A-4147-A177-3AD203B41FA5}">
                      <a16:colId xmlns:a16="http://schemas.microsoft.com/office/drawing/2014/main" val="3891900257"/>
                    </a:ext>
                  </a:extLst>
                </a:gridCol>
                <a:gridCol w="420950">
                  <a:extLst>
                    <a:ext uri="{9D8B030D-6E8A-4147-A177-3AD203B41FA5}">
                      <a16:colId xmlns:a16="http://schemas.microsoft.com/office/drawing/2014/main" val="2548745020"/>
                    </a:ext>
                  </a:extLst>
                </a:gridCol>
              </a:tblGrid>
              <a:tr h="68899">
                <a:tc gridSpan="4">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56610020"/>
                  </a:ext>
                </a:extLst>
              </a:tr>
              <a:tr h="68899">
                <a:tc gridSpan="4">
                  <a:txBody>
                    <a:bodyPr/>
                    <a:lstStyle/>
                    <a:p>
                      <a:pPr algn="l" rtl="0"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22447586"/>
                  </a:ext>
                </a:extLst>
              </a:tr>
              <a:tr h="68899">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과거기간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512632525"/>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1,503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1,405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1,606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09450069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사출기</a:t>
                      </a:r>
                      <a:r>
                        <a:rPr lang="en-US" altLang="ko-KR"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243605679"/>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23144801"/>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601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51154000"/>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추가확장분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43687689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40760150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1573644711"/>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391042398"/>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커넥터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402251121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28310000"/>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188661606"/>
                  </a:ext>
                </a:extLst>
              </a:tr>
            </a:tbl>
          </a:graphicData>
        </a:graphic>
      </p:graphicFrame>
      <p:sp>
        <p:nvSpPr>
          <p:cNvPr id="9" name="TextBox 8">
            <a:extLst>
              <a:ext uri="{FF2B5EF4-FFF2-40B4-BE49-F238E27FC236}">
                <a16:creationId xmlns:a16="http://schemas.microsoft.com/office/drawing/2014/main" id="{5044AB54-9A26-4C4B-9699-A6972CA2DE78}"/>
              </a:ext>
            </a:extLst>
          </p:cNvPr>
          <p:cNvSpPr txBox="1"/>
          <p:nvPr/>
        </p:nvSpPr>
        <p:spPr>
          <a:xfrm>
            <a:off x="2105171" y="5692691"/>
            <a:ext cx="5072006"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 </a:t>
            </a:r>
            <a:r>
              <a:rPr lang="en-US" altLang="ko-KR" sz="700" kern="0" dirty="0">
                <a:solidFill>
                  <a:srgbClr val="000000"/>
                </a:solidFill>
                <a:latin typeface="Arial" panose="020B0604020202020204" pitchFamily="34" charset="0"/>
                <a:ea typeface="+mj-ea"/>
                <a:cs typeface="Arial" panose="020B0604020202020204" pitchFamily="34" charset="0"/>
              </a:rPr>
              <a:t>‘</a:t>
            </a:r>
            <a:r>
              <a:rPr lang="en-US" altLang="ko-KR" sz="700" kern="0" dirty="0">
                <a:solidFill>
                  <a:srgbClr val="000000"/>
                </a:solidFill>
                <a:latin typeface="Arial" panose="020B0604020202020204" pitchFamily="34" charset="0"/>
                <a:cs typeface="Arial" panose="020B0604020202020204" pitchFamily="34" charset="0"/>
              </a:rPr>
              <a:t>22</a:t>
            </a:r>
            <a:r>
              <a:rPr lang="ko-KR" altLang="en-US" sz="700" kern="0" dirty="0">
                <a:solidFill>
                  <a:srgbClr val="000000"/>
                </a:solidFill>
                <a:latin typeface="Arial" panose="020B0604020202020204" pitchFamily="34" charset="0"/>
                <a:cs typeface="Arial" panose="020B0604020202020204" pitchFamily="34" charset="0"/>
              </a:rPr>
              <a:t>년 하반기 중 스미토모 사출기 </a:t>
            </a:r>
            <a:r>
              <a:rPr lang="en-US" altLang="ko-KR" sz="700" kern="0" dirty="0">
                <a:solidFill>
                  <a:srgbClr val="000000"/>
                </a:solidFill>
                <a:latin typeface="Arial" panose="020B0604020202020204" pitchFamily="34" charset="0"/>
                <a:cs typeface="Arial" panose="020B0604020202020204" pitchFamily="34" charset="0"/>
              </a:rPr>
              <a:t>1</a:t>
            </a:r>
            <a:r>
              <a:rPr lang="ko-KR" altLang="en-US" sz="700" kern="0" dirty="0">
                <a:solidFill>
                  <a:srgbClr val="000000"/>
                </a:solidFill>
                <a:latin typeface="Arial" panose="020B0604020202020204" pitchFamily="34" charset="0"/>
                <a:cs typeface="Arial" panose="020B0604020202020204" pitchFamily="34" charset="0"/>
              </a:rPr>
              <a:t>대를 추가로 확보 예정이며</a:t>
            </a:r>
            <a:r>
              <a:rPr lang="en-US" altLang="ko-KR" sz="700" kern="0" dirty="0">
                <a:solidFill>
                  <a:srgbClr val="000000"/>
                </a:solidFill>
                <a:latin typeface="Arial" panose="020B0604020202020204" pitchFamily="34" charset="0"/>
                <a:cs typeface="Arial" panose="020B0604020202020204" pitchFamily="34" charset="0"/>
              </a:rPr>
              <a:t>, </a:t>
            </a:r>
            <a:r>
              <a:rPr lang="ko-KR" altLang="en-US" sz="700" kern="0" dirty="0">
                <a:solidFill>
                  <a:srgbClr val="000000"/>
                </a:solidFill>
                <a:latin typeface="Arial" panose="020B0604020202020204" pitchFamily="34" charset="0"/>
                <a:cs typeface="Arial" panose="020B0604020202020204" pitchFamily="34" charset="0"/>
              </a:rPr>
              <a:t>해당 사출기를 통하여 </a:t>
            </a:r>
            <a:r>
              <a:rPr lang="ko-KR" altLang="en-US" sz="700" kern="0" dirty="0" err="1">
                <a:solidFill>
                  <a:srgbClr val="000000"/>
                </a:solidFill>
                <a:latin typeface="Arial" panose="020B0604020202020204" pitchFamily="34" charset="0"/>
                <a:cs typeface="Arial" panose="020B0604020202020204" pitchFamily="34" charset="0"/>
              </a:rPr>
              <a:t>세퍼레이터</a:t>
            </a:r>
            <a:r>
              <a:rPr lang="ko-KR" altLang="en-US" sz="700" kern="0" dirty="0">
                <a:solidFill>
                  <a:srgbClr val="000000"/>
                </a:solidFill>
                <a:latin typeface="Arial" panose="020B0604020202020204" pitchFamily="34" charset="0"/>
                <a:cs typeface="Arial" panose="020B0604020202020204" pitchFamily="34" charset="0"/>
              </a:rPr>
              <a:t> 생산을 계획 중</a:t>
            </a:r>
            <a:endParaRPr lang="en-US" altLang="ko-KR" sz="700" dirty="0">
              <a:latin typeface="Arial" panose="020B0604020202020204" pitchFamily="34" charset="0"/>
              <a:ea typeface="+mj-ea"/>
              <a:cs typeface="Arial" panose="020B0604020202020204" pitchFamily="34" charset="0"/>
            </a:endParaRPr>
          </a:p>
        </p:txBody>
      </p:sp>
      <p:graphicFrame>
        <p:nvGraphicFramePr>
          <p:cNvPr id="12" name="표 11">
            <a:extLst>
              <a:ext uri="{FF2B5EF4-FFF2-40B4-BE49-F238E27FC236}">
                <a16:creationId xmlns:a16="http://schemas.microsoft.com/office/drawing/2014/main" id="{825904FF-5767-4517-B2BF-B1AD775D0BE6}"/>
              </a:ext>
            </a:extLst>
          </p:cNvPr>
          <p:cNvGraphicFramePr>
            <a:graphicFrameLocks noGrp="1"/>
          </p:cNvGraphicFramePr>
          <p:nvPr>
            <p:extLst>
              <p:ext uri="{D42A27DB-BD31-4B8C-83A1-F6EECF244321}">
                <p14:modId xmlns:p14="http://schemas.microsoft.com/office/powerpoint/2010/main" val="1096794973"/>
              </p:ext>
            </p:extLst>
          </p:nvPr>
        </p:nvGraphicFramePr>
        <p:xfrm>
          <a:off x="2105168" y="3976181"/>
          <a:ext cx="4892408" cy="1706880"/>
        </p:xfrm>
        <a:graphic>
          <a:graphicData uri="http://schemas.openxmlformats.org/drawingml/2006/table">
            <a:tbl>
              <a:tblPr/>
              <a:tblGrid>
                <a:gridCol w="137330">
                  <a:extLst>
                    <a:ext uri="{9D8B030D-6E8A-4147-A177-3AD203B41FA5}">
                      <a16:colId xmlns:a16="http://schemas.microsoft.com/office/drawing/2014/main" val="1984945944"/>
                    </a:ext>
                  </a:extLst>
                </a:gridCol>
                <a:gridCol w="137330">
                  <a:extLst>
                    <a:ext uri="{9D8B030D-6E8A-4147-A177-3AD203B41FA5}">
                      <a16:colId xmlns:a16="http://schemas.microsoft.com/office/drawing/2014/main" val="3341569332"/>
                    </a:ext>
                  </a:extLst>
                </a:gridCol>
                <a:gridCol w="137330">
                  <a:extLst>
                    <a:ext uri="{9D8B030D-6E8A-4147-A177-3AD203B41FA5}">
                      <a16:colId xmlns:a16="http://schemas.microsoft.com/office/drawing/2014/main" val="1093507853"/>
                    </a:ext>
                  </a:extLst>
                </a:gridCol>
                <a:gridCol w="691868">
                  <a:extLst>
                    <a:ext uri="{9D8B030D-6E8A-4147-A177-3AD203B41FA5}">
                      <a16:colId xmlns:a16="http://schemas.microsoft.com/office/drawing/2014/main" val="3161212697"/>
                    </a:ext>
                  </a:extLst>
                </a:gridCol>
                <a:gridCol w="420950">
                  <a:extLst>
                    <a:ext uri="{9D8B030D-6E8A-4147-A177-3AD203B41FA5}">
                      <a16:colId xmlns:a16="http://schemas.microsoft.com/office/drawing/2014/main" val="1993381042"/>
                    </a:ext>
                  </a:extLst>
                </a:gridCol>
                <a:gridCol w="420950">
                  <a:extLst>
                    <a:ext uri="{9D8B030D-6E8A-4147-A177-3AD203B41FA5}">
                      <a16:colId xmlns:a16="http://schemas.microsoft.com/office/drawing/2014/main" val="2470982993"/>
                    </a:ext>
                  </a:extLst>
                </a:gridCol>
                <a:gridCol w="420950">
                  <a:extLst>
                    <a:ext uri="{9D8B030D-6E8A-4147-A177-3AD203B41FA5}">
                      <a16:colId xmlns:a16="http://schemas.microsoft.com/office/drawing/2014/main" val="3153123644"/>
                    </a:ext>
                  </a:extLst>
                </a:gridCol>
                <a:gridCol w="420950">
                  <a:extLst>
                    <a:ext uri="{9D8B030D-6E8A-4147-A177-3AD203B41FA5}">
                      <a16:colId xmlns:a16="http://schemas.microsoft.com/office/drawing/2014/main" val="1562155994"/>
                    </a:ext>
                  </a:extLst>
                </a:gridCol>
                <a:gridCol w="420950">
                  <a:extLst>
                    <a:ext uri="{9D8B030D-6E8A-4147-A177-3AD203B41FA5}">
                      <a16:colId xmlns:a16="http://schemas.microsoft.com/office/drawing/2014/main" val="3647149750"/>
                    </a:ext>
                  </a:extLst>
                </a:gridCol>
                <a:gridCol w="420950">
                  <a:extLst>
                    <a:ext uri="{9D8B030D-6E8A-4147-A177-3AD203B41FA5}">
                      <a16:colId xmlns:a16="http://schemas.microsoft.com/office/drawing/2014/main" val="1302062326"/>
                    </a:ext>
                  </a:extLst>
                </a:gridCol>
                <a:gridCol w="420950">
                  <a:extLst>
                    <a:ext uri="{9D8B030D-6E8A-4147-A177-3AD203B41FA5}">
                      <a16:colId xmlns:a16="http://schemas.microsoft.com/office/drawing/2014/main" val="2161160381"/>
                    </a:ext>
                  </a:extLst>
                </a:gridCol>
                <a:gridCol w="420950">
                  <a:extLst>
                    <a:ext uri="{9D8B030D-6E8A-4147-A177-3AD203B41FA5}">
                      <a16:colId xmlns:a16="http://schemas.microsoft.com/office/drawing/2014/main" val="3891900257"/>
                    </a:ext>
                  </a:extLst>
                </a:gridCol>
                <a:gridCol w="420950">
                  <a:extLst>
                    <a:ext uri="{9D8B030D-6E8A-4147-A177-3AD203B41FA5}">
                      <a16:colId xmlns:a16="http://schemas.microsoft.com/office/drawing/2014/main" val="2548745020"/>
                    </a:ext>
                  </a:extLst>
                </a:gridCol>
              </a:tblGrid>
              <a:tr h="68899">
                <a:tc gridSpan="4">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56610020"/>
                  </a:ext>
                </a:extLst>
              </a:tr>
              <a:tr h="68899">
                <a:tc gridSpan="4">
                  <a:txBody>
                    <a:bodyPr/>
                    <a:lstStyle/>
                    <a:p>
                      <a:pPr algn="l" rtl="0" fontAlgn="ctr"/>
                      <a:r>
                        <a:rPr 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616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717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22447586"/>
                  </a:ext>
                </a:extLst>
              </a:tr>
              <a:tr h="68899">
                <a:tc>
                  <a:txBody>
                    <a:bodyPr/>
                    <a:lstStyle/>
                    <a:p>
                      <a:pPr algn="l" fontAlgn="b"/>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과거기간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537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1,540 </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512632525"/>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701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1,003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09450069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사출기</a:t>
                      </a:r>
                      <a:r>
                        <a:rPr lang="en-US" altLang="ko-KR" sz="8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243605679"/>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23144801"/>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층 자동화설비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601 </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51154000"/>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추가확장분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1,003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43687689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40760150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자동화</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600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1573644711"/>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유지보수</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a:noFill/>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a:noFill/>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391042398"/>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커넥터</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DDEBF7"/>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4022511212"/>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3">
                  <a:txBody>
                    <a:bodyPr/>
                    <a:lstStyle/>
                    <a:p>
                      <a:pPr algn="l" rtl="0"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sz="800" b="1"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28310000"/>
                  </a:ext>
                </a:extLst>
              </a:tr>
              <a:tr h="68899">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sz="800" b="0" i="0"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188661606"/>
                  </a:ext>
                </a:extLst>
              </a:tr>
            </a:tbl>
          </a:graphicData>
        </a:graphic>
      </p:graphicFrame>
      <p:graphicFrame>
        <p:nvGraphicFramePr>
          <p:cNvPr id="5" name="표 4">
            <a:extLst>
              <a:ext uri="{FF2B5EF4-FFF2-40B4-BE49-F238E27FC236}">
                <a16:creationId xmlns:a16="http://schemas.microsoft.com/office/drawing/2014/main" id="{745AD6B0-99C6-4980-813E-86A9566089FB}"/>
              </a:ext>
            </a:extLst>
          </p:cNvPr>
          <p:cNvGraphicFramePr>
            <a:graphicFrameLocks noGrp="1"/>
          </p:cNvGraphicFramePr>
          <p:nvPr>
            <p:extLst>
              <p:ext uri="{D42A27DB-BD31-4B8C-83A1-F6EECF244321}">
                <p14:modId xmlns:p14="http://schemas.microsoft.com/office/powerpoint/2010/main" val="3275173855"/>
              </p:ext>
            </p:extLst>
          </p:nvPr>
        </p:nvGraphicFramePr>
        <p:xfrm>
          <a:off x="7115029" y="1908687"/>
          <a:ext cx="685800" cy="1706880"/>
        </p:xfrm>
        <a:graphic>
          <a:graphicData uri="http://schemas.openxmlformats.org/drawingml/2006/table">
            <a:tbl>
              <a:tblPr/>
              <a:tblGrid>
                <a:gridCol w="685800">
                  <a:extLst>
                    <a:ext uri="{9D8B030D-6E8A-4147-A177-3AD203B41FA5}">
                      <a16:colId xmlns:a16="http://schemas.microsoft.com/office/drawing/2014/main" val="535572245"/>
                    </a:ext>
                  </a:extLst>
                </a:gridCol>
              </a:tblGrid>
              <a:tr h="80997">
                <a:tc>
                  <a:txBody>
                    <a:bodyPr/>
                    <a:lstStyle/>
                    <a:p>
                      <a:pPr algn="ctr"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추정</a:t>
                      </a: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r>
                        <a:rPr lang="en-US" sz="800" b="1" i="0" u="none" strike="noStrike" dirty="0" err="1">
                          <a:solidFill>
                            <a:srgbClr val="FFFFFF"/>
                          </a:solidFill>
                          <a:effectLst/>
                          <a:latin typeface="Arial" panose="020B0604020202020204" pitchFamily="34" charset="0"/>
                          <a:ea typeface="맑은 고딕" panose="020B0503020000020004" pitchFamily="50" charset="-127"/>
                        </a:rPr>
                        <a:t>CapEx</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7430711"/>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5468021"/>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565161077"/>
                  </a:ext>
                </a:extLst>
              </a:tr>
              <a:tr h="80997">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7,126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706915837"/>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740527895"/>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41713499"/>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38996632"/>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660579028"/>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1725529352"/>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4242056978"/>
                  </a:ext>
                </a:extLst>
              </a:tr>
              <a:tr h="80997">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2133267939"/>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1781067599"/>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377763957"/>
                  </a:ext>
                </a:extLst>
              </a:tr>
              <a:tr h="80997">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37614888"/>
                  </a:ext>
                </a:extLst>
              </a:tr>
            </a:tbl>
          </a:graphicData>
        </a:graphic>
      </p:graphicFrame>
      <p:graphicFrame>
        <p:nvGraphicFramePr>
          <p:cNvPr id="15" name="표 14">
            <a:extLst>
              <a:ext uri="{FF2B5EF4-FFF2-40B4-BE49-F238E27FC236}">
                <a16:creationId xmlns:a16="http://schemas.microsoft.com/office/drawing/2014/main" id="{33D9D586-3B05-454C-AEA8-D2B062C80791}"/>
              </a:ext>
            </a:extLst>
          </p:cNvPr>
          <p:cNvGraphicFramePr>
            <a:graphicFrameLocks noGrp="1"/>
          </p:cNvGraphicFramePr>
          <p:nvPr>
            <p:extLst>
              <p:ext uri="{D42A27DB-BD31-4B8C-83A1-F6EECF244321}">
                <p14:modId xmlns:p14="http://schemas.microsoft.com/office/powerpoint/2010/main" val="3898160465"/>
              </p:ext>
            </p:extLst>
          </p:nvPr>
        </p:nvGraphicFramePr>
        <p:xfrm>
          <a:off x="7115029" y="3978284"/>
          <a:ext cx="685800" cy="1706880"/>
        </p:xfrm>
        <a:graphic>
          <a:graphicData uri="http://schemas.openxmlformats.org/drawingml/2006/table">
            <a:tbl>
              <a:tblPr/>
              <a:tblGrid>
                <a:gridCol w="685800">
                  <a:extLst>
                    <a:ext uri="{9D8B030D-6E8A-4147-A177-3AD203B41FA5}">
                      <a16:colId xmlns:a16="http://schemas.microsoft.com/office/drawing/2014/main" val="535572245"/>
                    </a:ext>
                  </a:extLst>
                </a:gridCol>
              </a:tblGrid>
              <a:tr h="80997">
                <a:tc>
                  <a:txBody>
                    <a:bodyPr/>
                    <a:lstStyle/>
                    <a:p>
                      <a:pPr algn="ctr" rtl="0"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추정</a:t>
                      </a: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r>
                        <a:rPr lang="en-US" sz="800" b="1" i="0" u="none" strike="noStrike" dirty="0" err="1">
                          <a:solidFill>
                            <a:srgbClr val="FFFFFF"/>
                          </a:solidFill>
                          <a:effectLst/>
                          <a:latin typeface="Arial" panose="020B0604020202020204" pitchFamily="34" charset="0"/>
                          <a:ea typeface="맑은 고딕" panose="020B0503020000020004" pitchFamily="50" charset="-127"/>
                        </a:rPr>
                        <a:t>CapEx</a:t>
                      </a:r>
                      <a:endParaRPr 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7430711"/>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5468021"/>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565161077"/>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3,112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706915837"/>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740527895"/>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41713499"/>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38996632"/>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3660579028"/>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DDEBF7"/>
                    </a:solidFill>
                  </a:tcPr>
                </a:tc>
                <a:extLst>
                  <a:ext uri="{0D108BD9-81ED-4DB2-BD59-A6C34878D82A}">
                    <a16:rowId xmlns:a16="http://schemas.microsoft.com/office/drawing/2014/main" val="1725529352"/>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4242056978"/>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DEBF7"/>
                    </a:solidFill>
                  </a:tcPr>
                </a:tc>
                <a:extLst>
                  <a:ext uri="{0D108BD9-81ED-4DB2-BD59-A6C34878D82A}">
                    <a16:rowId xmlns:a16="http://schemas.microsoft.com/office/drawing/2014/main" val="2133267939"/>
                  </a:ext>
                </a:extLst>
              </a:tr>
              <a:tr h="80997">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DDEBF7"/>
                    </a:solidFill>
                  </a:tcPr>
                </a:tc>
                <a:extLst>
                  <a:ext uri="{0D108BD9-81ED-4DB2-BD59-A6C34878D82A}">
                    <a16:rowId xmlns:a16="http://schemas.microsoft.com/office/drawing/2014/main" val="1781067599"/>
                  </a:ext>
                </a:extLst>
              </a:tr>
              <a:tr h="80997">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377763957"/>
                  </a:ext>
                </a:extLst>
              </a:tr>
              <a:tr h="80997">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37614888"/>
                  </a:ext>
                </a:extLst>
              </a:tr>
            </a:tbl>
          </a:graphicData>
        </a:graphic>
      </p:graphicFrame>
    </p:spTree>
    <p:extLst>
      <p:ext uri="{BB962C8B-B14F-4D97-AF65-F5344CB8AC3E}">
        <p14:creationId xmlns:p14="http://schemas.microsoft.com/office/powerpoint/2010/main" val="3402750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908853332"/>
              </p:ext>
            </p:extLst>
          </p:nvPr>
        </p:nvGraphicFramePr>
        <p:xfrm>
          <a:off x="468001" y="1191604"/>
          <a:ext cx="9038334" cy="2278109"/>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Items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Descriptions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133938">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0955471"/>
                  </a:ext>
                </a:extLst>
              </a:tr>
              <a:tr h="883771">
                <a:tc>
                  <a:txBody>
                    <a:bodyPr/>
                    <a:lstStyle/>
                    <a:p>
                      <a:pPr algn="ctr" rtl="0" fontAlgn="ctr"/>
                      <a:r>
                        <a:rPr lang="en-US" altLang="ko-KR"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NOA</a:t>
                      </a:r>
                      <a:endParaRPr lang="ko-KR" altLang="en-US" sz="10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4908"/>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(15/15)</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graphicFrame>
        <p:nvGraphicFramePr>
          <p:cNvPr id="3" name="표 2">
            <a:extLst>
              <a:ext uri="{FF2B5EF4-FFF2-40B4-BE49-F238E27FC236}">
                <a16:creationId xmlns:a16="http://schemas.microsoft.com/office/drawing/2014/main" id="{94A53E8F-B860-410B-B964-EBC8993B85C6}"/>
              </a:ext>
            </a:extLst>
          </p:cNvPr>
          <p:cNvGraphicFramePr>
            <a:graphicFrameLocks noGrp="1"/>
          </p:cNvGraphicFramePr>
          <p:nvPr>
            <p:extLst>
              <p:ext uri="{D42A27DB-BD31-4B8C-83A1-F6EECF244321}">
                <p14:modId xmlns:p14="http://schemas.microsoft.com/office/powerpoint/2010/main" val="45982734"/>
              </p:ext>
            </p:extLst>
          </p:nvPr>
        </p:nvGraphicFramePr>
        <p:xfrm>
          <a:off x="2105169" y="1512638"/>
          <a:ext cx="2070100" cy="958215"/>
        </p:xfrm>
        <a:graphic>
          <a:graphicData uri="http://schemas.openxmlformats.org/drawingml/2006/table">
            <a:tbl>
              <a:tblPr/>
              <a:tblGrid>
                <a:gridCol w="1257300">
                  <a:extLst>
                    <a:ext uri="{9D8B030D-6E8A-4147-A177-3AD203B41FA5}">
                      <a16:colId xmlns:a16="http://schemas.microsoft.com/office/drawing/2014/main" val="3908774361"/>
                    </a:ext>
                  </a:extLst>
                </a:gridCol>
                <a:gridCol w="812800">
                  <a:extLst>
                    <a:ext uri="{9D8B030D-6E8A-4147-A177-3AD203B41FA5}">
                      <a16:colId xmlns:a16="http://schemas.microsoft.com/office/drawing/2014/main" val="3870105182"/>
                    </a:ext>
                  </a:extLst>
                </a:gridCol>
              </a:tblGrid>
              <a:tr h="142875">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90381507"/>
                  </a:ext>
                </a:extLst>
              </a:tr>
              <a:tr h="142875">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이자부부채</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IBD)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89750913"/>
                  </a:ext>
                </a:extLst>
              </a:tr>
              <a:tr h="142875">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Debt-like Items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608356489"/>
                  </a:ext>
                </a:extLst>
              </a:tr>
              <a:tr h="142875">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현금및현금등가물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 and Equivalents)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175177717"/>
                  </a:ext>
                </a:extLst>
              </a:tr>
              <a:tr h="142875">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Cash-like Items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932533944"/>
                  </a:ext>
                </a:extLst>
              </a:tr>
              <a:tr h="142875">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238686606"/>
                  </a:ext>
                </a:extLst>
              </a:tr>
            </a:tbl>
          </a:graphicData>
        </a:graphic>
      </p:graphicFrame>
      <p:sp>
        <p:nvSpPr>
          <p:cNvPr id="17" name="TextBox 16">
            <a:extLst>
              <a:ext uri="{FF2B5EF4-FFF2-40B4-BE49-F238E27FC236}">
                <a16:creationId xmlns:a16="http://schemas.microsoft.com/office/drawing/2014/main" id="{CEBEA4D0-156A-4784-A705-57FDF04FACC6}"/>
              </a:ext>
            </a:extLst>
          </p:cNvPr>
          <p:cNvSpPr txBox="1"/>
          <p:nvPr/>
        </p:nvSpPr>
        <p:spPr>
          <a:xfrm>
            <a:off x="4203698" y="2621352"/>
            <a:ext cx="5302635" cy="848361"/>
          </a:xfrm>
          <a:prstGeom prst="rect">
            <a:avLst/>
          </a:prstGeom>
          <a:noFill/>
          <a:ln>
            <a:noFill/>
          </a:ln>
        </p:spPr>
        <p:txBody>
          <a:bodyPr wrap="square" lIns="36000" tIns="0" rIns="36000" bIns="0" rtlCol="0">
            <a:noAutofit/>
          </a:bodyPr>
          <a:lstStyle/>
          <a:p>
            <a:pPr marL="271463" lvl="0" indent="-171450" latinLnBrk="1">
              <a:lnSpc>
                <a:spcPts val="1200"/>
              </a:lnSpc>
              <a:spcBef>
                <a:spcPts val="600"/>
              </a:spcBef>
              <a:buClr>
                <a:srgbClr val="00338D"/>
              </a:buClr>
              <a:buFont typeface="Wingdings" panose="05000000000000000000" pitchFamily="2" charset="2"/>
              <a:buChar char="ü"/>
              <a:defRPr/>
            </a:pPr>
            <a:r>
              <a:rPr lang="en-US" altLang="ko-KR" sz="800" kern="0" dirty="0">
                <a:solidFill>
                  <a:srgbClr val="000000"/>
                </a:solidFill>
                <a:latin typeface="Arial" panose="020B0604020202020204" pitchFamily="34" charset="0"/>
                <a:cs typeface="Arial" panose="020B0604020202020204" pitchFamily="34" charset="0"/>
              </a:rPr>
              <a:t>FDD Adjusted Pro-forma BS </a:t>
            </a:r>
            <a:r>
              <a:rPr lang="ko-KR" altLang="en-US" sz="800" kern="0" dirty="0">
                <a:solidFill>
                  <a:srgbClr val="000000"/>
                </a:solidFill>
                <a:latin typeface="Arial" panose="020B0604020202020204" pitchFamily="34" charset="0"/>
                <a:cs typeface="Arial" panose="020B0604020202020204" pitchFamily="34" charset="0"/>
              </a:rPr>
              <a:t>기준 투자부동산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대여금 및 </a:t>
            </a:r>
            <a:r>
              <a:rPr lang="ko-KR" altLang="en-US" sz="800" kern="0" dirty="0" err="1">
                <a:solidFill>
                  <a:srgbClr val="000000"/>
                </a:solidFill>
                <a:latin typeface="Arial" panose="020B0604020202020204" pitchFamily="34" charset="0"/>
                <a:cs typeface="Arial" panose="020B0604020202020204" pitchFamily="34" charset="0"/>
              </a:rPr>
              <a:t>프라이밍워터밸리</a:t>
            </a:r>
            <a:r>
              <a:rPr lang="ko-KR" altLang="en-US" sz="800" kern="0" dirty="0">
                <a:solidFill>
                  <a:srgbClr val="000000"/>
                </a:solidFill>
                <a:latin typeface="Arial" panose="020B0604020202020204" pitchFamily="34" charset="0"/>
                <a:cs typeface="Arial" panose="020B0604020202020204" pitchFamily="34" charset="0"/>
              </a:rPr>
              <a:t> 관련 금액을 제외한 보증금</a:t>
            </a:r>
          </a:p>
        </p:txBody>
      </p:sp>
      <p:graphicFrame>
        <p:nvGraphicFramePr>
          <p:cNvPr id="5" name="표 4">
            <a:extLst>
              <a:ext uri="{FF2B5EF4-FFF2-40B4-BE49-F238E27FC236}">
                <a16:creationId xmlns:a16="http://schemas.microsoft.com/office/drawing/2014/main" id="{377F5188-22CC-4A12-8992-9F3426923445}"/>
              </a:ext>
            </a:extLst>
          </p:cNvPr>
          <p:cNvGraphicFramePr>
            <a:graphicFrameLocks noGrp="1"/>
          </p:cNvGraphicFramePr>
          <p:nvPr>
            <p:extLst>
              <p:ext uri="{D42A27DB-BD31-4B8C-83A1-F6EECF244321}">
                <p14:modId xmlns:p14="http://schemas.microsoft.com/office/powerpoint/2010/main" val="3031908461"/>
              </p:ext>
            </p:extLst>
          </p:nvPr>
        </p:nvGraphicFramePr>
        <p:xfrm>
          <a:off x="2105170" y="2624616"/>
          <a:ext cx="2070100" cy="758835"/>
        </p:xfrm>
        <a:graphic>
          <a:graphicData uri="http://schemas.openxmlformats.org/drawingml/2006/table">
            <a:tbl>
              <a:tblPr/>
              <a:tblGrid>
                <a:gridCol w="1259132">
                  <a:extLst>
                    <a:ext uri="{9D8B030D-6E8A-4147-A177-3AD203B41FA5}">
                      <a16:colId xmlns:a16="http://schemas.microsoft.com/office/drawing/2014/main" val="2686718736"/>
                    </a:ext>
                  </a:extLst>
                </a:gridCol>
                <a:gridCol w="810968">
                  <a:extLst>
                    <a:ext uri="{9D8B030D-6E8A-4147-A177-3AD203B41FA5}">
                      <a16:colId xmlns:a16="http://schemas.microsoft.com/office/drawing/2014/main" val="1476780486"/>
                    </a:ext>
                  </a:extLst>
                </a:gridCol>
              </a:tblGrid>
              <a:tr h="151767">
                <a:tc>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77610905"/>
                  </a:ext>
                </a:extLst>
              </a:tr>
              <a:tr h="151767">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44643298"/>
                  </a:ext>
                </a:extLst>
              </a:tr>
              <a:tr h="151767">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투자부동산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995973505"/>
                  </a:ext>
                </a:extLst>
              </a:tr>
              <a:tr h="151767">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보증금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72960102"/>
                  </a:ext>
                </a:extLst>
              </a:tr>
              <a:tr h="151767">
                <a:tc>
                  <a:txBody>
                    <a:bodyPr/>
                    <a:lstStyle/>
                    <a:p>
                      <a:pPr algn="l" rtl="0"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1057924"/>
                  </a:ext>
                </a:extLst>
              </a:tr>
            </a:tbl>
          </a:graphicData>
        </a:graphic>
      </p:graphicFrame>
      <p:sp>
        <p:nvSpPr>
          <p:cNvPr id="19" name="TextBox 18">
            <a:extLst>
              <a:ext uri="{FF2B5EF4-FFF2-40B4-BE49-F238E27FC236}">
                <a16:creationId xmlns:a16="http://schemas.microsoft.com/office/drawing/2014/main" id="{9B3E7D32-E677-4921-936A-6AD092C45A83}"/>
              </a:ext>
            </a:extLst>
          </p:cNvPr>
          <p:cNvSpPr txBox="1"/>
          <p:nvPr/>
        </p:nvSpPr>
        <p:spPr>
          <a:xfrm>
            <a:off x="4203698" y="1510166"/>
            <a:ext cx="5302635" cy="848361"/>
          </a:xfrm>
          <a:prstGeom prst="rect">
            <a:avLst/>
          </a:prstGeom>
          <a:noFill/>
          <a:ln>
            <a:noFill/>
          </a:ln>
        </p:spPr>
        <p:txBody>
          <a:bodyPr wrap="square" lIns="36000" tIns="0" rIns="36000" bIns="0" rtlCol="0">
            <a:noAutofit/>
          </a:bodyPr>
          <a:lstStyle/>
          <a:p>
            <a:pPr marL="271463" lvl="0" indent="-171450" latinLnBrk="1">
              <a:lnSpc>
                <a:spcPts val="1200"/>
              </a:lnSpc>
              <a:spcBef>
                <a:spcPts val="600"/>
              </a:spcBef>
              <a:buClr>
                <a:srgbClr val="00338D"/>
              </a:buClr>
              <a:buFont typeface="Wingdings" panose="05000000000000000000" pitchFamily="2" charset="2"/>
              <a:buChar char="ü"/>
              <a:defRPr/>
            </a:pPr>
            <a:r>
              <a:rPr lang="en-US" altLang="ko-KR" sz="800" kern="0" dirty="0">
                <a:solidFill>
                  <a:srgbClr val="000000"/>
                </a:solidFill>
                <a:latin typeface="Arial" panose="020B0604020202020204" pitchFamily="34" charset="0"/>
                <a:cs typeface="Arial" panose="020B0604020202020204" pitchFamily="34" charset="0"/>
              </a:rPr>
              <a:t>FDD Adjusted Pro-forma BS </a:t>
            </a:r>
            <a:r>
              <a:rPr lang="ko-KR" altLang="en-US" sz="800" kern="0" dirty="0">
                <a:solidFill>
                  <a:srgbClr val="000000"/>
                </a:solidFill>
                <a:latin typeface="Arial" panose="020B0604020202020204" pitchFamily="34" charset="0"/>
                <a:cs typeface="Arial" panose="020B0604020202020204" pitchFamily="34" charset="0"/>
              </a:rPr>
              <a:t>기준 </a:t>
            </a:r>
            <a:r>
              <a:rPr lang="en-US" altLang="ko-KR" sz="800" kern="0" dirty="0">
                <a:solidFill>
                  <a:srgbClr val="000000"/>
                </a:solidFill>
                <a:latin typeface="Arial" panose="020B0604020202020204" pitchFamily="34" charset="0"/>
                <a:cs typeface="Arial" panose="020B0604020202020204" pitchFamily="34" charset="0"/>
              </a:rPr>
              <a:t>Debt-like / Cash-like items</a:t>
            </a:r>
            <a:r>
              <a:rPr lang="ko-KR" altLang="en-US" sz="800" kern="0" dirty="0">
                <a:solidFill>
                  <a:srgbClr val="000000"/>
                </a:solidFill>
                <a:latin typeface="Arial" panose="020B0604020202020204" pitchFamily="34" charset="0"/>
                <a:cs typeface="Arial" panose="020B0604020202020204" pitchFamily="34" charset="0"/>
              </a:rPr>
              <a:t> 준용</a:t>
            </a:r>
          </a:p>
        </p:txBody>
      </p:sp>
    </p:spTree>
    <p:extLst>
      <p:ext uri="{BB962C8B-B14F-4D97-AF65-F5344CB8AC3E}">
        <p14:creationId xmlns:p14="http://schemas.microsoft.com/office/powerpoint/2010/main" val="3881509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2">
            <a:extLst>
              <a:ext uri="{FF2B5EF4-FFF2-40B4-BE49-F238E27FC236}">
                <a16:creationId xmlns:a16="http://schemas.microsoft.com/office/drawing/2014/main" id="{4C04F889-5F46-4FEA-BC6B-964F98C5355D}"/>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Market Approach (1/2)</a:t>
            </a:r>
          </a:p>
        </p:txBody>
      </p:sp>
      <p:graphicFrame>
        <p:nvGraphicFramePr>
          <p:cNvPr id="18" name="표 17">
            <a:extLst>
              <a:ext uri="{FF2B5EF4-FFF2-40B4-BE49-F238E27FC236}">
                <a16:creationId xmlns:a16="http://schemas.microsoft.com/office/drawing/2014/main" id="{AFE26B98-E296-4928-AA84-A153251C1D36}"/>
              </a:ext>
            </a:extLst>
          </p:cNvPr>
          <p:cNvGraphicFramePr>
            <a:graphicFrameLocks noGrp="1"/>
          </p:cNvGraphicFramePr>
          <p:nvPr>
            <p:extLst>
              <p:ext uri="{D42A27DB-BD31-4B8C-83A1-F6EECF244321}">
                <p14:modId xmlns:p14="http://schemas.microsoft.com/office/powerpoint/2010/main" val="1348778835"/>
              </p:ext>
            </p:extLst>
          </p:nvPr>
        </p:nvGraphicFramePr>
        <p:xfrm>
          <a:off x="596971" y="1656244"/>
          <a:ext cx="4759619" cy="4064294"/>
        </p:xfrm>
        <a:graphic>
          <a:graphicData uri="http://schemas.openxmlformats.org/drawingml/2006/table">
            <a:tbl>
              <a:tblPr/>
              <a:tblGrid>
                <a:gridCol w="366961">
                  <a:extLst>
                    <a:ext uri="{9D8B030D-6E8A-4147-A177-3AD203B41FA5}">
                      <a16:colId xmlns:a16="http://schemas.microsoft.com/office/drawing/2014/main" val="20000"/>
                    </a:ext>
                  </a:extLst>
                </a:gridCol>
                <a:gridCol w="1140436">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702228">
                  <a:extLst>
                    <a:ext uri="{9D8B030D-6E8A-4147-A177-3AD203B41FA5}">
                      <a16:colId xmlns:a16="http://schemas.microsoft.com/office/drawing/2014/main" val="1928889785"/>
                    </a:ext>
                  </a:extLst>
                </a:gridCol>
                <a:gridCol w="1483194">
                  <a:extLst>
                    <a:ext uri="{9D8B030D-6E8A-4147-A177-3AD203B41FA5}">
                      <a16:colId xmlns:a16="http://schemas.microsoft.com/office/drawing/2014/main" val="20004"/>
                    </a:ext>
                  </a:extLst>
                </a:gridCol>
              </a:tblGrid>
              <a:tr h="252488">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연번</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회사명</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국가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통화</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백만</a:t>
                      </a: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(Dec-21)</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제외사유</a:t>
                      </a: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비고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no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엘지이노텍</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9,552,107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대기업 계열사 제외</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삼성전기</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14,649,342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대기업 계열사 제외</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한화시스템</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1,544,099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대기업 계열사 제외</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파트론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704,473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불일치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휴대폰용 부품 등</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3930091"/>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솔루엠</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1,329,386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불일치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블루투스 이어폰 등</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0328828"/>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한솔테크닉스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448,572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불일치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(LCD </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가전부품 등</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043626"/>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캠시스</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227,416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불일치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휴대폰용 부품 등</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238992"/>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엠케이전자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888,085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채택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3528972"/>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마이크로컨텍솔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103,843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채택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366978"/>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오킨스전자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490,217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Outlier</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제외</a:t>
                      </a:r>
                      <a:r>
                        <a:rPr kumimoji="0" lang="en-US" altLang="ko-KR" sz="800" b="0"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a:t>
                      </a:r>
                      <a:endParaRPr kumimoji="0" lang="ko-KR" altLang="en-US" sz="800" b="0"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0146294"/>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317,391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채택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513415"/>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ISC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546,611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채택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660086"/>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리노공업</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2,945,607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규모 차이 제외</a:t>
                      </a:r>
                      <a:r>
                        <a:rPr kumimoji="0" lang="en-US" altLang="ko-KR" sz="800" b="0"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2</a:t>
                      </a:r>
                      <a:endParaRPr kumimoji="0" lang="ko-KR" altLang="en-US" sz="800" b="0"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477679"/>
                  </a:ext>
                </a:extLst>
              </a:tr>
              <a:tr h="204439">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770,062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채택</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437649"/>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엑시콘</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155,476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불알치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반도체 장비 제조 등</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0494713"/>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재영솔루텍</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167,009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사업내용 </a:t>
                      </a:r>
                      <a:r>
                        <a:rPr kumimoji="0" lang="ko-KR" altLang="en-US" sz="800" b="0" i="0" u="none" strike="noStrike" kern="1200" cap="none" spc="0" normalizeH="0" baseline="0" noProof="0" dirty="0" err="1">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불알치</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현재 유사사업</a:t>
                      </a:r>
                      <a:r>
                        <a:rPr kumimoji="0" lang="en-US" altLang="ko-KR" sz="800" b="0"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3</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영위하지 않음</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579862"/>
                  </a:ext>
                </a:extLst>
              </a:tr>
              <a:tr h="252488">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유니테스트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KRW 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593,464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사업내용 불일치</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반도체 검사 장비 제조 등</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bl>
          </a:graphicData>
        </a:graphic>
      </p:graphicFrame>
      <p:sp>
        <p:nvSpPr>
          <p:cNvPr id="23" name="Rectangle 41">
            <a:extLst>
              <a:ext uri="{FF2B5EF4-FFF2-40B4-BE49-F238E27FC236}">
                <a16:creationId xmlns:a16="http://schemas.microsoft.com/office/drawing/2014/main" id="{BEF9B7E3-F9F6-4DC8-A583-3B3423D5FFCC}"/>
              </a:ext>
            </a:extLst>
          </p:cNvPr>
          <p:cNvSpPr>
            <a:spLocks noChangeArrowheads="1"/>
          </p:cNvSpPr>
          <p:nvPr/>
        </p:nvSpPr>
        <p:spPr bwMode="auto">
          <a:xfrm>
            <a:off x="496800" y="1101600"/>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GPCM </a:t>
            </a:r>
            <a:r>
              <a:rPr lang="ko-KR" altLang="en-US" sz="1200" b="1" dirty="0">
                <a:solidFill>
                  <a:srgbClr val="00338D"/>
                </a:solidFill>
                <a:latin typeface="Arial" panose="020B0604020202020204" pitchFamily="34" charset="0"/>
                <a:cs typeface="Arial" panose="020B0604020202020204" pitchFamily="34" charset="0"/>
              </a:rPr>
              <a:t>선정 절차 </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8" name="순서도: 연결자 27">
            <a:extLst>
              <a:ext uri="{FF2B5EF4-FFF2-40B4-BE49-F238E27FC236}">
                <a16:creationId xmlns:a16="http://schemas.microsoft.com/office/drawing/2014/main" id="{EB6D5215-CF71-4C83-896F-BA49034192F7}"/>
              </a:ext>
            </a:extLst>
          </p:cNvPr>
          <p:cNvSpPr/>
          <p:nvPr/>
        </p:nvSpPr>
        <p:spPr bwMode="auto">
          <a:xfrm>
            <a:off x="567271" y="14590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9" name="이등변 삼각형 28">
            <a:extLst>
              <a:ext uri="{FF2B5EF4-FFF2-40B4-BE49-F238E27FC236}">
                <a16:creationId xmlns:a16="http://schemas.microsoft.com/office/drawing/2014/main" id="{28C845F3-079E-42D8-912B-56E771A33C3A}"/>
              </a:ext>
            </a:extLst>
          </p:cNvPr>
          <p:cNvSpPr/>
          <p:nvPr/>
        </p:nvSpPr>
        <p:spPr>
          <a:xfrm rot="5400000">
            <a:off x="3536984" y="3541404"/>
            <a:ext cx="4064300" cy="293982"/>
          </a:xfrm>
          <a:prstGeom prst="triangle">
            <a:avLst>
              <a:gd name="adj" fmla="val 49433"/>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42" name="TextBox 41">
            <a:extLst>
              <a:ext uri="{FF2B5EF4-FFF2-40B4-BE49-F238E27FC236}">
                <a16:creationId xmlns:a16="http://schemas.microsoft.com/office/drawing/2014/main" id="{3BADD1DD-3834-4566-8EBE-7B2CFF1ED1F8}"/>
              </a:ext>
            </a:extLst>
          </p:cNvPr>
          <p:cNvSpPr txBox="1"/>
          <p:nvPr/>
        </p:nvSpPr>
        <p:spPr>
          <a:xfrm>
            <a:off x="8324849" y="1207759"/>
            <a:ext cx="1019811"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Bloomberg)</a:t>
            </a:r>
          </a:p>
        </p:txBody>
      </p:sp>
      <p:sp>
        <p:nvSpPr>
          <p:cNvPr id="47" name="TextBox 46">
            <a:extLst>
              <a:ext uri="{FF2B5EF4-FFF2-40B4-BE49-F238E27FC236}">
                <a16:creationId xmlns:a16="http://schemas.microsoft.com/office/drawing/2014/main" id="{2C4D7621-431E-45C7-8F1E-54CF2C58EBD5}"/>
              </a:ext>
            </a:extLst>
          </p:cNvPr>
          <p:cNvSpPr txBox="1"/>
          <p:nvPr/>
        </p:nvSpPr>
        <p:spPr>
          <a:xfrm>
            <a:off x="6062368" y="1465917"/>
            <a:ext cx="3180503" cy="138499"/>
          </a:xfrm>
          <a:prstGeom prst="rect">
            <a:avLst/>
          </a:prstGeom>
          <a:noFill/>
        </p:spPr>
        <p:txBody>
          <a:bodyPr wrap="square" lIns="0" tIns="0" rIns="0" bIns="0" rtlCol="0">
            <a:spAutoFit/>
          </a:bodyPr>
          <a:lstStyle/>
          <a:p>
            <a:r>
              <a:rPr lang="ko-KR" altLang="en-US" sz="900" b="1" u="sng" dirty="0">
                <a:latin typeface="Arial" panose="020B0604020202020204" pitchFamily="34" charset="0"/>
                <a:ea typeface="+mj-ea"/>
                <a:cs typeface="Arial" panose="020B0604020202020204" pitchFamily="34" charset="0"/>
              </a:rPr>
              <a:t>사업영역</a:t>
            </a:r>
            <a:r>
              <a:rPr lang="en-US" altLang="ko-KR" sz="900" b="1" u="sng" dirty="0">
                <a:latin typeface="Arial" panose="020B0604020202020204" pitchFamily="34" charset="0"/>
                <a:ea typeface="+mj-ea"/>
                <a:cs typeface="Arial" panose="020B0604020202020204" pitchFamily="34" charset="0"/>
              </a:rPr>
              <a:t>, </a:t>
            </a:r>
            <a:r>
              <a:rPr lang="ko-KR" altLang="en-US" sz="900" b="1" u="sng" dirty="0">
                <a:latin typeface="Arial" panose="020B0604020202020204" pitchFamily="34" charset="0"/>
                <a:ea typeface="+mj-ea"/>
                <a:cs typeface="Arial" panose="020B0604020202020204" pitchFamily="34" charset="0"/>
              </a:rPr>
              <a:t>회사규모</a:t>
            </a:r>
            <a:r>
              <a:rPr lang="en-US" altLang="ko-KR" sz="900" b="1" u="sng" dirty="0">
                <a:latin typeface="Arial" panose="020B0604020202020204" pitchFamily="34" charset="0"/>
                <a:ea typeface="+mj-ea"/>
                <a:cs typeface="Arial" panose="020B0604020202020204" pitchFamily="34" charset="0"/>
              </a:rPr>
              <a:t> </a:t>
            </a:r>
            <a:r>
              <a:rPr lang="ko-KR" altLang="en-US" sz="900" b="1" u="sng" dirty="0">
                <a:latin typeface="Arial" panose="020B0604020202020204" pitchFamily="34" charset="0"/>
                <a:ea typeface="+mj-ea"/>
                <a:cs typeface="Arial" panose="020B0604020202020204" pitchFamily="34" charset="0"/>
              </a:rPr>
              <a:t>등을 고려한 최종 </a:t>
            </a:r>
            <a:r>
              <a:rPr lang="en-US" altLang="ko-KR" sz="900" b="1" u="sng" dirty="0">
                <a:latin typeface="Arial" panose="020B0604020202020204" pitchFamily="34" charset="0"/>
                <a:ea typeface="+mj-ea"/>
                <a:cs typeface="Arial" panose="020B0604020202020204" pitchFamily="34" charset="0"/>
              </a:rPr>
              <a:t>GPCM List </a:t>
            </a:r>
            <a:r>
              <a:rPr lang="ko-KR" altLang="en-US" sz="900" b="1" u="sng" dirty="0">
                <a:latin typeface="Arial" panose="020B0604020202020204" pitchFamily="34" charset="0"/>
                <a:ea typeface="+mj-ea"/>
                <a:cs typeface="Arial" panose="020B0604020202020204" pitchFamily="34" charset="0"/>
              </a:rPr>
              <a:t>선정</a:t>
            </a:r>
            <a:endParaRPr lang="en-US" altLang="ko-KR" sz="900" b="1" u="sng" dirty="0">
              <a:latin typeface="Arial" panose="020B0604020202020204" pitchFamily="34" charset="0"/>
              <a:ea typeface="+mj-ea"/>
              <a:cs typeface="Arial" panose="020B0604020202020204" pitchFamily="34" charset="0"/>
            </a:endParaRPr>
          </a:p>
        </p:txBody>
      </p:sp>
      <p:graphicFrame>
        <p:nvGraphicFramePr>
          <p:cNvPr id="48" name="표 47">
            <a:extLst>
              <a:ext uri="{FF2B5EF4-FFF2-40B4-BE49-F238E27FC236}">
                <a16:creationId xmlns:a16="http://schemas.microsoft.com/office/drawing/2014/main" id="{0DDB7595-0551-4DC5-8CBC-31C9B74B3E3D}"/>
              </a:ext>
            </a:extLst>
          </p:cNvPr>
          <p:cNvGraphicFramePr>
            <a:graphicFrameLocks noGrp="1"/>
          </p:cNvGraphicFramePr>
          <p:nvPr>
            <p:extLst>
              <p:ext uri="{D42A27DB-BD31-4B8C-83A1-F6EECF244321}">
                <p14:modId xmlns:p14="http://schemas.microsoft.com/office/powerpoint/2010/main" val="1201251797"/>
              </p:ext>
            </p:extLst>
          </p:nvPr>
        </p:nvGraphicFramePr>
        <p:xfrm>
          <a:off x="5801757" y="3041460"/>
          <a:ext cx="3417152" cy="1231025"/>
        </p:xfrm>
        <a:graphic>
          <a:graphicData uri="http://schemas.openxmlformats.org/drawingml/2006/table">
            <a:tbl>
              <a:tblPr/>
              <a:tblGrid>
                <a:gridCol w="318749">
                  <a:extLst>
                    <a:ext uri="{9D8B030D-6E8A-4147-A177-3AD203B41FA5}">
                      <a16:colId xmlns:a16="http://schemas.microsoft.com/office/drawing/2014/main" val="20000"/>
                    </a:ext>
                  </a:extLst>
                </a:gridCol>
                <a:gridCol w="1640088">
                  <a:extLst>
                    <a:ext uri="{9D8B030D-6E8A-4147-A177-3AD203B41FA5}">
                      <a16:colId xmlns:a16="http://schemas.microsoft.com/office/drawing/2014/main" val="20001"/>
                    </a:ext>
                  </a:extLst>
                </a:gridCol>
                <a:gridCol w="638702">
                  <a:extLst>
                    <a:ext uri="{9D8B030D-6E8A-4147-A177-3AD203B41FA5}">
                      <a16:colId xmlns:a16="http://schemas.microsoft.com/office/drawing/2014/main" val="20002"/>
                    </a:ext>
                  </a:extLst>
                </a:gridCol>
                <a:gridCol w="819613">
                  <a:extLst>
                    <a:ext uri="{9D8B030D-6E8A-4147-A177-3AD203B41FA5}">
                      <a16:colId xmlns:a16="http://schemas.microsoft.com/office/drawing/2014/main" val="20004"/>
                    </a:ext>
                  </a:extLst>
                </a:gridCol>
              </a:tblGrid>
              <a:tr h="219376">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연번</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회사명</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국가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(Dec-21)</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ysDot"/>
                      <a:round/>
                      <a:headEnd type="none" w="med" len="med"/>
                      <a:tailEnd type="none" w="med" len="med"/>
                    </a:lnB>
                    <a:no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마이크로컨텍솔</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ysDot"/>
                      <a:round/>
                      <a:headEnd type="none" w="med" len="med"/>
                      <a:tailEnd type="none" w="med" len="med"/>
                    </a:lnB>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ysDot"/>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103,843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ysDot"/>
                      <a:round/>
                      <a:headEnd type="none" w="med" len="med"/>
                      <a:tailEnd type="none" w="med" len="med"/>
                    </a:lnB>
                    <a:noFill/>
                  </a:tcPr>
                </a:tc>
                <a:extLst>
                  <a:ext uri="{0D108BD9-81ED-4DB2-BD59-A6C34878D82A}">
                    <a16:rowId xmlns:a16="http://schemas.microsoft.com/office/drawing/2014/main" val="10001"/>
                  </a:ext>
                </a:extLst>
              </a:tr>
              <a:tr h="197437">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noFill/>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ISC</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546,611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noFill/>
                  </a:tcPr>
                </a:tc>
                <a:extLst>
                  <a:ext uri="{0D108BD9-81ED-4DB2-BD59-A6C34878D82A}">
                    <a16:rowId xmlns:a16="http://schemas.microsoft.com/office/drawing/2014/main" val="10002"/>
                  </a:ext>
                </a:extLst>
              </a:tr>
              <a:tr h="197437">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엠케이전자</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888,085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디아이</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317,391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12506600"/>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티에스이</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770,062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no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extLst>
                  <a:ext uri="{0D108BD9-81ED-4DB2-BD59-A6C34878D82A}">
                    <a16:rowId xmlns:a16="http://schemas.microsoft.com/office/drawing/2014/main" val="2747725407"/>
                  </a:ext>
                </a:extLst>
              </a:tr>
            </a:tbl>
          </a:graphicData>
        </a:graphic>
      </p:graphicFrame>
      <p:sp>
        <p:nvSpPr>
          <p:cNvPr id="49" name="순서도: 연결자 48">
            <a:extLst>
              <a:ext uri="{FF2B5EF4-FFF2-40B4-BE49-F238E27FC236}">
                <a16:creationId xmlns:a16="http://schemas.microsoft.com/office/drawing/2014/main" id="{7E86865D-79D2-42E1-9A78-BA9C6F4DD239}"/>
              </a:ext>
            </a:extLst>
          </p:cNvPr>
          <p:cNvSpPr/>
          <p:nvPr/>
        </p:nvSpPr>
        <p:spPr bwMode="auto">
          <a:xfrm>
            <a:off x="5864878" y="14590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3" name="TextBox 32">
            <a:extLst>
              <a:ext uri="{FF2B5EF4-FFF2-40B4-BE49-F238E27FC236}">
                <a16:creationId xmlns:a16="http://schemas.microsoft.com/office/drawing/2014/main" id="{8209C3B3-5C03-4F35-B367-93F2567F6F61}"/>
              </a:ext>
            </a:extLst>
          </p:cNvPr>
          <p:cNvSpPr txBox="1"/>
          <p:nvPr/>
        </p:nvSpPr>
        <p:spPr>
          <a:xfrm>
            <a:off x="8367092" y="2811802"/>
            <a:ext cx="851817" cy="229658"/>
          </a:xfrm>
          <a:prstGeom prst="rect">
            <a:avLst/>
          </a:prstGeom>
          <a:noFill/>
        </p:spPr>
        <p:txBody>
          <a:bodyPr wrap="square" lIns="50409" tIns="50409" rIns="50409" bIns="50409" rtlCol="0">
            <a:spAutoFit/>
          </a:bodyPr>
          <a:lstStyle/>
          <a:p>
            <a:pPr algn="r">
              <a:spcAft>
                <a:spcPts val="554"/>
              </a:spcAft>
            </a:pPr>
            <a:r>
              <a:rPr lang="en-US" altLang="ko-KR" sz="800" dirty="0">
                <a:ea typeface="맑은 고딕" panose="020B0503020000020004" pitchFamily="50" charset="-127"/>
              </a:rPr>
              <a:t>(</a:t>
            </a:r>
            <a:r>
              <a:rPr lang="ko-KR" altLang="en-US" sz="800" dirty="0">
                <a:ea typeface="맑은 고딕" panose="020B0503020000020004" pitchFamily="50" charset="-127"/>
              </a:rPr>
              <a:t>단위</a:t>
            </a:r>
            <a:r>
              <a:rPr lang="en-US" altLang="ko-KR" sz="800" dirty="0">
                <a:ea typeface="맑은 고딕" panose="020B0503020000020004" pitchFamily="50" charset="-127"/>
              </a:rPr>
              <a:t>:</a:t>
            </a:r>
            <a:r>
              <a:rPr lang="ko-KR" altLang="en-US" sz="800" dirty="0">
                <a:ea typeface="맑은 고딕" panose="020B0503020000020004" pitchFamily="50" charset="-127"/>
              </a:rPr>
              <a:t>백만원</a:t>
            </a:r>
            <a:r>
              <a:rPr lang="en-US" altLang="ko-KR" sz="800" dirty="0">
                <a:ea typeface="맑은 고딕" panose="020B0503020000020004" pitchFamily="50" charset="-127"/>
              </a:rPr>
              <a:t>)</a:t>
            </a:r>
            <a:endParaRPr lang="ko-KR" altLang="en-US" sz="800" dirty="0">
              <a:ea typeface="맑은 고딕" panose="020B0503020000020004" pitchFamily="50" charset="-127"/>
            </a:endParaRPr>
          </a:p>
        </p:txBody>
      </p:sp>
      <p:sp>
        <p:nvSpPr>
          <p:cNvPr id="34" name="TextBox 33">
            <a:extLst>
              <a:ext uri="{FF2B5EF4-FFF2-40B4-BE49-F238E27FC236}">
                <a16:creationId xmlns:a16="http://schemas.microsoft.com/office/drawing/2014/main" id="{57A0F92B-2B11-4CC6-8781-E55EDDAF8A88}"/>
              </a:ext>
            </a:extLst>
          </p:cNvPr>
          <p:cNvSpPr txBox="1"/>
          <p:nvPr/>
        </p:nvSpPr>
        <p:spPr>
          <a:xfrm>
            <a:off x="764761" y="1465917"/>
            <a:ext cx="3180503" cy="138499"/>
          </a:xfrm>
          <a:prstGeom prst="rect">
            <a:avLst/>
          </a:prstGeom>
          <a:noFill/>
        </p:spPr>
        <p:txBody>
          <a:bodyPr wrap="square" lIns="0" tIns="0" rIns="0" bIns="0" rtlCol="0">
            <a:spAutoFit/>
          </a:bodyPr>
          <a:lstStyle/>
          <a:p>
            <a:r>
              <a:rPr lang="ko-KR" altLang="en-US" sz="900" b="1" u="sng" dirty="0">
                <a:latin typeface="Arial" panose="020B0604020202020204" pitchFamily="34" charset="0"/>
                <a:ea typeface="+mj-ea"/>
                <a:cs typeface="Arial" panose="020B0604020202020204" pitchFamily="34" charset="0"/>
              </a:rPr>
              <a:t>반도체 제조 장비</a:t>
            </a:r>
            <a:r>
              <a:rPr lang="en-US" altLang="ko-KR" sz="900" b="1" u="sng" dirty="0">
                <a:latin typeface="Arial" panose="020B0604020202020204" pitchFamily="34" charset="0"/>
                <a:ea typeface="+mj-ea"/>
                <a:cs typeface="Arial" panose="020B0604020202020204" pitchFamily="34" charset="0"/>
              </a:rPr>
              <a:t>/</a:t>
            </a:r>
            <a:r>
              <a:rPr lang="ko-KR" altLang="en-US" sz="900" b="1" u="sng" dirty="0">
                <a:latin typeface="Arial" panose="020B0604020202020204" pitchFamily="34" charset="0"/>
                <a:ea typeface="+mj-ea"/>
                <a:cs typeface="Arial" panose="020B0604020202020204" pitchFamily="34" charset="0"/>
              </a:rPr>
              <a:t>부품 생산 상장사 선정</a:t>
            </a:r>
            <a:endParaRPr lang="en-US" altLang="ko-KR" sz="900" b="1" u="sng" dirty="0">
              <a:latin typeface="Arial" panose="020B0604020202020204" pitchFamily="34" charset="0"/>
              <a:ea typeface="+mj-ea"/>
              <a:cs typeface="Arial" panose="020B0604020202020204" pitchFamily="34" charset="0"/>
            </a:endParaRPr>
          </a:p>
        </p:txBody>
      </p:sp>
      <p:sp>
        <p:nvSpPr>
          <p:cNvPr id="35" name="직사각형 34">
            <a:extLst>
              <a:ext uri="{FF2B5EF4-FFF2-40B4-BE49-F238E27FC236}">
                <a16:creationId xmlns:a16="http://schemas.microsoft.com/office/drawing/2014/main" id="{BF0DF042-87C2-4E50-A2D5-83A56E7EDCBF}"/>
              </a:ext>
            </a:extLst>
          </p:cNvPr>
          <p:cNvSpPr/>
          <p:nvPr/>
        </p:nvSpPr>
        <p:spPr>
          <a:xfrm>
            <a:off x="596971" y="5747774"/>
            <a:ext cx="7325920" cy="375809"/>
          </a:xfrm>
          <a:prstGeom prst="rect">
            <a:avLst/>
          </a:prstGeom>
        </p:spPr>
        <p:txBody>
          <a:bodyPr wrap="square" lIns="0" tIns="0" rIns="0" bIns="0" anchor="b">
            <a:spAutoFit/>
          </a:bodyPr>
          <a:lstStyle/>
          <a:p>
            <a:pPr defTabSz="914400">
              <a:lnSpc>
                <a:spcPts val="960"/>
              </a:lnSpc>
              <a:defRPr/>
            </a:pPr>
            <a:r>
              <a:rPr lang="en-US" altLang="ko-KR" sz="800" kern="0" dirty="0">
                <a:latin typeface="Arial" panose="020B0604020202020204" pitchFamily="34" charset="0"/>
                <a:ea typeface="+mj-ea"/>
                <a:cs typeface="Arial" panose="020B0604020202020204" pitchFamily="34" charset="0"/>
              </a:rPr>
              <a:t>Note 1: </a:t>
            </a:r>
            <a:r>
              <a:rPr lang="ko-KR" altLang="en-US" sz="800" kern="0" dirty="0">
                <a:latin typeface="Arial" panose="020B0604020202020204" pitchFamily="34" charset="0"/>
                <a:ea typeface="+mj-ea"/>
                <a:cs typeface="Arial" panose="020B0604020202020204" pitchFamily="34" charset="0"/>
              </a:rPr>
              <a:t>회사의 사업영역은 번인 소켓 생산 등으로 유사하나</a:t>
            </a:r>
            <a:r>
              <a:rPr lang="en-US" altLang="ko-KR" sz="800" kern="0" dirty="0">
                <a:latin typeface="Arial" panose="020B0604020202020204" pitchFamily="34" charset="0"/>
                <a:ea typeface="+mj-ea"/>
                <a:cs typeface="Arial" panose="020B0604020202020204" pitchFamily="34" charset="0"/>
              </a:rPr>
              <a:t>, EV/EBIT 190.0x, PER 249.4x </a:t>
            </a:r>
            <a:r>
              <a:rPr lang="ko-KR" altLang="en-US" sz="800" kern="0" dirty="0">
                <a:latin typeface="Arial" panose="020B0604020202020204" pitchFamily="34" charset="0"/>
                <a:ea typeface="+mj-ea"/>
                <a:cs typeface="Arial" panose="020B0604020202020204" pitchFamily="34" charset="0"/>
              </a:rPr>
              <a:t>등으로 </a:t>
            </a:r>
            <a:r>
              <a:rPr lang="en-US" altLang="ko-KR" sz="800" kern="0" dirty="0">
                <a:latin typeface="Arial" panose="020B0604020202020204" pitchFamily="34" charset="0"/>
                <a:ea typeface="+mj-ea"/>
                <a:cs typeface="Arial" panose="020B0604020202020204" pitchFamily="34" charset="0"/>
              </a:rPr>
              <a:t>Outlier</a:t>
            </a:r>
            <a:r>
              <a:rPr lang="ko-KR" altLang="en-US" sz="800" kern="0" dirty="0">
                <a:latin typeface="Arial" panose="020B0604020202020204" pitchFamily="34" charset="0"/>
                <a:ea typeface="+mj-ea"/>
                <a:cs typeface="Arial" panose="020B0604020202020204" pitchFamily="34" charset="0"/>
              </a:rPr>
              <a:t>로 판단하여 제외</a:t>
            </a:r>
            <a:endParaRPr lang="en-US" altLang="ko-KR" sz="800" kern="0" dirty="0">
              <a:latin typeface="Arial" panose="020B0604020202020204" pitchFamily="34" charset="0"/>
              <a:ea typeface="+mj-ea"/>
              <a:cs typeface="Arial" panose="020B0604020202020204" pitchFamily="34" charset="0"/>
            </a:endParaRPr>
          </a:p>
          <a:p>
            <a:pPr>
              <a:lnSpc>
                <a:spcPts val="960"/>
              </a:lnSpc>
              <a:defRPr/>
            </a:pPr>
            <a:r>
              <a:rPr lang="en-US" altLang="ko-KR" sz="800" kern="0" dirty="0">
                <a:latin typeface="Arial" panose="020B0604020202020204" pitchFamily="34" charset="0"/>
                <a:ea typeface="+mj-ea"/>
                <a:cs typeface="Arial" panose="020B0604020202020204" pitchFamily="34" charset="0"/>
              </a:rPr>
              <a:t>Note 2: </a:t>
            </a:r>
            <a:r>
              <a:rPr lang="en-US" altLang="ko-KR" sz="800" kern="0" dirty="0">
                <a:solidFill>
                  <a:srgbClr val="000000"/>
                </a:solidFill>
                <a:latin typeface="Arial" panose="020B0604020202020204" pitchFamily="34" charset="0"/>
                <a:cs typeface="Arial" panose="020B0604020202020204" pitchFamily="34" charset="0"/>
              </a:rPr>
              <a:t>Market Capitalization </a:t>
            </a:r>
            <a:r>
              <a:rPr lang="ko-KR" altLang="en-US" sz="800" kern="0" dirty="0">
                <a:solidFill>
                  <a:srgbClr val="000000"/>
                </a:solidFill>
                <a:latin typeface="Arial" panose="020B0604020202020204" pitchFamily="34" charset="0"/>
                <a:cs typeface="Arial" panose="020B0604020202020204" pitchFamily="34" charset="0"/>
              </a:rPr>
              <a:t>및 </a:t>
            </a:r>
            <a:r>
              <a:rPr lang="en-US" altLang="ko-KR" sz="800" kern="0" dirty="0">
                <a:solidFill>
                  <a:srgbClr val="000000"/>
                </a:solidFill>
                <a:latin typeface="Arial" panose="020B0604020202020204" pitchFamily="34" charset="0"/>
                <a:cs typeface="Arial" panose="020B0604020202020204" pitchFamily="34" charset="0"/>
              </a:rPr>
              <a:t>Enterprise Value </a:t>
            </a:r>
            <a:r>
              <a:rPr lang="ko-KR" altLang="en-US" sz="800" kern="0" dirty="0">
                <a:solidFill>
                  <a:srgbClr val="000000"/>
                </a:solidFill>
                <a:latin typeface="Arial" panose="020B0604020202020204" pitchFamily="34" charset="0"/>
                <a:cs typeface="Arial" panose="020B0604020202020204" pitchFamily="34" charset="0"/>
              </a:rPr>
              <a:t>규모 차이로 인하여 제외</a:t>
            </a:r>
            <a:endParaRPr lang="en-US" altLang="ko-KR" sz="800" kern="0" dirty="0">
              <a:latin typeface="Arial" panose="020B0604020202020204" pitchFamily="34" charset="0"/>
              <a:ea typeface="+mj-ea"/>
              <a:cs typeface="Arial" panose="020B0604020202020204" pitchFamily="34" charset="0"/>
            </a:endParaRPr>
          </a:p>
          <a:p>
            <a:pPr defTabSz="914400">
              <a:lnSpc>
                <a:spcPts val="960"/>
              </a:lnSpc>
              <a:defRPr/>
            </a:pPr>
            <a:r>
              <a:rPr lang="en-US" altLang="ko-KR" sz="800" kern="0" dirty="0">
                <a:latin typeface="Arial" panose="020B0604020202020204" pitchFamily="34" charset="0"/>
                <a:ea typeface="+mj-ea"/>
                <a:cs typeface="Arial" panose="020B0604020202020204" pitchFamily="34" charset="0"/>
              </a:rPr>
              <a:t>Note 3: </a:t>
            </a:r>
            <a:r>
              <a:rPr lang="ko-KR" altLang="en-US" sz="800" kern="0" dirty="0">
                <a:latin typeface="Arial" panose="020B0604020202020204" pitchFamily="34" charset="0"/>
                <a:ea typeface="+mj-ea"/>
                <a:cs typeface="Arial" panose="020B0604020202020204" pitchFamily="34" charset="0"/>
              </a:rPr>
              <a:t>과거 회사와 유사한 사업을 영위한 것으로 파악하였으나</a:t>
            </a:r>
            <a:r>
              <a:rPr lang="en-US" altLang="ko-KR" sz="800" kern="0" dirty="0">
                <a:latin typeface="Arial" panose="020B0604020202020204" pitchFamily="34" charset="0"/>
                <a:ea typeface="+mj-ea"/>
                <a:cs typeface="Arial" panose="020B0604020202020204" pitchFamily="34" charset="0"/>
              </a:rPr>
              <a:t>, </a:t>
            </a:r>
            <a:r>
              <a:rPr lang="ko-KR" altLang="en-US" sz="800" kern="0" dirty="0">
                <a:latin typeface="Arial" panose="020B0604020202020204" pitchFamily="34" charset="0"/>
                <a:ea typeface="+mj-ea"/>
                <a:cs typeface="Arial" panose="020B0604020202020204" pitchFamily="34" charset="0"/>
              </a:rPr>
              <a:t>현재는 해당 사업분야에서 철수한 것으로 파악</a:t>
            </a:r>
            <a:endParaRPr lang="en-US" altLang="ko-KR" sz="800" kern="0" dirty="0">
              <a:latin typeface="Arial" panose="020B0604020202020204" pitchFamily="34" charset="0"/>
              <a:ea typeface="+mj-ea"/>
              <a:cs typeface="Arial" panose="020B0604020202020204" pitchFamily="34" charset="0"/>
            </a:endParaRPr>
          </a:p>
        </p:txBody>
      </p:sp>
      <p:sp>
        <p:nvSpPr>
          <p:cNvPr id="17" name="제목 2">
            <a:extLst>
              <a:ext uri="{FF2B5EF4-FFF2-40B4-BE49-F238E27FC236}">
                <a16:creationId xmlns:a16="http://schemas.microsoft.com/office/drawing/2014/main" id="{CACC4E18-BDF4-43F7-8313-CA21A5549BC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Tree>
    <p:extLst>
      <p:ext uri="{BB962C8B-B14F-4D97-AF65-F5344CB8AC3E}">
        <p14:creationId xmlns:p14="http://schemas.microsoft.com/office/powerpoint/2010/main" val="3124878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제목 2">
            <a:extLst>
              <a:ext uri="{FF2B5EF4-FFF2-40B4-BE49-F238E27FC236}">
                <a16:creationId xmlns:a16="http://schemas.microsoft.com/office/drawing/2014/main" id="{1CA6056E-DE15-4F59-8AC7-E68B4888737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Assumptions &amp; Results</a:t>
            </a:r>
          </a:p>
        </p:txBody>
      </p:sp>
      <p:sp>
        <p:nvSpPr>
          <p:cNvPr id="15" name="제목 2">
            <a:extLst>
              <a:ext uri="{FF2B5EF4-FFF2-40B4-BE49-F238E27FC236}">
                <a16:creationId xmlns:a16="http://schemas.microsoft.com/office/drawing/2014/main" id="{4C04F889-5F46-4FEA-BC6B-964F98C5355D}"/>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Market Approach (2/2)</a:t>
            </a:r>
          </a:p>
        </p:txBody>
      </p:sp>
      <p:sp>
        <p:nvSpPr>
          <p:cNvPr id="50" name="TextBox 49">
            <a:extLst>
              <a:ext uri="{FF2B5EF4-FFF2-40B4-BE49-F238E27FC236}">
                <a16:creationId xmlns:a16="http://schemas.microsoft.com/office/drawing/2014/main" id="{D1C78408-BA2B-466E-B85F-BF6057E993B7}"/>
              </a:ext>
            </a:extLst>
          </p:cNvPr>
          <p:cNvSpPr txBox="1">
            <a:spLocks/>
          </p:cNvSpPr>
          <p:nvPr/>
        </p:nvSpPr>
        <p:spPr>
          <a:xfrm>
            <a:off x="495300" y="1409565"/>
            <a:ext cx="8804434" cy="3058256"/>
          </a:xfrm>
          <a:prstGeom prst="rect">
            <a:avLst/>
          </a:prstGeom>
          <a:noFill/>
          <a:ln w="6350">
            <a:solidFill>
              <a:srgbClr val="00338D"/>
            </a:solidFill>
          </a:ln>
        </p:spPr>
        <p:txBody>
          <a:bodyPr wrap="square" lIns="54610" tIns="54610" rIns="54000" bIns="54610" rtlCol="0" anchor="t" anchorCtr="0">
            <a:noAutofit/>
          </a:bodyPr>
          <a:lstStyle/>
          <a:p>
            <a:pPr marL="269875" lvl="0" indent="-180975" latinLnBrk="1">
              <a:lnSpc>
                <a:spcPts val="1200"/>
              </a:lnSpc>
              <a:spcBef>
                <a:spcPts val="400"/>
              </a:spcBef>
              <a:buClr>
                <a:srgbClr val="00338D"/>
              </a:buClr>
              <a:buFont typeface="Wingdings" panose="05000000000000000000" pitchFamily="2" charset="2"/>
              <a:buChar char="ü"/>
              <a:defRPr/>
            </a:pPr>
            <a:r>
              <a:rPr lang="ko-KR" altLang="en-US" sz="900" b="1" u="sng" kern="0" dirty="0">
                <a:solidFill>
                  <a:srgbClr val="000000"/>
                </a:solidFill>
                <a:latin typeface="Arial" panose="020B0604020202020204" pitchFamily="34" charset="0"/>
                <a:cs typeface="Arial" panose="020B0604020202020204" pitchFamily="34" charset="0"/>
              </a:rPr>
              <a:t>반도체 장비</a:t>
            </a:r>
            <a:r>
              <a:rPr lang="en-US" altLang="ko-KR" sz="900" b="1" u="sng" kern="0" dirty="0">
                <a:solidFill>
                  <a:srgbClr val="000000"/>
                </a:solidFill>
                <a:latin typeface="Arial" panose="020B0604020202020204" pitchFamily="34" charset="0"/>
                <a:cs typeface="Arial" panose="020B0604020202020204" pitchFamily="34" charset="0"/>
              </a:rPr>
              <a:t>/</a:t>
            </a:r>
            <a:r>
              <a:rPr lang="ko-KR" altLang="en-US" sz="900" b="1" u="sng" kern="0" dirty="0">
                <a:solidFill>
                  <a:srgbClr val="000000"/>
                </a:solidFill>
                <a:latin typeface="Arial" panose="020B0604020202020204" pitchFamily="34" charset="0"/>
                <a:cs typeface="Arial" panose="020B0604020202020204" pitchFamily="34" charset="0"/>
              </a:rPr>
              <a:t>부품 제조업 사례 선정 </a:t>
            </a:r>
            <a:r>
              <a:rPr lang="en-US" altLang="ko-KR" sz="900" b="1" u="sng" kern="0" dirty="0">
                <a:solidFill>
                  <a:srgbClr val="000000"/>
                </a:solidFill>
                <a:latin typeface="Arial" panose="020B0604020202020204" pitchFamily="34" charset="0"/>
                <a:cs typeface="Arial" panose="020B0604020202020204" pitchFamily="34" charset="0"/>
              </a:rPr>
              <a:t>(</a:t>
            </a:r>
            <a:r>
              <a:rPr lang="ko-KR" altLang="en-US" sz="900" b="1" u="sng" kern="0" dirty="0">
                <a:solidFill>
                  <a:srgbClr val="000000"/>
                </a:solidFill>
                <a:latin typeface="Arial" panose="020B0604020202020204" pitchFamily="34" charset="0"/>
                <a:cs typeface="Arial" panose="020B0604020202020204" pitchFamily="34" charset="0"/>
              </a:rPr>
              <a:t>최근 </a:t>
            </a:r>
            <a:r>
              <a:rPr lang="en-US" altLang="ko-KR" sz="900" b="1" u="sng" kern="0" dirty="0">
                <a:solidFill>
                  <a:srgbClr val="000000"/>
                </a:solidFill>
                <a:latin typeface="Arial" panose="020B0604020202020204" pitchFamily="34" charset="0"/>
                <a:cs typeface="Arial" panose="020B0604020202020204" pitchFamily="34" charset="0"/>
              </a:rPr>
              <a:t>7</a:t>
            </a:r>
            <a:r>
              <a:rPr lang="ko-KR" altLang="en-US" sz="900" b="1" u="sng" kern="0" dirty="0">
                <a:solidFill>
                  <a:srgbClr val="000000"/>
                </a:solidFill>
                <a:latin typeface="Arial" panose="020B0604020202020204" pitchFamily="34" charset="0"/>
                <a:cs typeface="Arial" panose="020B0604020202020204" pitchFamily="34" charset="0"/>
              </a:rPr>
              <a:t>년</a:t>
            </a:r>
            <a:r>
              <a:rPr lang="en-US" altLang="ko-KR" sz="900" b="1" u="sng" kern="0" dirty="0">
                <a:solidFill>
                  <a:srgbClr val="000000"/>
                </a:solidFill>
                <a:latin typeface="Arial" panose="020B0604020202020204" pitchFamily="34" charset="0"/>
                <a:cs typeface="Arial" panose="020B0604020202020204" pitchFamily="34" charset="0"/>
              </a:rPr>
              <a:t>)</a:t>
            </a:r>
            <a:r>
              <a:rPr lang="ko-KR" altLang="en-US" sz="900" b="1" u="sng" kern="0" dirty="0">
                <a:solidFill>
                  <a:srgbClr val="000000"/>
                </a:solidFill>
                <a:latin typeface="Arial" panose="020B0604020202020204" pitchFamily="34" charset="0"/>
                <a:cs typeface="Arial" panose="020B0604020202020204" pitchFamily="34" charset="0"/>
              </a:rPr>
              <a:t>                                                                              </a:t>
            </a:r>
            <a:endParaRPr lang="en-US" altLang="ko-KR" sz="900" b="1" u="sng" kern="0" dirty="0">
              <a:solidFill>
                <a:srgbClr val="000000"/>
              </a:solidFill>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a:p>
            <a:pPr marL="266700" lvl="2" indent="-171450" fontAlgn="base">
              <a:lnSpc>
                <a:spcPts val="1200"/>
              </a:lnSpc>
              <a:spcBef>
                <a:spcPts val="600"/>
              </a:spcBef>
              <a:buClr>
                <a:srgbClr val="00338D"/>
              </a:buClr>
              <a:buSzPct val="100000"/>
              <a:buFont typeface="Wingdings" panose="05000000000000000000" pitchFamily="2" charset="2"/>
              <a:buChar char="§"/>
              <a:defRPr/>
            </a:pPr>
            <a:endParaRPr lang="en-US" altLang="ko-KR" sz="900" b="1" u="sng" kern="0" dirty="0">
              <a:latin typeface="Arial" panose="020B0604020202020204" pitchFamily="34" charset="0"/>
              <a:cs typeface="Arial" panose="020B0604020202020204" pitchFamily="34" charset="0"/>
            </a:endParaRPr>
          </a:p>
        </p:txBody>
      </p:sp>
      <p:graphicFrame>
        <p:nvGraphicFramePr>
          <p:cNvPr id="51" name="표 50">
            <a:extLst>
              <a:ext uri="{FF2B5EF4-FFF2-40B4-BE49-F238E27FC236}">
                <a16:creationId xmlns:a16="http://schemas.microsoft.com/office/drawing/2014/main" id="{8994DDA9-1EBB-47B0-859D-D718DA6DE1B6}"/>
              </a:ext>
            </a:extLst>
          </p:cNvPr>
          <p:cNvGraphicFramePr>
            <a:graphicFrameLocks noGrp="1"/>
          </p:cNvGraphicFramePr>
          <p:nvPr>
            <p:extLst>
              <p:ext uri="{D42A27DB-BD31-4B8C-83A1-F6EECF244321}">
                <p14:modId xmlns:p14="http://schemas.microsoft.com/office/powerpoint/2010/main" val="3496570976"/>
              </p:ext>
            </p:extLst>
          </p:nvPr>
        </p:nvGraphicFramePr>
        <p:xfrm>
          <a:off x="639298" y="1654572"/>
          <a:ext cx="4752001" cy="2087382"/>
        </p:xfrm>
        <a:graphic>
          <a:graphicData uri="http://schemas.openxmlformats.org/drawingml/2006/table">
            <a:tbl>
              <a:tblPr/>
              <a:tblGrid>
                <a:gridCol w="296784">
                  <a:extLst>
                    <a:ext uri="{9D8B030D-6E8A-4147-A177-3AD203B41FA5}">
                      <a16:colId xmlns:a16="http://schemas.microsoft.com/office/drawing/2014/main" val="20000"/>
                    </a:ext>
                  </a:extLst>
                </a:gridCol>
                <a:gridCol w="684836">
                  <a:extLst>
                    <a:ext uri="{9D8B030D-6E8A-4147-A177-3AD203B41FA5}">
                      <a16:colId xmlns:a16="http://schemas.microsoft.com/office/drawing/2014/main" val="20001"/>
                    </a:ext>
                  </a:extLst>
                </a:gridCol>
                <a:gridCol w="1128632">
                  <a:extLst>
                    <a:ext uri="{9D8B030D-6E8A-4147-A177-3AD203B41FA5}">
                      <a16:colId xmlns:a16="http://schemas.microsoft.com/office/drawing/2014/main" val="2192666146"/>
                    </a:ext>
                  </a:extLst>
                </a:gridCol>
                <a:gridCol w="476251">
                  <a:extLst>
                    <a:ext uri="{9D8B030D-6E8A-4147-A177-3AD203B41FA5}">
                      <a16:colId xmlns:a16="http://schemas.microsoft.com/office/drawing/2014/main" val="3276510746"/>
                    </a:ext>
                  </a:extLst>
                </a:gridCol>
                <a:gridCol w="520700">
                  <a:extLst>
                    <a:ext uri="{9D8B030D-6E8A-4147-A177-3AD203B41FA5}">
                      <a16:colId xmlns:a16="http://schemas.microsoft.com/office/drawing/2014/main" val="3736368956"/>
                    </a:ext>
                  </a:extLst>
                </a:gridCol>
                <a:gridCol w="514350">
                  <a:extLst>
                    <a:ext uri="{9D8B030D-6E8A-4147-A177-3AD203B41FA5}">
                      <a16:colId xmlns:a16="http://schemas.microsoft.com/office/drawing/2014/main" val="3774660186"/>
                    </a:ext>
                  </a:extLst>
                </a:gridCol>
                <a:gridCol w="1130448">
                  <a:extLst>
                    <a:ext uri="{9D8B030D-6E8A-4147-A177-3AD203B41FA5}">
                      <a16:colId xmlns:a16="http://schemas.microsoft.com/office/drawing/2014/main" val="3440417335"/>
                    </a:ext>
                  </a:extLst>
                </a:gridCol>
              </a:tblGrid>
              <a:tr h="219376">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연번</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Target</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Company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Major</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Bidder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거래일</a:t>
                      </a:r>
                      <a:r>
                        <a:rPr lang="en-US" altLang="ko-KR"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발표일</a:t>
                      </a:r>
                      <a:r>
                        <a:rPr lang="en-US" altLang="ko-KR" sz="800" b="0" i="0" u="none" strike="noStrike" baseline="30000">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lang="en-US" altLang="ko-KR" sz="800" b="0" i="0" u="none" strike="noStrike" baseline="30000"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통화</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Deal</a:t>
                      </a:r>
                    </a:p>
                    <a:p>
                      <a:pPr algn="ctr" fontAlgn="ctr"/>
                      <a:r>
                        <a:rPr lang="en-US" altLang="ko-KR"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Value</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제외사유</a:t>
                      </a:r>
                      <a:r>
                        <a:rPr lang="en-US" altLang="ko-KR"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chemeClr val="bg1"/>
                          </a:solidFill>
                          <a:effectLst/>
                          <a:latin typeface="Arial" panose="020B0604020202020204" pitchFamily="34" charset="0"/>
                          <a:ea typeface="맑은 고딕" panose="020B0503020000020004" pitchFamily="50" charset="-127"/>
                          <a:cs typeface="Arial" panose="020B0604020202020204" pitchFamily="34" charset="0"/>
                        </a:rPr>
                        <a:t>비고</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510186">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WI Co., Ltd.</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Coral Pink Co., Ltd</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fontAlgn="b"/>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Mar-22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rtl="0"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USD</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41.2</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배수 없음</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noFill/>
                      <a:prstDash val="dash"/>
                      <a:round/>
                      <a:headEnd type="none" w="med" len="med"/>
                      <a:tailEnd type="none" w="med" len="med"/>
                    </a:lnB>
                    <a:noFill/>
                  </a:tcPr>
                </a:tc>
                <a:extLst>
                  <a:ext uri="{0D108BD9-81ED-4DB2-BD59-A6C34878D82A}">
                    <a16:rowId xmlns:a16="http://schemas.microsoft.com/office/drawing/2014/main" val="10001"/>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Iones</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Co., Ltd</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Hansol</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Technics Co Ltd</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Jan-22</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USD</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107.8</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Outlier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제외</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Wavice</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Inc.</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Shinhan</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7</a:t>
                      </a:r>
                      <a:r>
                        <a:rPr lang="en-US" sz="800" b="0" i="0" u="none" strike="noStrike" kern="1200"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th</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SPA Co.</a:t>
                      </a:r>
                    </a:p>
                  </a:txBody>
                  <a:tcPr marL="9525" marR="9525"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USD</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a:t>
                      </a: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136.3</a:t>
                      </a: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 상이</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통신용 반도체 제조 등</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97437">
                <a:tc gridSpan="7">
                  <a:txBody>
                    <a:bodyPr/>
                    <a:lstStyle/>
                    <a:p>
                      <a:pPr algn="ctr" fontAlgn="ctr"/>
                      <a:r>
                        <a:rPr lang="en-US" altLang="ko-KR" sz="8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US" sz="8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46800" marR="46800" marT="9525"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12700" cmpd="sng">
                      <a:noFill/>
                      <a:prstDash val="solid"/>
                    </a:lnT>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12700" cmpd="sng">
                      <a:noFill/>
                      <a:prstDash val="solid"/>
                    </a:lnT>
                  </a:tcPr>
                </a:tc>
                <a:tc hMerge="1">
                  <a:txBody>
                    <a:bodyPr/>
                    <a:lstStyle/>
                    <a:p>
                      <a:pPr latinLnBrk="1"/>
                      <a:endParaRPr lang="ko-KR" altLang="en-US"/>
                    </a:p>
                  </a:txBody>
                  <a:tcPr>
                    <a:lnL w="6350" cap="flat" cmpd="sng" algn="ctr">
                      <a:solidFill>
                        <a:srgbClr val="00338D"/>
                      </a:solidFill>
                      <a:prstDash val="solid"/>
                      <a:round/>
                      <a:headEnd type="none" w="med" len="med"/>
                      <a:tailEnd type="none" w="med" len="med"/>
                    </a:lnL>
                    <a:lnT w="12700" cmpd="sng">
                      <a:noFill/>
                      <a:prstDash val="solid"/>
                    </a:lnT>
                  </a:tcPr>
                </a:tc>
                <a:tc hMerge="1">
                  <a:txBody>
                    <a:bodyPr/>
                    <a:lstStyle/>
                    <a:p>
                      <a:pPr algn="ctr" fontAlgn="ctr"/>
                      <a:endParaRPr lang="en-US" altLang="ko-KR" sz="8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Atrenta</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Inc.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Synopsys, Inc.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Aug-15</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mpd="sng">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USD</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a:t>
                      </a:r>
                      <a:endPar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mpd="sng">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b"/>
                      <a:r>
                        <a:rPr kumimoji="0" lang="ko-KR" altLang="en-US" sz="800" b="0" i="0" u="none" strike="noStrike" kern="1200" cap="none" spc="0" normalizeH="0" baseline="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n/p</a:t>
                      </a:r>
                      <a:endParaRPr kumimoji="0" lang="ko-KR" altLang="en-US"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mpd="sng">
                      <a:noFill/>
                      <a:prstDash val="soli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배수 없음</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579862"/>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Altera </a:t>
                      </a:r>
                    </a:p>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Corporation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Intel Corporation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Dec-15</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USD</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fontAlgn="b"/>
                      <a:r>
                        <a:rPr kumimoji="0" lang="en-US" altLang="ko-KR" sz="800" b="0" i="0" u="none" strike="noStrike" kern="1200" cap="none" spc="0" normalizeH="0" baseline="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15,444.2</a:t>
                      </a:r>
                      <a:endPar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제품 상이</a:t>
                      </a:r>
                      <a:endPar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반도체 직접회로 생산</a:t>
                      </a: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ysDot"/>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911964"/>
                  </a:ext>
                </a:extLst>
              </a:tr>
              <a:tr h="197437">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NXP Semiconductors N.V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l" fontAlgn="b"/>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JAC Capital Management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b"/>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USD</a:t>
                      </a: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r" fontAlgn="b"/>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1,800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배수 없음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noFill/>
                      <a:prstDash val="dash"/>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21"/>
                  </a:ext>
                </a:extLst>
              </a:tr>
            </a:tbl>
          </a:graphicData>
        </a:graphic>
      </p:graphicFrame>
      <p:sp>
        <p:nvSpPr>
          <p:cNvPr id="52" name="Rectangle 41">
            <a:extLst>
              <a:ext uri="{FF2B5EF4-FFF2-40B4-BE49-F238E27FC236}">
                <a16:creationId xmlns:a16="http://schemas.microsoft.com/office/drawing/2014/main" id="{40D71906-8110-44FF-951C-C015B1062ECE}"/>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GTM </a:t>
            </a:r>
            <a:r>
              <a:rPr lang="ko-KR" altLang="en-US" sz="1200" b="1" dirty="0">
                <a:solidFill>
                  <a:srgbClr val="00338D"/>
                </a:solidFill>
                <a:latin typeface="Arial" panose="020B0604020202020204" pitchFamily="34" charset="0"/>
                <a:cs typeface="Arial" panose="020B0604020202020204" pitchFamily="34" charset="0"/>
              </a:rPr>
              <a:t>선정 절차 </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54" name="순서도: 연결자 53">
            <a:extLst>
              <a:ext uri="{FF2B5EF4-FFF2-40B4-BE49-F238E27FC236}">
                <a16:creationId xmlns:a16="http://schemas.microsoft.com/office/drawing/2014/main" id="{36D593BF-5029-4E92-89C3-6A05BFB508AC}"/>
              </a:ext>
            </a:extLst>
          </p:cNvPr>
          <p:cNvSpPr/>
          <p:nvPr/>
        </p:nvSpPr>
        <p:spPr bwMode="auto">
          <a:xfrm>
            <a:off x="609600" y="14573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5" name="이등변 삼각형 54">
            <a:extLst>
              <a:ext uri="{FF2B5EF4-FFF2-40B4-BE49-F238E27FC236}">
                <a16:creationId xmlns:a16="http://schemas.microsoft.com/office/drawing/2014/main" id="{65F0DCDD-E7C3-40CD-B0D5-57613F8F5EB2}"/>
              </a:ext>
            </a:extLst>
          </p:cNvPr>
          <p:cNvSpPr/>
          <p:nvPr/>
        </p:nvSpPr>
        <p:spPr>
          <a:xfrm rot="5400000">
            <a:off x="4794033" y="2325013"/>
            <a:ext cx="1634862" cy="293982"/>
          </a:xfrm>
          <a:prstGeom prst="triangle">
            <a:avLst>
              <a:gd name="adj" fmla="val 49433"/>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err="1">
              <a:solidFill>
                <a:schemeClr val="bg1"/>
              </a:solidFill>
            </a:endParaRPr>
          </a:p>
        </p:txBody>
      </p:sp>
      <p:sp>
        <p:nvSpPr>
          <p:cNvPr id="56" name="TextBox 55">
            <a:extLst>
              <a:ext uri="{FF2B5EF4-FFF2-40B4-BE49-F238E27FC236}">
                <a16:creationId xmlns:a16="http://schemas.microsoft.com/office/drawing/2014/main" id="{E6045066-71F0-4285-B27F-038A4C782ACD}"/>
              </a:ext>
            </a:extLst>
          </p:cNvPr>
          <p:cNvSpPr txBox="1"/>
          <p:nvPr/>
        </p:nvSpPr>
        <p:spPr>
          <a:xfrm>
            <a:off x="5907207" y="1265300"/>
            <a:ext cx="3381971" cy="123111"/>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en-US" altLang="ko-KR" sz="800" dirty="0" err="1">
                <a:latin typeface="Arial" panose="020B0604020202020204" pitchFamily="34" charset="0"/>
                <a:ea typeface="+mj-ea"/>
                <a:cs typeface="Arial" panose="020B0604020202020204" pitchFamily="34" charset="0"/>
              </a:rPr>
              <a:t>MergerMarket</a:t>
            </a:r>
            <a:r>
              <a:rPr lang="en-US" altLang="ko-KR" sz="800" dirty="0">
                <a:latin typeface="Arial" panose="020B0604020202020204" pitchFamily="34" charset="0"/>
                <a:ea typeface="+mj-ea"/>
                <a:cs typeface="Arial" panose="020B0604020202020204" pitchFamily="34" charset="0"/>
              </a:rPr>
              <a:t>, Capital IQ, KISLINE, Dart)</a:t>
            </a:r>
          </a:p>
        </p:txBody>
      </p:sp>
      <p:sp>
        <p:nvSpPr>
          <p:cNvPr id="59" name="TextBox 58">
            <a:extLst>
              <a:ext uri="{FF2B5EF4-FFF2-40B4-BE49-F238E27FC236}">
                <a16:creationId xmlns:a16="http://schemas.microsoft.com/office/drawing/2014/main" id="{ADB85C86-D58B-4E8D-9D34-469C3D01FA62}"/>
              </a:ext>
            </a:extLst>
          </p:cNvPr>
          <p:cNvSpPr txBox="1"/>
          <p:nvPr/>
        </p:nvSpPr>
        <p:spPr>
          <a:xfrm>
            <a:off x="6104697" y="1464245"/>
            <a:ext cx="3180503" cy="138499"/>
          </a:xfrm>
          <a:prstGeom prst="rect">
            <a:avLst/>
          </a:prstGeom>
          <a:noFill/>
        </p:spPr>
        <p:txBody>
          <a:bodyPr wrap="square" lIns="0" tIns="0" rIns="0" bIns="0" rtlCol="0">
            <a:spAutoFit/>
          </a:bodyPr>
          <a:lstStyle/>
          <a:p>
            <a:r>
              <a:rPr lang="ko-KR" altLang="en-US" sz="900" b="1" u="sng" dirty="0">
                <a:latin typeface="Arial" panose="020B0604020202020204" pitchFamily="34" charset="0"/>
                <a:ea typeface="+mj-ea"/>
                <a:cs typeface="Arial" panose="020B0604020202020204" pitchFamily="34" charset="0"/>
              </a:rPr>
              <a:t>사업영역</a:t>
            </a:r>
            <a:r>
              <a:rPr lang="en-US" altLang="ko-KR" sz="900" b="1" u="sng" dirty="0">
                <a:latin typeface="Arial" panose="020B0604020202020204" pitchFamily="34" charset="0"/>
                <a:ea typeface="+mj-ea"/>
                <a:cs typeface="Arial" panose="020B0604020202020204" pitchFamily="34" charset="0"/>
              </a:rPr>
              <a:t>, </a:t>
            </a:r>
            <a:r>
              <a:rPr lang="ko-KR" altLang="en-US" sz="900" b="1" u="sng" dirty="0">
                <a:latin typeface="Arial" panose="020B0604020202020204" pitchFamily="34" charset="0"/>
                <a:ea typeface="+mj-ea"/>
                <a:cs typeface="Arial" panose="020B0604020202020204" pitchFamily="34" charset="0"/>
              </a:rPr>
              <a:t>거래시기</a:t>
            </a:r>
            <a:r>
              <a:rPr lang="en-US" altLang="ko-KR" sz="900" b="1" u="sng" dirty="0">
                <a:latin typeface="Arial" panose="020B0604020202020204" pitchFamily="34" charset="0"/>
                <a:ea typeface="+mj-ea"/>
                <a:cs typeface="Arial" panose="020B0604020202020204" pitchFamily="34" charset="0"/>
              </a:rPr>
              <a:t> </a:t>
            </a:r>
            <a:r>
              <a:rPr lang="ko-KR" altLang="en-US" sz="900" b="1" u="sng" dirty="0">
                <a:latin typeface="Arial" panose="020B0604020202020204" pitchFamily="34" charset="0"/>
                <a:ea typeface="+mj-ea"/>
                <a:cs typeface="Arial" panose="020B0604020202020204" pitchFamily="34" charset="0"/>
              </a:rPr>
              <a:t>등을 고려하여 최종 </a:t>
            </a:r>
            <a:r>
              <a:rPr lang="en-US" altLang="ko-KR" sz="900" b="1" u="sng" dirty="0">
                <a:latin typeface="Arial" panose="020B0604020202020204" pitchFamily="34" charset="0"/>
                <a:ea typeface="+mj-ea"/>
                <a:cs typeface="Arial" panose="020B0604020202020204" pitchFamily="34" charset="0"/>
              </a:rPr>
              <a:t>GTM List </a:t>
            </a:r>
            <a:r>
              <a:rPr lang="ko-KR" altLang="en-US" sz="900" b="1" u="sng" dirty="0">
                <a:latin typeface="Arial" panose="020B0604020202020204" pitchFamily="34" charset="0"/>
                <a:ea typeface="+mj-ea"/>
                <a:cs typeface="Arial" panose="020B0604020202020204" pitchFamily="34" charset="0"/>
              </a:rPr>
              <a:t>선정</a:t>
            </a:r>
            <a:r>
              <a:rPr lang="en-US" altLang="ko-KR" sz="900" b="1" u="sng" kern="0" baseline="30000" dirty="0">
                <a:solidFill>
                  <a:srgbClr val="000000"/>
                </a:solidFill>
                <a:latin typeface="Arial" panose="020B0604020202020204" pitchFamily="34" charset="0"/>
                <a:cs typeface="Arial" panose="020B0604020202020204" pitchFamily="34" charset="0"/>
              </a:rPr>
              <a:t>2</a:t>
            </a:r>
            <a:endParaRPr lang="en-US" altLang="ko-KR" sz="900" b="1" u="sng" dirty="0">
              <a:latin typeface="Arial" panose="020B0604020202020204" pitchFamily="34" charset="0"/>
              <a:ea typeface="+mj-ea"/>
              <a:cs typeface="Arial" panose="020B0604020202020204" pitchFamily="34" charset="0"/>
            </a:endParaRPr>
          </a:p>
        </p:txBody>
      </p:sp>
      <p:sp>
        <p:nvSpPr>
          <p:cNvPr id="61" name="순서도: 연결자 60">
            <a:extLst>
              <a:ext uri="{FF2B5EF4-FFF2-40B4-BE49-F238E27FC236}">
                <a16:creationId xmlns:a16="http://schemas.microsoft.com/office/drawing/2014/main" id="{8CBEB7FE-1C35-4001-BC45-F3FF69113A3D}"/>
              </a:ext>
            </a:extLst>
          </p:cNvPr>
          <p:cNvSpPr/>
          <p:nvPr/>
        </p:nvSpPr>
        <p:spPr bwMode="auto">
          <a:xfrm>
            <a:off x="5907207" y="14573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67" name="TextBox 66">
            <a:extLst>
              <a:ext uri="{FF2B5EF4-FFF2-40B4-BE49-F238E27FC236}">
                <a16:creationId xmlns:a16="http://schemas.microsoft.com/office/drawing/2014/main" id="{AF554810-D4A9-41A1-9281-13A9D3200EDA}"/>
              </a:ext>
            </a:extLst>
          </p:cNvPr>
          <p:cNvSpPr txBox="1"/>
          <p:nvPr/>
        </p:nvSpPr>
        <p:spPr>
          <a:xfrm>
            <a:off x="639298" y="3814779"/>
            <a:ext cx="8660434" cy="538609"/>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 </a:t>
            </a:r>
            <a:r>
              <a:rPr lang="ko-KR" altLang="en-US" sz="700" dirty="0">
                <a:latin typeface="Arial" panose="020B0604020202020204" pitchFamily="34" charset="0"/>
                <a:ea typeface="+mj-ea"/>
                <a:cs typeface="Arial" panose="020B0604020202020204" pitchFamily="34" charset="0"/>
              </a:rPr>
              <a:t>거래일이 존재하는 경우 거래일을 기준</a:t>
            </a:r>
            <a:r>
              <a:rPr lang="en-US" altLang="ko-KR" sz="700" dirty="0">
                <a:latin typeface="Arial" panose="020B0604020202020204" pitchFamily="34" charset="0"/>
                <a:ea typeface="+mj-ea"/>
                <a:cs typeface="Arial" panose="020B0604020202020204" pitchFamily="34" charset="0"/>
              </a:rPr>
              <a:t>, DB</a:t>
            </a:r>
            <a:r>
              <a:rPr lang="ko-KR" altLang="en-US" sz="700" dirty="0">
                <a:latin typeface="Arial" panose="020B0604020202020204" pitchFamily="34" charset="0"/>
                <a:ea typeface="+mj-ea"/>
                <a:cs typeface="Arial" panose="020B0604020202020204" pitchFamily="34" charset="0"/>
              </a:rPr>
              <a:t>상 확인이 어려운 경우 발표일 기재</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2: </a:t>
            </a:r>
            <a:r>
              <a:rPr lang="en-US" altLang="ko-KR" sz="700" dirty="0" err="1">
                <a:latin typeface="Arial" panose="020B0604020202020204" pitchFamily="34" charset="0"/>
                <a:ea typeface="+mj-ea"/>
                <a:cs typeface="Arial" panose="020B0604020202020204" pitchFamily="34" charset="0"/>
              </a:rPr>
              <a:t>MergerMarket</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DB</a:t>
            </a:r>
            <a:r>
              <a:rPr lang="ko-KR" altLang="en-US" sz="700" dirty="0">
                <a:latin typeface="Arial" panose="020B0604020202020204" pitchFamily="34" charset="0"/>
                <a:ea typeface="+mj-ea"/>
                <a:cs typeface="Arial" panose="020B0604020202020204" pitchFamily="34" charset="0"/>
              </a:rPr>
              <a:t>상 조회된 </a:t>
            </a:r>
            <a:r>
              <a:rPr lang="en-US" altLang="ko-KR" sz="700" dirty="0">
                <a:latin typeface="Arial" panose="020B0604020202020204" pitchFamily="34" charset="0"/>
                <a:ea typeface="+mj-ea"/>
                <a:cs typeface="Arial" panose="020B0604020202020204" pitchFamily="34" charset="0"/>
              </a:rPr>
              <a:t>277</a:t>
            </a:r>
            <a:r>
              <a:rPr lang="ko-KR" altLang="en-US" sz="700" dirty="0">
                <a:latin typeface="Arial" panose="020B0604020202020204" pitchFamily="34" charset="0"/>
                <a:ea typeface="+mj-ea"/>
                <a:cs typeface="Arial" panose="020B0604020202020204" pitchFamily="34" charset="0"/>
              </a:rPr>
              <a:t>건 및 </a:t>
            </a:r>
            <a:r>
              <a:rPr lang="en-US" altLang="ko-KR" sz="700" dirty="0">
                <a:latin typeface="Arial" panose="020B0604020202020204" pitchFamily="34" charset="0"/>
                <a:ea typeface="+mj-ea"/>
                <a:cs typeface="Arial" panose="020B0604020202020204" pitchFamily="34" charset="0"/>
              </a:rPr>
              <a:t>Capital IQ</a:t>
            </a:r>
            <a:r>
              <a:rPr lang="ko-KR" altLang="en-US" sz="700" dirty="0">
                <a:latin typeface="Arial" panose="020B0604020202020204" pitchFamily="34" charset="0"/>
                <a:ea typeface="+mj-ea"/>
                <a:cs typeface="Arial" panose="020B0604020202020204" pitchFamily="34" charset="0"/>
              </a:rPr>
              <a:t>상 조회된 </a:t>
            </a:r>
            <a:r>
              <a:rPr lang="en-US" altLang="ko-KR" sz="700" dirty="0">
                <a:latin typeface="Arial" panose="020B0604020202020204" pitchFamily="34" charset="0"/>
                <a:ea typeface="+mj-ea"/>
                <a:cs typeface="Arial" panose="020B0604020202020204" pitchFamily="34" charset="0"/>
              </a:rPr>
              <a:t>12</a:t>
            </a:r>
            <a:r>
              <a:rPr lang="ko-KR" altLang="en-US" sz="700" dirty="0">
                <a:latin typeface="Arial" panose="020B0604020202020204" pitchFamily="34" charset="0"/>
                <a:ea typeface="+mj-ea"/>
                <a:cs typeface="Arial" panose="020B0604020202020204" pitchFamily="34" charset="0"/>
              </a:rPr>
              <a:t>건 총 </a:t>
            </a:r>
            <a:r>
              <a:rPr lang="en-US" altLang="ko-KR" sz="700" dirty="0">
                <a:latin typeface="Arial" panose="020B0604020202020204" pitchFamily="34" charset="0"/>
                <a:ea typeface="+mj-ea"/>
                <a:cs typeface="Arial" panose="020B0604020202020204" pitchFamily="34" charset="0"/>
              </a:rPr>
              <a:t>289</a:t>
            </a:r>
            <a:r>
              <a:rPr lang="ko-KR" altLang="en-US" sz="700" dirty="0">
                <a:latin typeface="Arial" panose="020B0604020202020204" pitchFamily="34" charset="0"/>
                <a:ea typeface="+mj-ea"/>
                <a:cs typeface="Arial" panose="020B0604020202020204" pitchFamily="34" charset="0"/>
              </a:rPr>
              <a:t>건에 대하여 다음의 </a:t>
            </a:r>
            <a:r>
              <a:rPr lang="en-US" altLang="ko-KR" sz="700" dirty="0">
                <a:latin typeface="Arial" panose="020B0604020202020204" pitchFamily="34" charset="0"/>
                <a:ea typeface="+mj-ea"/>
                <a:cs typeface="Arial" panose="020B0604020202020204" pitchFamily="34" charset="0"/>
              </a:rPr>
              <a:t>Screening </a:t>
            </a:r>
            <a:r>
              <a:rPr lang="ko-KR" altLang="en-US" sz="700" dirty="0">
                <a:latin typeface="Arial" panose="020B0604020202020204" pitchFamily="34" charset="0"/>
                <a:ea typeface="+mj-ea"/>
                <a:cs typeface="Arial" panose="020B0604020202020204" pitchFamily="34" charset="0"/>
              </a:rPr>
              <a:t>등을 수행하여 총 </a:t>
            </a:r>
            <a:r>
              <a:rPr lang="en-US" altLang="ko-KR" sz="700" dirty="0">
                <a:latin typeface="Arial" panose="020B0604020202020204" pitchFamily="34" charset="0"/>
                <a:ea typeface="+mj-ea"/>
                <a:cs typeface="Arial" panose="020B0604020202020204" pitchFamily="34" charset="0"/>
              </a:rPr>
              <a:t>286</a:t>
            </a:r>
            <a:r>
              <a:rPr lang="ko-KR" altLang="en-US" sz="700" dirty="0">
                <a:latin typeface="Arial" panose="020B0604020202020204" pitchFamily="34" charset="0"/>
                <a:ea typeface="+mj-ea"/>
                <a:cs typeface="Arial" panose="020B0604020202020204" pitchFamily="34" charset="0"/>
              </a:rPr>
              <a:t>건을 제외하였음</a:t>
            </a:r>
            <a:endParaRPr lang="en-US" altLang="ko-KR" sz="700" dirty="0">
              <a:latin typeface="Arial" panose="020B0604020202020204" pitchFamily="34" charset="0"/>
              <a:ea typeface="+mj-ea"/>
              <a:cs typeface="Arial" panose="020B0604020202020204" pitchFamily="34" charset="0"/>
            </a:endParaRPr>
          </a:p>
          <a:p>
            <a:pPr marL="360000"/>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최근 </a:t>
            </a:r>
            <a:r>
              <a:rPr lang="en-US" altLang="ko-KR" sz="700" dirty="0">
                <a:latin typeface="Arial" panose="020B0604020202020204" pitchFamily="34" charset="0"/>
                <a:ea typeface="+mj-ea"/>
                <a:cs typeface="Arial" panose="020B0604020202020204" pitchFamily="34" charset="0"/>
              </a:rPr>
              <a:t>7</a:t>
            </a:r>
            <a:r>
              <a:rPr lang="ko-KR" altLang="en-US" sz="700" dirty="0">
                <a:latin typeface="Arial" panose="020B0604020202020204" pitchFamily="34" charset="0"/>
                <a:ea typeface="+mj-ea"/>
                <a:cs typeface="Arial" panose="020B0604020202020204" pitchFamily="34" charset="0"/>
              </a:rPr>
              <a:t>년 거래사례 중 </a:t>
            </a:r>
            <a:r>
              <a:rPr lang="en-US" altLang="ko-KR" sz="700" dirty="0">
                <a:latin typeface="Arial" panose="020B0604020202020204" pitchFamily="34" charset="0"/>
                <a:ea typeface="+mj-ea"/>
                <a:cs typeface="Arial" panose="020B0604020202020204" pitchFamily="34" charset="0"/>
              </a:rPr>
              <a:t>Transaction Multiple </a:t>
            </a:r>
            <a:r>
              <a:rPr lang="ko-KR" altLang="en-US" sz="700" dirty="0">
                <a:latin typeface="Arial" panose="020B0604020202020204" pitchFamily="34" charset="0"/>
                <a:ea typeface="+mj-ea"/>
                <a:cs typeface="Arial" panose="020B0604020202020204" pitchFamily="34" charset="0"/>
              </a:rPr>
              <a:t>항목</a:t>
            </a:r>
            <a:r>
              <a:rPr lang="en-US" altLang="ko-KR" sz="700" dirty="0">
                <a:latin typeface="Arial" panose="020B0604020202020204" pitchFamily="34" charset="0"/>
                <a:ea typeface="+mj-ea"/>
                <a:cs typeface="Arial" panose="020B0604020202020204" pitchFamily="34" charset="0"/>
              </a:rPr>
              <a:t>(EV/Sales, EV/EBIT, EV/EBITDA)</a:t>
            </a:r>
            <a:r>
              <a:rPr lang="ko-KR" altLang="en-US" sz="700" dirty="0">
                <a:latin typeface="Arial" panose="020B0604020202020204" pitchFamily="34" charset="0"/>
                <a:ea typeface="+mj-ea"/>
                <a:cs typeface="Arial" panose="020B0604020202020204" pitchFamily="34" charset="0"/>
              </a:rPr>
              <a:t>에 대해 최소 </a:t>
            </a:r>
            <a:r>
              <a:rPr lang="en-US" altLang="ko-KR" sz="700" dirty="0">
                <a:latin typeface="Arial" panose="020B0604020202020204" pitchFamily="34" charset="0"/>
                <a:ea typeface="+mj-ea"/>
                <a:cs typeface="Arial" panose="020B0604020202020204" pitchFamily="34" charset="0"/>
              </a:rPr>
              <a:t>1</a:t>
            </a:r>
            <a:r>
              <a:rPr lang="ko-KR" altLang="en-US" sz="700" dirty="0">
                <a:latin typeface="Arial" panose="020B0604020202020204" pitchFamily="34" charset="0"/>
                <a:ea typeface="+mj-ea"/>
                <a:cs typeface="Arial" panose="020B0604020202020204" pitchFamily="34" charset="0"/>
              </a:rPr>
              <a:t>개 이상 존재하지 않는 거래 </a:t>
            </a:r>
            <a:r>
              <a:rPr lang="en-US" altLang="ko-KR" sz="700" dirty="0">
                <a:latin typeface="Arial" panose="020B0604020202020204" pitchFamily="34" charset="0"/>
                <a:ea typeface="+mj-ea"/>
                <a:cs typeface="Arial" panose="020B0604020202020204" pitchFamily="34" charset="0"/>
              </a:rPr>
              <a:t>– 176</a:t>
            </a:r>
            <a:r>
              <a:rPr lang="ko-KR" altLang="en-US" sz="700" dirty="0">
                <a:latin typeface="Arial" panose="020B0604020202020204" pitchFamily="34" charset="0"/>
                <a:ea typeface="+mj-ea"/>
                <a:cs typeface="Arial" panose="020B0604020202020204" pitchFamily="34" charset="0"/>
              </a:rPr>
              <a:t>건 제외</a:t>
            </a:r>
            <a:endParaRPr lang="en-US" altLang="ko-KR" sz="700" dirty="0">
              <a:latin typeface="Arial" panose="020B0604020202020204" pitchFamily="34" charset="0"/>
              <a:ea typeface="+mj-ea"/>
              <a:cs typeface="Arial" panose="020B0604020202020204" pitchFamily="34" charset="0"/>
            </a:endParaRPr>
          </a:p>
          <a:p>
            <a:pPr marL="360000"/>
            <a:r>
              <a:rPr lang="en-US" altLang="ko-KR" sz="700" dirty="0">
                <a:latin typeface="Arial" panose="020B0604020202020204" pitchFamily="34" charset="0"/>
                <a:ea typeface="+mj-ea"/>
                <a:cs typeface="Arial" panose="020B0604020202020204" pitchFamily="34" charset="0"/>
              </a:rPr>
              <a:t>- Target </a:t>
            </a:r>
            <a:r>
              <a:rPr lang="ko-KR" altLang="en-US" sz="700" dirty="0">
                <a:latin typeface="Arial" panose="020B0604020202020204" pitchFamily="34" charset="0"/>
                <a:ea typeface="+mj-ea"/>
                <a:cs typeface="Arial" panose="020B0604020202020204" pitchFamily="34" charset="0"/>
              </a:rPr>
              <a:t>회사정보가 구체적으로 확보되지 않는 거래 </a:t>
            </a:r>
            <a:r>
              <a:rPr lang="en-US" altLang="ko-KR" sz="700" dirty="0">
                <a:latin typeface="Arial" panose="020B0604020202020204" pitchFamily="34" charset="0"/>
                <a:ea typeface="+mj-ea"/>
                <a:cs typeface="Arial" panose="020B0604020202020204" pitchFamily="34" charset="0"/>
              </a:rPr>
              <a:t>– 4</a:t>
            </a:r>
            <a:r>
              <a:rPr lang="ko-KR" altLang="en-US" sz="700" dirty="0">
                <a:latin typeface="Arial" panose="020B0604020202020204" pitchFamily="34" charset="0"/>
                <a:ea typeface="+mj-ea"/>
                <a:cs typeface="Arial" panose="020B0604020202020204" pitchFamily="34" charset="0"/>
              </a:rPr>
              <a:t>건 제외</a:t>
            </a:r>
            <a:endParaRPr lang="en-US" altLang="ko-KR" sz="700" dirty="0">
              <a:latin typeface="Arial" panose="020B0604020202020204" pitchFamily="34" charset="0"/>
              <a:ea typeface="+mj-ea"/>
              <a:cs typeface="Arial" panose="020B0604020202020204" pitchFamily="34" charset="0"/>
            </a:endParaRPr>
          </a:p>
          <a:p>
            <a:pPr marL="360000"/>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회사의 주요 사업 또는 제품과 상이한 </a:t>
            </a:r>
            <a:r>
              <a:rPr lang="en-US" altLang="ko-KR" sz="700" dirty="0">
                <a:latin typeface="Arial" panose="020B0604020202020204" pitchFamily="34" charset="0"/>
                <a:ea typeface="+mj-ea"/>
                <a:cs typeface="Arial" panose="020B0604020202020204" pitchFamily="34" charset="0"/>
              </a:rPr>
              <a:t>Target</a:t>
            </a:r>
            <a:r>
              <a:rPr lang="ko-KR" altLang="en-US" sz="700" dirty="0">
                <a:latin typeface="Arial" panose="020B0604020202020204" pitchFamily="34" charset="0"/>
                <a:ea typeface="+mj-ea"/>
                <a:cs typeface="Arial" panose="020B0604020202020204" pitchFamily="34" charset="0"/>
              </a:rPr>
              <a:t>이 대상인 </a:t>
            </a:r>
            <a:r>
              <a:rPr lang="en-US" altLang="ko-KR" sz="700" dirty="0">
                <a:latin typeface="Arial" panose="020B0604020202020204" pitchFamily="34" charset="0"/>
                <a:ea typeface="+mj-ea"/>
                <a:cs typeface="Arial" panose="020B0604020202020204" pitchFamily="34" charset="0"/>
              </a:rPr>
              <a:t>M&amp;A </a:t>
            </a:r>
            <a:r>
              <a:rPr lang="ko-KR" altLang="en-US" sz="700" dirty="0">
                <a:latin typeface="Arial" panose="020B0604020202020204" pitchFamily="34" charset="0"/>
                <a:ea typeface="+mj-ea"/>
                <a:cs typeface="Arial" panose="020B0604020202020204" pitchFamily="34" charset="0"/>
              </a:rPr>
              <a:t>거래 </a:t>
            </a:r>
            <a:r>
              <a:rPr lang="en-US" altLang="ko-KR" sz="700" dirty="0">
                <a:latin typeface="Arial" panose="020B0604020202020204" pitchFamily="34" charset="0"/>
                <a:ea typeface="+mj-ea"/>
                <a:cs typeface="Arial" panose="020B0604020202020204" pitchFamily="34" charset="0"/>
              </a:rPr>
              <a:t>– 99</a:t>
            </a:r>
            <a:r>
              <a:rPr lang="ko-KR" altLang="en-US" sz="700" dirty="0">
                <a:latin typeface="Arial" panose="020B0604020202020204" pitchFamily="34" charset="0"/>
                <a:ea typeface="+mj-ea"/>
                <a:cs typeface="Arial" panose="020B0604020202020204" pitchFamily="34" charset="0"/>
              </a:rPr>
              <a:t>건 제외</a:t>
            </a:r>
            <a:endParaRPr lang="en-US" altLang="ko-KR" sz="700" dirty="0">
              <a:latin typeface="Arial" panose="020B0604020202020204" pitchFamily="34" charset="0"/>
              <a:ea typeface="+mj-ea"/>
              <a:cs typeface="Arial" panose="020B0604020202020204" pitchFamily="34" charset="0"/>
            </a:endParaRPr>
          </a:p>
        </p:txBody>
      </p:sp>
      <p:graphicFrame>
        <p:nvGraphicFramePr>
          <p:cNvPr id="68" name="표 67">
            <a:extLst>
              <a:ext uri="{FF2B5EF4-FFF2-40B4-BE49-F238E27FC236}">
                <a16:creationId xmlns:a16="http://schemas.microsoft.com/office/drawing/2014/main" id="{7D7ECE11-9F58-4639-8861-CD490F2A51D2}"/>
              </a:ext>
            </a:extLst>
          </p:cNvPr>
          <p:cNvGraphicFramePr>
            <a:graphicFrameLocks noGrp="1"/>
          </p:cNvGraphicFramePr>
          <p:nvPr>
            <p:extLst>
              <p:ext uri="{D42A27DB-BD31-4B8C-83A1-F6EECF244321}">
                <p14:modId xmlns:p14="http://schemas.microsoft.com/office/powerpoint/2010/main" val="2929015069"/>
              </p:ext>
            </p:extLst>
          </p:nvPr>
        </p:nvGraphicFramePr>
        <p:xfrm>
          <a:off x="5805588" y="1984323"/>
          <a:ext cx="3417153" cy="975360"/>
        </p:xfrm>
        <a:graphic>
          <a:graphicData uri="http://schemas.openxmlformats.org/drawingml/2006/table">
            <a:tbl>
              <a:tblPr/>
              <a:tblGrid>
                <a:gridCol w="333989">
                  <a:extLst>
                    <a:ext uri="{9D8B030D-6E8A-4147-A177-3AD203B41FA5}">
                      <a16:colId xmlns:a16="http://schemas.microsoft.com/office/drawing/2014/main" val="20000"/>
                    </a:ext>
                  </a:extLst>
                </a:gridCol>
                <a:gridCol w="746760">
                  <a:extLst>
                    <a:ext uri="{9D8B030D-6E8A-4147-A177-3AD203B41FA5}">
                      <a16:colId xmlns:a16="http://schemas.microsoft.com/office/drawing/2014/main" val="20001"/>
                    </a:ext>
                  </a:extLst>
                </a:gridCol>
                <a:gridCol w="943213">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88950">
                  <a:extLst>
                    <a:ext uri="{9D8B030D-6E8A-4147-A177-3AD203B41FA5}">
                      <a16:colId xmlns:a16="http://schemas.microsoft.com/office/drawing/2014/main" val="1226347432"/>
                    </a:ext>
                  </a:extLst>
                </a:gridCol>
                <a:gridCol w="497841">
                  <a:extLst>
                    <a:ext uri="{9D8B030D-6E8A-4147-A177-3AD203B41FA5}">
                      <a16:colId xmlns:a16="http://schemas.microsoft.com/office/drawing/2014/main" val="177701564"/>
                    </a:ext>
                  </a:extLst>
                </a:gridCol>
              </a:tblGrid>
              <a:tr h="219376">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연번</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Target</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Company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Major</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Bidder</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거래일</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Deal</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Value</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ISC Co., Ltd.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Mason Capital Corporation</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Jul-21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454,076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148,496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extLst>
                  <a:ext uri="{0D108BD9-81ED-4DB2-BD59-A6C34878D82A}">
                    <a16:rowId xmlns:a16="http://schemas.microsoft.com/office/drawing/2014/main" val="10004"/>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Willbe</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S&amp;T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Well to Sea Investment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Nov-19</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65,002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65,002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extLst>
                  <a:ext uri="{0D108BD9-81ED-4DB2-BD59-A6C34878D82A}">
                    <a16:rowId xmlns:a16="http://schemas.microsoft.com/office/drawing/2014/main" val="1424205759"/>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Accurus</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Scientific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Mi </a:t>
                      </a:r>
                      <a:r>
                        <a:rPr lang="en-US" altLang="ko-KR"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Technovation</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Berhad</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Dec-20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79,352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kumimoji="0" lang="en-US" altLang="ko-KR" sz="800" b="0" i="0" u="none" strike="noStrike" kern="1200" cap="none" spc="0" normalizeH="0" baseline="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79,353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extLst>
                  <a:ext uri="{0D108BD9-81ED-4DB2-BD59-A6C34878D82A}">
                    <a16:rowId xmlns:a16="http://schemas.microsoft.com/office/drawing/2014/main" val="10021"/>
                  </a:ext>
                </a:extLst>
              </a:tr>
            </a:tbl>
          </a:graphicData>
        </a:graphic>
      </p:graphicFrame>
      <p:sp>
        <p:nvSpPr>
          <p:cNvPr id="32" name="TextBox 31">
            <a:extLst>
              <a:ext uri="{FF2B5EF4-FFF2-40B4-BE49-F238E27FC236}">
                <a16:creationId xmlns:a16="http://schemas.microsoft.com/office/drawing/2014/main" id="{A52B98A6-E053-4256-A934-D11EE4928B66}"/>
              </a:ext>
            </a:extLst>
          </p:cNvPr>
          <p:cNvSpPr txBox="1"/>
          <p:nvPr/>
        </p:nvSpPr>
        <p:spPr>
          <a:xfrm>
            <a:off x="8370925" y="1780180"/>
            <a:ext cx="851817" cy="229658"/>
          </a:xfrm>
          <a:prstGeom prst="rect">
            <a:avLst/>
          </a:prstGeom>
          <a:noFill/>
        </p:spPr>
        <p:txBody>
          <a:bodyPr wrap="square" lIns="50409" tIns="50409" rIns="50409" bIns="50409" rtlCol="0">
            <a:spAutoFit/>
          </a:bodyPr>
          <a:lstStyle/>
          <a:p>
            <a:pPr algn="r">
              <a:spcAft>
                <a:spcPts val="554"/>
              </a:spcAft>
            </a:pPr>
            <a:r>
              <a:rPr lang="en-US" altLang="ko-KR" sz="800" dirty="0">
                <a:ea typeface="맑은 고딕" panose="020B0503020000020004" pitchFamily="50" charset="-127"/>
              </a:rPr>
              <a:t>(</a:t>
            </a:r>
            <a:r>
              <a:rPr lang="ko-KR" altLang="en-US" sz="800" dirty="0">
                <a:ea typeface="맑은 고딕" panose="020B0503020000020004" pitchFamily="50" charset="-127"/>
              </a:rPr>
              <a:t>단위</a:t>
            </a:r>
            <a:r>
              <a:rPr lang="en-US" altLang="ko-KR" sz="800" dirty="0">
                <a:ea typeface="맑은 고딕" panose="020B0503020000020004" pitchFamily="50" charset="-127"/>
              </a:rPr>
              <a:t>:</a:t>
            </a:r>
            <a:r>
              <a:rPr lang="ko-KR" altLang="en-US" sz="800" dirty="0">
                <a:ea typeface="맑은 고딕" panose="020B0503020000020004" pitchFamily="50" charset="-127"/>
              </a:rPr>
              <a:t>백만원</a:t>
            </a:r>
            <a:r>
              <a:rPr lang="en-US" altLang="ko-KR" sz="800" dirty="0">
                <a:ea typeface="맑은 고딕" panose="020B0503020000020004" pitchFamily="50" charset="-127"/>
              </a:rPr>
              <a:t>)</a:t>
            </a:r>
            <a:endParaRPr lang="ko-KR" altLang="en-US" sz="800" dirty="0">
              <a:ea typeface="맑은 고딕" panose="020B0503020000020004" pitchFamily="50" charset="-127"/>
            </a:endParaRPr>
          </a:p>
        </p:txBody>
      </p:sp>
      <p:sp>
        <p:nvSpPr>
          <p:cNvPr id="34" name="Rectangle 41">
            <a:extLst>
              <a:ext uri="{FF2B5EF4-FFF2-40B4-BE49-F238E27FC236}">
                <a16:creationId xmlns:a16="http://schemas.microsoft.com/office/drawing/2014/main" id="{35A086AB-4933-4ABF-8691-DDCB203F0707}"/>
              </a:ext>
            </a:extLst>
          </p:cNvPr>
          <p:cNvSpPr>
            <a:spLocks noChangeArrowheads="1"/>
          </p:cNvSpPr>
          <p:nvPr/>
        </p:nvSpPr>
        <p:spPr bwMode="auto">
          <a:xfrm>
            <a:off x="495300" y="4515588"/>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GTM </a:t>
            </a:r>
            <a:r>
              <a:rPr lang="ko-KR" altLang="en-US" sz="1200" b="1" dirty="0">
                <a:solidFill>
                  <a:srgbClr val="00338D"/>
                </a:solidFill>
                <a:latin typeface="Arial" panose="020B0604020202020204" pitchFamily="34" charset="0"/>
                <a:cs typeface="Arial" panose="020B0604020202020204" pitchFamily="34" charset="0"/>
              </a:rPr>
              <a:t>선정 거래 세부 내역</a:t>
            </a:r>
            <a:endParaRPr lang="en-US" altLang="ko-KR" sz="1400" b="1" dirty="0">
              <a:solidFill>
                <a:srgbClr val="00338D"/>
              </a:solidFill>
              <a:latin typeface="Arial" panose="020B0604020202020204" pitchFamily="34" charset="0"/>
              <a:cs typeface="Arial" panose="020B0604020202020204" pitchFamily="34" charset="0"/>
            </a:endParaRPr>
          </a:p>
        </p:txBody>
      </p:sp>
      <p:graphicFrame>
        <p:nvGraphicFramePr>
          <p:cNvPr id="35" name="표 34">
            <a:extLst>
              <a:ext uri="{FF2B5EF4-FFF2-40B4-BE49-F238E27FC236}">
                <a16:creationId xmlns:a16="http://schemas.microsoft.com/office/drawing/2014/main" id="{DD3268D1-6511-4C71-85AB-17AA7EAE54DC}"/>
              </a:ext>
            </a:extLst>
          </p:cNvPr>
          <p:cNvGraphicFramePr>
            <a:graphicFrameLocks noGrp="1"/>
          </p:cNvGraphicFramePr>
          <p:nvPr>
            <p:extLst>
              <p:ext uri="{D42A27DB-BD31-4B8C-83A1-F6EECF244321}">
                <p14:modId xmlns:p14="http://schemas.microsoft.com/office/powerpoint/2010/main" val="1630602531"/>
              </p:ext>
            </p:extLst>
          </p:nvPr>
        </p:nvGraphicFramePr>
        <p:xfrm>
          <a:off x="495300" y="4877693"/>
          <a:ext cx="8804433" cy="1097280"/>
        </p:xfrm>
        <a:graphic>
          <a:graphicData uri="http://schemas.openxmlformats.org/drawingml/2006/table">
            <a:tbl>
              <a:tblPr/>
              <a:tblGrid>
                <a:gridCol w="459165">
                  <a:extLst>
                    <a:ext uri="{9D8B030D-6E8A-4147-A177-3AD203B41FA5}">
                      <a16:colId xmlns:a16="http://schemas.microsoft.com/office/drawing/2014/main" val="20000"/>
                    </a:ext>
                  </a:extLst>
                </a:gridCol>
                <a:gridCol w="1026639">
                  <a:extLst>
                    <a:ext uri="{9D8B030D-6E8A-4147-A177-3AD203B41FA5}">
                      <a16:colId xmlns:a16="http://schemas.microsoft.com/office/drawing/2014/main" val="20001"/>
                    </a:ext>
                  </a:extLst>
                </a:gridCol>
                <a:gridCol w="1296719">
                  <a:extLst>
                    <a:ext uri="{9D8B030D-6E8A-4147-A177-3AD203B41FA5}">
                      <a16:colId xmlns:a16="http://schemas.microsoft.com/office/drawing/2014/main" val="20002"/>
                    </a:ext>
                  </a:extLst>
                </a:gridCol>
                <a:gridCol w="405177">
                  <a:extLst>
                    <a:ext uri="{9D8B030D-6E8A-4147-A177-3AD203B41FA5}">
                      <a16:colId xmlns:a16="http://schemas.microsoft.com/office/drawing/2014/main" val="20003"/>
                    </a:ext>
                  </a:extLst>
                </a:gridCol>
                <a:gridCol w="450850">
                  <a:extLst>
                    <a:ext uri="{9D8B030D-6E8A-4147-A177-3AD203B41FA5}">
                      <a16:colId xmlns:a16="http://schemas.microsoft.com/office/drawing/2014/main" val="1226347432"/>
                    </a:ext>
                  </a:extLst>
                </a:gridCol>
                <a:gridCol w="495300">
                  <a:extLst>
                    <a:ext uri="{9D8B030D-6E8A-4147-A177-3AD203B41FA5}">
                      <a16:colId xmlns:a16="http://schemas.microsoft.com/office/drawing/2014/main" val="177701564"/>
                    </a:ext>
                  </a:extLst>
                </a:gridCol>
                <a:gridCol w="495300">
                  <a:extLst>
                    <a:ext uri="{9D8B030D-6E8A-4147-A177-3AD203B41FA5}">
                      <a16:colId xmlns:a16="http://schemas.microsoft.com/office/drawing/2014/main" val="644587264"/>
                    </a:ext>
                  </a:extLst>
                </a:gridCol>
                <a:gridCol w="444500">
                  <a:extLst>
                    <a:ext uri="{9D8B030D-6E8A-4147-A177-3AD203B41FA5}">
                      <a16:colId xmlns:a16="http://schemas.microsoft.com/office/drawing/2014/main" val="3574773124"/>
                    </a:ext>
                  </a:extLst>
                </a:gridCol>
                <a:gridCol w="414867">
                  <a:extLst>
                    <a:ext uri="{9D8B030D-6E8A-4147-A177-3AD203B41FA5}">
                      <a16:colId xmlns:a16="http://schemas.microsoft.com/office/drawing/2014/main" val="2659286574"/>
                    </a:ext>
                  </a:extLst>
                </a:gridCol>
                <a:gridCol w="414867">
                  <a:extLst>
                    <a:ext uri="{9D8B030D-6E8A-4147-A177-3AD203B41FA5}">
                      <a16:colId xmlns:a16="http://schemas.microsoft.com/office/drawing/2014/main" val="978143627"/>
                    </a:ext>
                  </a:extLst>
                </a:gridCol>
                <a:gridCol w="472016">
                  <a:extLst>
                    <a:ext uri="{9D8B030D-6E8A-4147-A177-3AD203B41FA5}">
                      <a16:colId xmlns:a16="http://schemas.microsoft.com/office/drawing/2014/main" val="1966909058"/>
                    </a:ext>
                  </a:extLst>
                </a:gridCol>
                <a:gridCol w="2429033">
                  <a:extLst>
                    <a:ext uri="{9D8B030D-6E8A-4147-A177-3AD203B41FA5}">
                      <a16:colId xmlns:a16="http://schemas.microsoft.com/office/drawing/2014/main" val="1336264473"/>
                    </a:ext>
                  </a:extLst>
                </a:gridCol>
              </a:tblGrid>
              <a:tr h="219376">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연번</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Target</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Company</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Major</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Bidder</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거래일</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거래</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취득</a:t>
                      </a:r>
                      <a:endPar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지분율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Equity Value</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Sales</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EBIT</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EV/</a:t>
                      </a:r>
                    </a:p>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EBITDA</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rPr>
                        <a:t>Target Company Details</a:t>
                      </a:r>
                      <a:endParaRPr lang="ko-KR" altLang="en-US" sz="800" b="0" i="0" u="none" strike="noStrike" dirty="0">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6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ISC Co., Ltd.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Mason Capital Corporation; Cactus Private Equity; Helios Private Equity</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noProof="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Jul-21</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148,496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467,778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454,076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Target</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과 유사한 테스트 소켓 생산</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ysDot"/>
                      <a:round/>
                      <a:headEnd type="none" w="med" len="med"/>
                      <a:tailEnd type="none" w="med" len="med"/>
                    </a:lnB>
                    <a:noFill/>
                  </a:tcPr>
                </a:tc>
                <a:extLst>
                  <a:ext uri="{0D108BD9-81ED-4DB2-BD59-A6C34878D82A}">
                    <a16:rowId xmlns:a16="http://schemas.microsoft.com/office/drawing/2014/main" val="10004"/>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Willbe</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S&amp;T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Well to Sea Investment Co., Ltd.; ACPC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noProof="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Nov-19</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69,995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tc>
                  <a:txBody>
                    <a:bodyPr/>
                    <a:lstStyle/>
                    <a:p>
                      <a:pPr algn="l" rtl="0"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반도체 및 </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LCD </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생산 장비에 사용 되는 소모품성 부품 생산</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사출</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6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38D"/>
                      </a:solidFill>
                      <a:prstDash val="sysDot"/>
                      <a:round/>
                      <a:headEnd type="none" w="med" len="med"/>
                      <a:tailEnd type="none" w="med" len="med"/>
                    </a:lnB>
                    <a:noFill/>
                  </a:tcPr>
                </a:tc>
                <a:extLst>
                  <a:ext uri="{0D108BD9-81ED-4DB2-BD59-A6C34878D82A}">
                    <a16:rowId xmlns:a16="http://schemas.microsoft.com/office/drawing/2014/main" val="1424205759"/>
                  </a:ext>
                </a:extLst>
              </a:tr>
              <a:tr h="243840">
                <a:tc>
                  <a:txBody>
                    <a:bodyPr/>
                    <a:lstStyle/>
                    <a:p>
                      <a:pPr algn="ct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36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Accurus</a:t>
                      </a:r>
                      <a:r>
                        <a:rPr 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Scientific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Mi </a:t>
                      </a:r>
                      <a:r>
                        <a:rPr lang="en-US" altLang="ko-KR"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Technovation</a:t>
                      </a: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Berhad</a:t>
                      </a:r>
                      <a:endPar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noProof="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Dec-20</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79,353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74,077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79,352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r" rtl="0" fontAlgn="ctr"/>
                      <a:r>
                        <a:rPr lang="en-US" altLang="ko-KR" sz="800" b="0" i="1"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13.0x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tc>
                  <a:txBody>
                    <a:bodyPr/>
                    <a:lstStyle/>
                    <a:p>
                      <a:pPr algn="l" rtl="0" fontAlgn="ct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후공정용 소모성 부품인 </a:t>
                      </a:r>
                      <a:r>
                        <a:rPr lang="ko-KR" altLang="en-US" sz="8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솔더볼</a:t>
                      </a:r>
                      <a:r>
                        <a:rPr lang="ko-KR" altLang="en-US"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생산</a:t>
                      </a:r>
                      <a:endParaRPr lang="en-US" altLang="ko-KR" sz="8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ysDot"/>
                      <a:round/>
                      <a:headEnd type="none" w="med" len="med"/>
                      <a:tailEnd type="none" w="med" len="med"/>
                    </a:lnT>
                    <a:lnB w="6350" cap="flat" cmpd="sng" algn="ctr">
                      <a:solidFill>
                        <a:srgbClr val="00368D"/>
                      </a:solidFill>
                      <a:prstDash val="solid"/>
                      <a:round/>
                      <a:headEnd type="none" w="med" len="med"/>
                      <a:tailEnd type="none" w="med" len="med"/>
                    </a:lnB>
                    <a:noFill/>
                  </a:tcPr>
                </a:tc>
                <a:extLst>
                  <a:ext uri="{0D108BD9-81ED-4DB2-BD59-A6C34878D82A}">
                    <a16:rowId xmlns:a16="http://schemas.microsoft.com/office/drawing/2014/main" val="10021"/>
                  </a:ext>
                </a:extLst>
              </a:tr>
            </a:tbl>
          </a:graphicData>
        </a:graphic>
      </p:graphicFrame>
      <p:sp>
        <p:nvSpPr>
          <p:cNvPr id="36" name="TextBox 35">
            <a:extLst>
              <a:ext uri="{FF2B5EF4-FFF2-40B4-BE49-F238E27FC236}">
                <a16:creationId xmlns:a16="http://schemas.microsoft.com/office/drawing/2014/main" id="{AB7988FF-F3FF-4D8A-9458-612519BA0ABE}"/>
              </a:ext>
            </a:extLst>
          </p:cNvPr>
          <p:cNvSpPr txBox="1"/>
          <p:nvPr/>
        </p:nvSpPr>
        <p:spPr>
          <a:xfrm>
            <a:off x="8447915" y="4646983"/>
            <a:ext cx="851817" cy="229658"/>
          </a:xfrm>
          <a:prstGeom prst="rect">
            <a:avLst/>
          </a:prstGeom>
          <a:noFill/>
        </p:spPr>
        <p:txBody>
          <a:bodyPr wrap="square" lIns="50409" tIns="50409" rIns="50409" bIns="50409" rtlCol="0">
            <a:spAutoFit/>
          </a:bodyPr>
          <a:lstStyle/>
          <a:p>
            <a:pPr algn="r">
              <a:spcAft>
                <a:spcPts val="554"/>
              </a:spcAft>
            </a:pPr>
            <a:r>
              <a:rPr lang="en-US" altLang="ko-KR" sz="800" dirty="0">
                <a:ea typeface="맑은 고딕" panose="020B0503020000020004" pitchFamily="50" charset="-127"/>
              </a:rPr>
              <a:t>(</a:t>
            </a:r>
            <a:r>
              <a:rPr lang="ko-KR" altLang="en-US" sz="800" dirty="0">
                <a:ea typeface="맑은 고딕" panose="020B0503020000020004" pitchFamily="50" charset="-127"/>
              </a:rPr>
              <a:t>단위</a:t>
            </a:r>
            <a:r>
              <a:rPr lang="en-US" altLang="ko-KR" sz="800" dirty="0">
                <a:ea typeface="맑은 고딕" panose="020B0503020000020004" pitchFamily="50" charset="-127"/>
              </a:rPr>
              <a:t>:</a:t>
            </a:r>
            <a:r>
              <a:rPr lang="ko-KR" altLang="en-US" sz="800" dirty="0">
                <a:ea typeface="맑은 고딕" panose="020B0503020000020004" pitchFamily="50" charset="-127"/>
              </a:rPr>
              <a:t>백만원</a:t>
            </a:r>
            <a:r>
              <a:rPr lang="en-US" altLang="ko-KR" sz="800" dirty="0">
                <a:ea typeface="맑은 고딕" panose="020B0503020000020004" pitchFamily="50" charset="-127"/>
              </a:rPr>
              <a:t>)</a:t>
            </a:r>
            <a:endParaRPr lang="ko-KR" altLang="en-US" sz="800" dirty="0">
              <a:ea typeface="맑은 고딕" panose="020B0503020000020004" pitchFamily="50" charset="-127"/>
            </a:endParaRPr>
          </a:p>
        </p:txBody>
      </p:sp>
    </p:spTree>
    <p:extLst>
      <p:ext uri="{BB962C8B-B14F-4D97-AF65-F5344CB8AC3E}">
        <p14:creationId xmlns:p14="http://schemas.microsoft.com/office/powerpoint/2010/main" val="1474952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089284550"/>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Industry Overview</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3</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Assumptions &amp; Results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17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dirty="0">
                          <a:solidFill>
                            <a:schemeClr val="accent3"/>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Appendices</a:t>
                      </a:r>
                      <a:endParaRPr lang="en-US"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altLang="ko-KR" sz="1100" b="0" kern="1200" dirty="0">
                          <a:solidFill>
                            <a:schemeClr val="tx1"/>
                          </a:solidFill>
                          <a:latin typeface="Arial" panose="020B0604020202020204" pitchFamily="34" charset="0"/>
                          <a:ea typeface="+mj-ea"/>
                          <a:cs typeface="Arial" panose="020B0604020202020204" pitchFamily="34" charset="0"/>
                        </a:rPr>
                        <a:t>35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3336200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it-IT" altLang="ko-KR" sz="4400" b="1" dirty="0">
                <a:solidFill>
                  <a:srgbClr val="00338D"/>
                </a:solidFill>
                <a:latin typeface="KPMG Extralight" panose="020B0303030202040204" pitchFamily="34" charset="0"/>
              </a:rPr>
              <a:t>Financial Pro Forma: Income Statement</a:t>
            </a:r>
          </a:p>
        </p:txBody>
      </p:sp>
      <p:sp>
        <p:nvSpPr>
          <p:cNvPr id="6" name="제목 2">
            <a:extLst>
              <a:ext uri="{FF2B5EF4-FFF2-40B4-BE49-F238E27FC236}">
                <a16:creationId xmlns:a16="http://schemas.microsoft.com/office/drawing/2014/main" id="{D88E2C08-621C-4112-A575-970E6F4C417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sp>
        <p:nvSpPr>
          <p:cNvPr id="15" name="직사각형 14">
            <a:extLst>
              <a:ext uri="{FF2B5EF4-FFF2-40B4-BE49-F238E27FC236}">
                <a16:creationId xmlns:a16="http://schemas.microsoft.com/office/drawing/2014/main" id="{3826AE27-19B0-439F-8508-E5968C05C908}"/>
              </a:ext>
            </a:extLst>
          </p:cNvPr>
          <p:cNvSpPr/>
          <p:nvPr/>
        </p:nvSpPr>
        <p:spPr>
          <a:xfrm>
            <a:off x="492619" y="6217714"/>
            <a:ext cx="7325920" cy="119520"/>
          </a:xfrm>
          <a:prstGeom prst="rect">
            <a:avLst/>
          </a:prstGeom>
        </p:spPr>
        <p:txBody>
          <a:bodyPr wrap="square" lIns="0" tIns="0" rIns="0" bIns="0" anchor="b">
            <a:spAutoFit/>
          </a:bodyPr>
          <a:lstStyle/>
          <a:p>
            <a:pPr defTabSz="914400">
              <a:lnSpc>
                <a:spcPts val="960"/>
              </a:lnSpc>
              <a:defRPr/>
            </a:pPr>
            <a:r>
              <a:rPr lang="en-US" altLang="ko-KR" sz="700" kern="0" dirty="0">
                <a:latin typeface="Arial" panose="020B0604020202020204" pitchFamily="34" charset="0"/>
                <a:ea typeface="+mj-ea"/>
                <a:cs typeface="Arial" panose="020B0604020202020204" pitchFamily="34" charset="0"/>
              </a:rPr>
              <a:t>Note 1: </a:t>
            </a:r>
            <a:r>
              <a:rPr lang="ko-KR" altLang="en-US" sz="700" kern="0" dirty="0">
                <a:latin typeface="Arial" panose="020B0604020202020204" pitchFamily="34" charset="0"/>
                <a:ea typeface="+mj-ea"/>
                <a:cs typeface="Arial" panose="020B0604020202020204" pitchFamily="34" charset="0"/>
              </a:rPr>
              <a:t>통신비</a:t>
            </a:r>
            <a:r>
              <a:rPr lang="en-US" altLang="ko-KR" sz="700" kern="0" dirty="0">
                <a:latin typeface="Arial" panose="020B0604020202020204" pitchFamily="34" charset="0"/>
                <a:ea typeface="+mj-ea"/>
                <a:cs typeface="Arial" panose="020B0604020202020204" pitchFamily="34" charset="0"/>
              </a:rPr>
              <a:t>, </a:t>
            </a:r>
            <a:r>
              <a:rPr lang="ko-KR" altLang="en-US" sz="700" kern="0" dirty="0" err="1">
                <a:latin typeface="Arial" panose="020B0604020202020204" pitchFamily="34" charset="0"/>
                <a:ea typeface="+mj-ea"/>
                <a:cs typeface="Arial" panose="020B0604020202020204" pitchFamily="34" charset="0"/>
              </a:rPr>
              <a:t>수도광열비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수선비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교육훈련비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도서인쇄비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인력개발비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전력비</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사무용품비</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11" name="표 10">
            <a:extLst>
              <a:ext uri="{FF2B5EF4-FFF2-40B4-BE49-F238E27FC236}">
                <a16:creationId xmlns:a16="http://schemas.microsoft.com/office/drawing/2014/main" id="{5EAA3F24-7C56-4C0C-98EE-4D763B5292FD}"/>
              </a:ext>
            </a:extLst>
          </p:cNvPr>
          <p:cNvGraphicFramePr>
            <a:graphicFrameLocks noGrp="1"/>
          </p:cNvGraphicFramePr>
          <p:nvPr>
            <p:extLst>
              <p:ext uri="{D42A27DB-BD31-4B8C-83A1-F6EECF244321}">
                <p14:modId xmlns:p14="http://schemas.microsoft.com/office/powerpoint/2010/main" val="536315973"/>
              </p:ext>
            </p:extLst>
          </p:nvPr>
        </p:nvGraphicFramePr>
        <p:xfrm>
          <a:off x="492619" y="1097074"/>
          <a:ext cx="8934444" cy="5120640"/>
        </p:xfrm>
        <a:graphic>
          <a:graphicData uri="http://schemas.openxmlformats.org/drawingml/2006/table">
            <a:tbl>
              <a:tblPr/>
              <a:tblGrid>
                <a:gridCol w="390240">
                  <a:extLst>
                    <a:ext uri="{9D8B030D-6E8A-4147-A177-3AD203B41FA5}">
                      <a16:colId xmlns:a16="http://schemas.microsoft.com/office/drawing/2014/main" val="1209358047"/>
                    </a:ext>
                  </a:extLst>
                </a:gridCol>
                <a:gridCol w="238813">
                  <a:extLst>
                    <a:ext uri="{9D8B030D-6E8A-4147-A177-3AD203B41FA5}">
                      <a16:colId xmlns:a16="http://schemas.microsoft.com/office/drawing/2014/main" val="3653279028"/>
                    </a:ext>
                  </a:extLst>
                </a:gridCol>
                <a:gridCol w="875648">
                  <a:extLst>
                    <a:ext uri="{9D8B030D-6E8A-4147-A177-3AD203B41FA5}">
                      <a16:colId xmlns:a16="http://schemas.microsoft.com/office/drawing/2014/main" val="308968450"/>
                    </a:ext>
                  </a:extLst>
                </a:gridCol>
                <a:gridCol w="879439">
                  <a:extLst>
                    <a:ext uri="{9D8B030D-6E8A-4147-A177-3AD203B41FA5}">
                      <a16:colId xmlns:a16="http://schemas.microsoft.com/office/drawing/2014/main" val="1684035544"/>
                    </a:ext>
                  </a:extLst>
                </a:gridCol>
                <a:gridCol w="818788">
                  <a:extLst>
                    <a:ext uri="{9D8B030D-6E8A-4147-A177-3AD203B41FA5}">
                      <a16:colId xmlns:a16="http://schemas.microsoft.com/office/drawing/2014/main" val="3907015407"/>
                    </a:ext>
                  </a:extLst>
                </a:gridCol>
                <a:gridCol w="818788">
                  <a:extLst>
                    <a:ext uri="{9D8B030D-6E8A-4147-A177-3AD203B41FA5}">
                      <a16:colId xmlns:a16="http://schemas.microsoft.com/office/drawing/2014/main" val="209230470"/>
                    </a:ext>
                  </a:extLst>
                </a:gridCol>
                <a:gridCol w="818788">
                  <a:extLst>
                    <a:ext uri="{9D8B030D-6E8A-4147-A177-3AD203B41FA5}">
                      <a16:colId xmlns:a16="http://schemas.microsoft.com/office/drawing/2014/main" val="196745009"/>
                    </a:ext>
                  </a:extLst>
                </a:gridCol>
                <a:gridCol w="818788">
                  <a:extLst>
                    <a:ext uri="{9D8B030D-6E8A-4147-A177-3AD203B41FA5}">
                      <a16:colId xmlns:a16="http://schemas.microsoft.com/office/drawing/2014/main" val="1229184388"/>
                    </a:ext>
                  </a:extLst>
                </a:gridCol>
                <a:gridCol w="818788">
                  <a:extLst>
                    <a:ext uri="{9D8B030D-6E8A-4147-A177-3AD203B41FA5}">
                      <a16:colId xmlns:a16="http://schemas.microsoft.com/office/drawing/2014/main" val="1675682527"/>
                    </a:ext>
                  </a:extLst>
                </a:gridCol>
                <a:gridCol w="818788">
                  <a:extLst>
                    <a:ext uri="{9D8B030D-6E8A-4147-A177-3AD203B41FA5}">
                      <a16:colId xmlns:a16="http://schemas.microsoft.com/office/drawing/2014/main" val="1608726407"/>
                    </a:ext>
                  </a:extLst>
                </a:gridCol>
                <a:gridCol w="818788">
                  <a:extLst>
                    <a:ext uri="{9D8B030D-6E8A-4147-A177-3AD203B41FA5}">
                      <a16:colId xmlns:a16="http://schemas.microsoft.com/office/drawing/2014/main" val="2567834217"/>
                    </a:ext>
                  </a:extLst>
                </a:gridCol>
                <a:gridCol w="818788">
                  <a:extLst>
                    <a:ext uri="{9D8B030D-6E8A-4147-A177-3AD203B41FA5}">
                      <a16:colId xmlns:a16="http://schemas.microsoft.com/office/drawing/2014/main" val="1425832500"/>
                    </a:ext>
                  </a:extLst>
                </a:gridCol>
              </a:tblGrid>
              <a:tr h="92171">
                <a:tc gridSpan="3">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71541901"/>
                  </a:ext>
                </a:extLst>
              </a:tr>
              <a:tr h="92171">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11,717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16,352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856226905"/>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11,120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12,509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15,512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620737649"/>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2,296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3,775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5,393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65392047"/>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금형매출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3,873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4,375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5,171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5,327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5,486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64888675"/>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임대료수입</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35374282"/>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센서매출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247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62479912"/>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상품매출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3,756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97466173"/>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기타매출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336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692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335 </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9318843"/>
                  </a:ext>
                </a:extLst>
              </a:tr>
              <a:tr h="92171">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원재료매출</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806114385"/>
                  </a:ext>
                </a:extLst>
              </a:tr>
              <a:tr h="9217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10,211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119021241"/>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8,985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585318928"/>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Connector</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1,996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3,537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64518028"/>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금형매출원가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4,572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40299255"/>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센서매출원가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623737638"/>
                  </a:ext>
                </a:extLst>
              </a:tr>
              <a:tr h="9217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3,492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6,688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7,984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8,762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9,723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10,240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96730609"/>
                  </a:ext>
                </a:extLst>
              </a:tr>
              <a:tr h="92171">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Sales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32.9%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30.1%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515882462"/>
                  </a:ext>
                </a:extLst>
              </a:tr>
              <a:tr h="9217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69047392"/>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임원급여</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545484400"/>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직원급여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62904633"/>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43447107"/>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00011159"/>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복리후생비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10339013"/>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여비교통비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01812361"/>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접대비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61482950"/>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세금과공과금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35436647"/>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감가상각비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1931518"/>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지급임차료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01025363"/>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53014268"/>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차량유지비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19509340"/>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경상연구개발비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09199486"/>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소모품비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00415693"/>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42480645"/>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대손상각비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36575532"/>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건물관리비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86461976"/>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무형고정자산상각비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64979206"/>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리스료</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51771530"/>
                  </a:ext>
                </a:extLst>
              </a:tr>
              <a:tr h="92171">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기타판관비</a:t>
                      </a:r>
                      <a:r>
                        <a:rPr lang="en-US" altLang="ko-KR"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33051596"/>
                  </a:ext>
                </a:extLst>
              </a:tr>
              <a:tr h="9217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4,765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7,312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8,260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7945305"/>
                  </a:ext>
                </a:extLst>
              </a:tr>
              <a:tr h="92171">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Sales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23.8%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29.6%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28.6%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722633434"/>
                  </a:ext>
                </a:extLst>
              </a:tr>
              <a:tr h="92171">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당기순이익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5,218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4366033"/>
                  </a:ext>
                </a:extLst>
              </a:tr>
              <a:tr h="92171">
                <a:tc>
                  <a:txBody>
                    <a:bodyPr/>
                    <a:lstStyle/>
                    <a:p>
                      <a:pPr algn="l" fontAlgn="ctr"/>
                      <a:r>
                        <a:rPr lang="ko-KR" altLang="en-US"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2">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Sales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19.0%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1"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22.7%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074265779"/>
                  </a:ext>
                </a:extLst>
              </a:tr>
            </a:tbl>
          </a:graphicData>
        </a:graphic>
      </p:graphicFrame>
    </p:spTree>
    <p:extLst>
      <p:ext uri="{BB962C8B-B14F-4D97-AF65-F5344CB8AC3E}">
        <p14:creationId xmlns:p14="http://schemas.microsoft.com/office/powerpoint/2010/main" val="62704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it-IT" altLang="ko-KR" sz="4400" b="1" dirty="0">
                <a:solidFill>
                  <a:srgbClr val="00338D"/>
                </a:solidFill>
                <a:latin typeface="KPMG Extralight" panose="020B0303030202040204" pitchFamily="34" charset="0"/>
              </a:rPr>
              <a:t>Financial Pro Forma: Balance Sheet (1/2)</a:t>
            </a:r>
          </a:p>
        </p:txBody>
      </p:sp>
      <p:sp>
        <p:nvSpPr>
          <p:cNvPr id="6" name="제목 2">
            <a:extLst>
              <a:ext uri="{FF2B5EF4-FFF2-40B4-BE49-F238E27FC236}">
                <a16:creationId xmlns:a16="http://schemas.microsoft.com/office/drawing/2014/main" id="{D88E2C08-621C-4112-A575-970E6F4C417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graphicFrame>
        <p:nvGraphicFramePr>
          <p:cNvPr id="13" name="표 12">
            <a:extLst>
              <a:ext uri="{FF2B5EF4-FFF2-40B4-BE49-F238E27FC236}">
                <a16:creationId xmlns:a16="http://schemas.microsoft.com/office/drawing/2014/main" id="{BE13AA37-04E0-4B00-BDE9-8CEDEA9555BD}"/>
              </a:ext>
            </a:extLst>
          </p:cNvPr>
          <p:cNvGraphicFramePr>
            <a:graphicFrameLocks noGrp="1"/>
          </p:cNvGraphicFramePr>
          <p:nvPr>
            <p:extLst>
              <p:ext uri="{D42A27DB-BD31-4B8C-83A1-F6EECF244321}">
                <p14:modId xmlns:p14="http://schemas.microsoft.com/office/powerpoint/2010/main" val="1135101474"/>
              </p:ext>
            </p:extLst>
          </p:nvPr>
        </p:nvGraphicFramePr>
        <p:xfrm>
          <a:off x="496800" y="1082879"/>
          <a:ext cx="8912398" cy="4998720"/>
        </p:xfrm>
        <a:graphic>
          <a:graphicData uri="http://schemas.openxmlformats.org/drawingml/2006/table">
            <a:tbl>
              <a:tblPr/>
              <a:tblGrid>
                <a:gridCol w="216872">
                  <a:extLst>
                    <a:ext uri="{9D8B030D-6E8A-4147-A177-3AD203B41FA5}">
                      <a16:colId xmlns:a16="http://schemas.microsoft.com/office/drawing/2014/main" val="2038411938"/>
                    </a:ext>
                  </a:extLst>
                </a:gridCol>
                <a:gridCol w="216872">
                  <a:extLst>
                    <a:ext uri="{9D8B030D-6E8A-4147-A177-3AD203B41FA5}">
                      <a16:colId xmlns:a16="http://schemas.microsoft.com/office/drawing/2014/main" val="3241509083"/>
                    </a:ext>
                  </a:extLst>
                </a:gridCol>
                <a:gridCol w="216872">
                  <a:extLst>
                    <a:ext uri="{9D8B030D-6E8A-4147-A177-3AD203B41FA5}">
                      <a16:colId xmlns:a16="http://schemas.microsoft.com/office/drawing/2014/main" val="2453462422"/>
                    </a:ext>
                  </a:extLst>
                </a:gridCol>
                <a:gridCol w="1817593">
                  <a:extLst>
                    <a:ext uri="{9D8B030D-6E8A-4147-A177-3AD203B41FA5}">
                      <a16:colId xmlns:a16="http://schemas.microsoft.com/office/drawing/2014/main" val="3566574167"/>
                    </a:ext>
                  </a:extLst>
                </a:gridCol>
                <a:gridCol w="716021">
                  <a:extLst>
                    <a:ext uri="{9D8B030D-6E8A-4147-A177-3AD203B41FA5}">
                      <a16:colId xmlns:a16="http://schemas.microsoft.com/office/drawing/2014/main" val="3030085060"/>
                    </a:ext>
                  </a:extLst>
                </a:gridCol>
                <a:gridCol w="716021">
                  <a:extLst>
                    <a:ext uri="{9D8B030D-6E8A-4147-A177-3AD203B41FA5}">
                      <a16:colId xmlns:a16="http://schemas.microsoft.com/office/drawing/2014/main" val="939680992"/>
                    </a:ext>
                  </a:extLst>
                </a:gridCol>
                <a:gridCol w="716021">
                  <a:extLst>
                    <a:ext uri="{9D8B030D-6E8A-4147-A177-3AD203B41FA5}">
                      <a16:colId xmlns:a16="http://schemas.microsoft.com/office/drawing/2014/main" val="4074953251"/>
                    </a:ext>
                  </a:extLst>
                </a:gridCol>
                <a:gridCol w="716021">
                  <a:extLst>
                    <a:ext uri="{9D8B030D-6E8A-4147-A177-3AD203B41FA5}">
                      <a16:colId xmlns:a16="http://schemas.microsoft.com/office/drawing/2014/main" val="2855165397"/>
                    </a:ext>
                  </a:extLst>
                </a:gridCol>
                <a:gridCol w="716021">
                  <a:extLst>
                    <a:ext uri="{9D8B030D-6E8A-4147-A177-3AD203B41FA5}">
                      <a16:colId xmlns:a16="http://schemas.microsoft.com/office/drawing/2014/main" val="3572585259"/>
                    </a:ext>
                  </a:extLst>
                </a:gridCol>
                <a:gridCol w="716021">
                  <a:extLst>
                    <a:ext uri="{9D8B030D-6E8A-4147-A177-3AD203B41FA5}">
                      <a16:colId xmlns:a16="http://schemas.microsoft.com/office/drawing/2014/main" val="573145715"/>
                    </a:ext>
                  </a:extLst>
                </a:gridCol>
                <a:gridCol w="716021">
                  <a:extLst>
                    <a:ext uri="{9D8B030D-6E8A-4147-A177-3AD203B41FA5}">
                      <a16:colId xmlns:a16="http://schemas.microsoft.com/office/drawing/2014/main" val="985138471"/>
                    </a:ext>
                  </a:extLst>
                </a:gridCol>
                <a:gridCol w="716021">
                  <a:extLst>
                    <a:ext uri="{9D8B030D-6E8A-4147-A177-3AD203B41FA5}">
                      <a16:colId xmlns:a16="http://schemas.microsoft.com/office/drawing/2014/main" val="4214851180"/>
                    </a:ext>
                  </a:extLst>
                </a:gridCol>
                <a:gridCol w="716021">
                  <a:extLst>
                    <a:ext uri="{9D8B030D-6E8A-4147-A177-3AD203B41FA5}">
                      <a16:colId xmlns:a16="http://schemas.microsoft.com/office/drawing/2014/main" val="787275656"/>
                    </a:ext>
                  </a:extLst>
                </a:gridCol>
              </a:tblGrid>
              <a:tr h="98854">
                <a:tc gridSpan="4">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989088228"/>
                  </a:ext>
                </a:extLst>
              </a:tr>
              <a:tr h="98854">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10,035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10,730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10,983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15,454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20,912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27,476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34,953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43,307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971007177"/>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gridSpan="3">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유동자산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5,713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7,074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9,468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11,413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16,714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22,328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35,335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494970494"/>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당좌자산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4,202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6,061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5,832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7,763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15,195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20,688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26,995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33,294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92432234"/>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3,819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8,452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13,665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19,609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25,503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413222452"/>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매출채권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2,655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2,970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2,764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3,279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3,561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3,929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36181849"/>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대손충당금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14106276"/>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단기대여금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2,052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7433465"/>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59442389"/>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미수수익</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87037578"/>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선급금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84090768"/>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선급비용</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01729239"/>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선급법인세</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211529775"/>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재고자산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1,519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1,640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1,804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2,041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4264520190"/>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gridSpan="3">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비유동자산</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solidFill>
                      <a:srgbClr val="FFFFFF"/>
                    </a:solidFill>
                  </a:tcPr>
                </a:tc>
                <a:tc hMerge="1">
                  <a:txBody>
                    <a:bodyPr/>
                    <a:lstStyle/>
                    <a:p>
                      <a:pPr algn="l" fontAlgn="ctr"/>
                      <a:endParaRPr lang="ko-KR" altLang="en-US" sz="6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hMerge="1">
                  <a:txBody>
                    <a:bodyPr/>
                    <a:lstStyle/>
                    <a:p>
                      <a:pPr algn="l" fontAlgn="ctr"/>
                      <a:endParaRPr lang="ko-KR" altLang="en-US" sz="6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4,322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4,144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4,226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4,041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4,198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5,148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323442440"/>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투자자산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411909479"/>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유형자산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2,346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1,448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2,458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2,662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3,657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4,709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6,527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089537437"/>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토지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455356576"/>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77953376"/>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건물</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0200861"/>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기계장치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2,760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2,490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3,801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4,923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5,539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6,759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7,979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36425220"/>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기계장치</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(1,750)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(3,412)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(3,745)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(3,940)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(4,079)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9924084"/>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차량운반구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06308864"/>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차량운반구</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48279968"/>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공구와기구</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21383750"/>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공구와기구</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61709076"/>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비품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3389252"/>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비품</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02385299"/>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건설중인자산</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08255301"/>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시설장치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79285055"/>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시설장치</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25084892"/>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금형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51800491"/>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감가상각누계액</a:t>
                      </a: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금형</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672386201"/>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무형자산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532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70902984"/>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영업권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555973609"/>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특허권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2155711"/>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개발비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467422155"/>
                  </a:ext>
                </a:extLst>
              </a:tr>
              <a:tr h="98854">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기타비유동자산</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863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063256925"/>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보증금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405753284"/>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장기매출채권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3604111"/>
                  </a:ext>
                </a:extLst>
              </a:tr>
              <a:tr h="98854">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장기선급금</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760661415"/>
                  </a:ext>
                </a:extLst>
              </a:tr>
            </a:tbl>
          </a:graphicData>
        </a:graphic>
      </p:graphicFrame>
    </p:spTree>
    <p:extLst>
      <p:ext uri="{BB962C8B-B14F-4D97-AF65-F5344CB8AC3E}">
        <p14:creationId xmlns:p14="http://schemas.microsoft.com/office/powerpoint/2010/main" val="2152879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it-IT" altLang="ko-KR" sz="4400" b="1" dirty="0">
                <a:solidFill>
                  <a:srgbClr val="00338D"/>
                </a:solidFill>
                <a:latin typeface="KPMG Extralight" panose="020B0303030202040204" pitchFamily="34" charset="0"/>
              </a:rPr>
              <a:t>Financial Pro Forma: Balance Sheet (2/2)</a:t>
            </a:r>
          </a:p>
        </p:txBody>
      </p:sp>
      <p:sp>
        <p:nvSpPr>
          <p:cNvPr id="6" name="제목 2">
            <a:extLst>
              <a:ext uri="{FF2B5EF4-FFF2-40B4-BE49-F238E27FC236}">
                <a16:creationId xmlns:a16="http://schemas.microsoft.com/office/drawing/2014/main" id="{D88E2C08-621C-4112-A575-970E6F4C417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graphicFrame>
        <p:nvGraphicFramePr>
          <p:cNvPr id="8" name="표 7">
            <a:extLst>
              <a:ext uri="{FF2B5EF4-FFF2-40B4-BE49-F238E27FC236}">
                <a16:creationId xmlns:a16="http://schemas.microsoft.com/office/drawing/2014/main" id="{F585963B-20E4-4BE8-93C1-E61594E7B495}"/>
              </a:ext>
            </a:extLst>
          </p:cNvPr>
          <p:cNvGraphicFramePr>
            <a:graphicFrameLocks noGrp="1"/>
          </p:cNvGraphicFramePr>
          <p:nvPr>
            <p:extLst>
              <p:ext uri="{D42A27DB-BD31-4B8C-83A1-F6EECF244321}">
                <p14:modId xmlns:p14="http://schemas.microsoft.com/office/powerpoint/2010/main" val="189496416"/>
              </p:ext>
            </p:extLst>
          </p:nvPr>
        </p:nvGraphicFramePr>
        <p:xfrm>
          <a:off x="496800" y="1083600"/>
          <a:ext cx="8929060" cy="2926080"/>
        </p:xfrm>
        <a:graphic>
          <a:graphicData uri="http://schemas.openxmlformats.org/drawingml/2006/table">
            <a:tbl>
              <a:tblPr/>
              <a:tblGrid>
                <a:gridCol w="217277">
                  <a:extLst>
                    <a:ext uri="{9D8B030D-6E8A-4147-A177-3AD203B41FA5}">
                      <a16:colId xmlns:a16="http://schemas.microsoft.com/office/drawing/2014/main" val="69992062"/>
                    </a:ext>
                  </a:extLst>
                </a:gridCol>
                <a:gridCol w="217277">
                  <a:extLst>
                    <a:ext uri="{9D8B030D-6E8A-4147-A177-3AD203B41FA5}">
                      <a16:colId xmlns:a16="http://schemas.microsoft.com/office/drawing/2014/main" val="3276445642"/>
                    </a:ext>
                  </a:extLst>
                </a:gridCol>
                <a:gridCol w="217277">
                  <a:extLst>
                    <a:ext uri="{9D8B030D-6E8A-4147-A177-3AD203B41FA5}">
                      <a16:colId xmlns:a16="http://schemas.microsoft.com/office/drawing/2014/main" val="3546329709"/>
                    </a:ext>
                  </a:extLst>
                </a:gridCol>
                <a:gridCol w="1820989">
                  <a:extLst>
                    <a:ext uri="{9D8B030D-6E8A-4147-A177-3AD203B41FA5}">
                      <a16:colId xmlns:a16="http://schemas.microsoft.com/office/drawing/2014/main" val="1992482485"/>
                    </a:ext>
                  </a:extLst>
                </a:gridCol>
                <a:gridCol w="717360">
                  <a:extLst>
                    <a:ext uri="{9D8B030D-6E8A-4147-A177-3AD203B41FA5}">
                      <a16:colId xmlns:a16="http://schemas.microsoft.com/office/drawing/2014/main" val="3060904673"/>
                    </a:ext>
                  </a:extLst>
                </a:gridCol>
                <a:gridCol w="717360">
                  <a:extLst>
                    <a:ext uri="{9D8B030D-6E8A-4147-A177-3AD203B41FA5}">
                      <a16:colId xmlns:a16="http://schemas.microsoft.com/office/drawing/2014/main" val="1695314577"/>
                    </a:ext>
                  </a:extLst>
                </a:gridCol>
                <a:gridCol w="717360">
                  <a:extLst>
                    <a:ext uri="{9D8B030D-6E8A-4147-A177-3AD203B41FA5}">
                      <a16:colId xmlns:a16="http://schemas.microsoft.com/office/drawing/2014/main" val="3128957696"/>
                    </a:ext>
                  </a:extLst>
                </a:gridCol>
                <a:gridCol w="717360">
                  <a:extLst>
                    <a:ext uri="{9D8B030D-6E8A-4147-A177-3AD203B41FA5}">
                      <a16:colId xmlns:a16="http://schemas.microsoft.com/office/drawing/2014/main" val="2244529024"/>
                    </a:ext>
                  </a:extLst>
                </a:gridCol>
                <a:gridCol w="717360">
                  <a:extLst>
                    <a:ext uri="{9D8B030D-6E8A-4147-A177-3AD203B41FA5}">
                      <a16:colId xmlns:a16="http://schemas.microsoft.com/office/drawing/2014/main" val="3546426219"/>
                    </a:ext>
                  </a:extLst>
                </a:gridCol>
                <a:gridCol w="717360">
                  <a:extLst>
                    <a:ext uri="{9D8B030D-6E8A-4147-A177-3AD203B41FA5}">
                      <a16:colId xmlns:a16="http://schemas.microsoft.com/office/drawing/2014/main" val="444949634"/>
                    </a:ext>
                  </a:extLst>
                </a:gridCol>
                <a:gridCol w="717360">
                  <a:extLst>
                    <a:ext uri="{9D8B030D-6E8A-4147-A177-3AD203B41FA5}">
                      <a16:colId xmlns:a16="http://schemas.microsoft.com/office/drawing/2014/main" val="1035614359"/>
                    </a:ext>
                  </a:extLst>
                </a:gridCol>
                <a:gridCol w="717360">
                  <a:extLst>
                    <a:ext uri="{9D8B030D-6E8A-4147-A177-3AD203B41FA5}">
                      <a16:colId xmlns:a16="http://schemas.microsoft.com/office/drawing/2014/main" val="737132723"/>
                    </a:ext>
                  </a:extLst>
                </a:gridCol>
                <a:gridCol w="717360">
                  <a:extLst>
                    <a:ext uri="{9D8B030D-6E8A-4147-A177-3AD203B41FA5}">
                      <a16:colId xmlns:a16="http://schemas.microsoft.com/office/drawing/2014/main" val="3958803905"/>
                    </a:ext>
                  </a:extLst>
                </a:gridCol>
              </a:tblGrid>
              <a:tr h="63065">
                <a:tc gridSpan="4">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2018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52920605"/>
                  </a:ext>
                </a:extLst>
              </a:tr>
              <a:tr h="113575">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6,804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7,163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7,306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7,508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7,786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8,191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931738194"/>
                  </a:ext>
                </a:extLst>
              </a:tr>
              <a:tr h="6306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유동부채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4,420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5,067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5,715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6,417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6,995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7,400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101635838"/>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1,196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700992915"/>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2,109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2,129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2,540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93679971"/>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미지급배당금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11375927"/>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미지급세금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327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864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50373581"/>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1,460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1,733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1,891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40023600"/>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30859071"/>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24926868"/>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7711904"/>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819265025"/>
                  </a:ext>
                </a:extLst>
              </a:tr>
              <a:tr h="63065">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gridSpan="3">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비유동부채</a:t>
                      </a:r>
                    </a:p>
                  </a:txBody>
                  <a:tcPr marL="36000" marR="36000" marT="0" marB="0" anchor="ctr">
                    <a:lnL>
                      <a:noFill/>
                    </a:lnL>
                    <a:lnR>
                      <a:noFill/>
                    </a:lnR>
                    <a:lnT>
                      <a:noFill/>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1,835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2,097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20329905"/>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장기사채</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998908919"/>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2,533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616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90069771"/>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퇴직급여충당부채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469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370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67406118"/>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임대보증금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791704395"/>
                  </a:ext>
                </a:extLst>
              </a:tr>
              <a:tr h="63065">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3,231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3,814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4,728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7,292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8,291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13,606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27,167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35,116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445285596"/>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자본금</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79860712"/>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주식발행초과금</a:t>
                      </a:r>
                    </a:p>
                  </a:txBody>
                  <a:tcPr marL="36000" marR="36000" marT="0" marB="0" anchor="ctr">
                    <a:lnL>
                      <a:noFill/>
                    </a:lnL>
                    <a:lnR>
                      <a:noFill/>
                    </a:lnR>
                    <a:lnT>
                      <a:noFill/>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10867047"/>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gridSpan="3">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이익잉여금</a:t>
                      </a:r>
                    </a:p>
                  </a:txBody>
                  <a:tcPr marL="36000" marR="36000" marT="0" marB="0" anchor="ctr">
                    <a:lnL>
                      <a:noFill/>
                    </a:lnL>
                    <a:lnR>
                      <a:noFill/>
                    </a:lnR>
                    <a:lnT>
                      <a:noFill/>
                    </a:lnT>
                    <a:lnB>
                      <a:noFill/>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2,820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4,439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7,003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8,002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13,317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19,679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26,878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34,827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869790719"/>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a:noFill/>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이익준비금</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008130670"/>
                  </a:ext>
                </a:extLst>
              </a:tr>
              <a:tr h="63065">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gridSpan="2">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미처분이익잉여금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2,183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2,817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6,928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7,927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13,242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19,604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26,803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34,753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309190332"/>
                  </a:ext>
                </a:extLst>
              </a:tr>
              <a:tr h="63065">
                <a:tc gridSpan="4">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부채및자본총계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10,730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10,983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13,694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15,454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20,912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27,476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34,953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43,307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902893473"/>
                  </a:ext>
                </a:extLst>
              </a:tr>
            </a:tbl>
          </a:graphicData>
        </a:graphic>
      </p:graphicFrame>
    </p:spTree>
    <p:extLst>
      <p:ext uri="{BB962C8B-B14F-4D97-AF65-F5344CB8AC3E}">
        <p14:creationId xmlns:p14="http://schemas.microsoft.com/office/powerpoint/2010/main" val="2660733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it-IT" altLang="ko-KR" sz="4400" b="1" dirty="0">
                <a:solidFill>
                  <a:srgbClr val="00338D"/>
                </a:solidFill>
                <a:latin typeface="KPMG Extralight" panose="020B0303030202040204" pitchFamily="34" charset="0"/>
              </a:rPr>
              <a:t>Financial Pro Forma: Cash Flow Statement</a:t>
            </a:r>
          </a:p>
        </p:txBody>
      </p:sp>
      <p:sp>
        <p:nvSpPr>
          <p:cNvPr id="6" name="제목 2">
            <a:extLst>
              <a:ext uri="{FF2B5EF4-FFF2-40B4-BE49-F238E27FC236}">
                <a16:creationId xmlns:a16="http://schemas.microsoft.com/office/drawing/2014/main" id="{D88E2C08-621C-4112-A575-970E6F4C417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graphicFrame>
        <p:nvGraphicFramePr>
          <p:cNvPr id="3" name="표 2">
            <a:extLst>
              <a:ext uri="{FF2B5EF4-FFF2-40B4-BE49-F238E27FC236}">
                <a16:creationId xmlns:a16="http://schemas.microsoft.com/office/drawing/2014/main" id="{3D32FBA8-F0AF-4C31-ACAE-9A2DF3CB8728}"/>
              </a:ext>
            </a:extLst>
          </p:cNvPr>
          <p:cNvGraphicFramePr>
            <a:graphicFrameLocks noGrp="1"/>
          </p:cNvGraphicFramePr>
          <p:nvPr>
            <p:extLst>
              <p:ext uri="{D42A27DB-BD31-4B8C-83A1-F6EECF244321}">
                <p14:modId xmlns:p14="http://schemas.microsoft.com/office/powerpoint/2010/main" val="1164582104"/>
              </p:ext>
            </p:extLst>
          </p:nvPr>
        </p:nvGraphicFramePr>
        <p:xfrm>
          <a:off x="495300" y="1083600"/>
          <a:ext cx="8934451" cy="3505200"/>
        </p:xfrm>
        <a:graphic>
          <a:graphicData uri="http://schemas.openxmlformats.org/drawingml/2006/table">
            <a:tbl>
              <a:tblPr/>
              <a:tblGrid>
                <a:gridCol w="388454">
                  <a:extLst>
                    <a:ext uri="{9D8B030D-6E8A-4147-A177-3AD203B41FA5}">
                      <a16:colId xmlns:a16="http://schemas.microsoft.com/office/drawing/2014/main" val="3133326448"/>
                    </a:ext>
                  </a:extLst>
                </a:gridCol>
                <a:gridCol w="1886777">
                  <a:extLst>
                    <a:ext uri="{9D8B030D-6E8A-4147-A177-3AD203B41FA5}">
                      <a16:colId xmlns:a16="http://schemas.microsoft.com/office/drawing/2014/main" val="2922136595"/>
                    </a:ext>
                  </a:extLst>
                </a:gridCol>
                <a:gridCol w="1331844">
                  <a:extLst>
                    <a:ext uri="{9D8B030D-6E8A-4147-A177-3AD203B41FA5}">
                      <a16:colId xmlns:a16="http://schemas.microsoft.com/office/drawing/2014/main" val="1800292469"/>
                    </a:ext>
                  </a:extLst>
                </a:gridCol>
                <a:gridCol w="1331844">
                  <a:extLst>
                    <a:ext uri="{9D8B030D-6E8A-4147-A177-3AD203B41FA5}">
                      <a16:colId xmlns:a16="http://schemas.microsoft.com/office/drawing/2014/main" val="2979191357"/>
                    </a:ext>
                  </a:extLst>
                </a:gridCol>
                <a:gridCol w="1331844">
                  <a:extLst>
                    <a:ext uri="{9D8B030D-6E8A-4147-A177-3AD203B41FA5}">
                      <a16:colId xmlns:a16="http://schemas.microsoft.com/office/drawing/2014/main" val="2852754154"/>
                    </a:ext>
                  </a:extLst>
                </a:gridCol>
                <a:gridCol w="1331844">
                  <a:extLst>
                    <a:ext uri="{9D8B030D-6E8A-4147-A177-3AD203B41FA5}">
                      <a16:colId xmlns:a16="http://schemas.microsoft.com/office/drawing/2014/main" val="1756433402"/>
                    </a:ext>
                  </a:extLst>
                </a:gridCol>
                <a:gridCol w="1331844">
                  <a:extLst>
                    <a:ext uri="{9D8B030D-6E8A-4147-A177-3AD203B41FA5}">
                      <a16:colId xmlns:a16="http://schemas.microsoft.com/office/drawing/2014/main" val="3461553508"/>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148378005"/>
                  </a:ext>
                </a:extLst>
              </a:tr>
              <a:tr h="1524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영업활동현금흐름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3,341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6,507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7,233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623084270"/>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Cash-In</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19,848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22,792 </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25,026 </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27,553 </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30,420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4042516"/>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 수취</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19,848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22,792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25,026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27,553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30,420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180794246"/>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Cash-Out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16,507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17,344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18,519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20,320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22,536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95141872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 지급</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14,058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14,801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15,665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17,285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19,437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9797888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 변동</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344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(158)</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(122)</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(164)</a:t>
                      </a:r>
                    </a:p>
                  </a:txBody>
                  <a:tcPr marL="36000" marR="36000" marT="0" marB="0" anchor="b">
                    <a:lnL>
                      <a:noFill/>
                    </a:lnL>
                    <a:lnR>
                      <a:noFill/>
                    </a:lnR>
                    <a:lnT>
                      <a:noFill/>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(237)</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46416681"/>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 납부</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1,026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1,443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1,587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1,795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1,915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7542182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solidFill>
                      <a:srgbClr val="FFFFFF"/>
                    </a:solidFill>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 지급</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1,078 </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1,257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1,389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1,403 </a:t>
                      </a:r>
                    </a:p>
                  </a:txBody>
                  <a:tcPr marL="36000" marR="36000" marT="0" marB="0" anchor="b">
                    <a:lnL>
                      <a:noFill/>
                    </a:lnL>
                    <a:lnR>
                      <a:noFill/>
                    </a:lnR>
                    <a:lnT>
                      <a:noFill/>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1,421 </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76478295"/>
                  </a:ext>
                </a:extLst>
              </a:tr>
              <a:tr h="1524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투자활동현금흐름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9E1F2"/>
                    </a:solidFill>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(616)</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(1,220)</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(1,220)</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2185839501"/>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Cash-In</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58951384"/>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61849361"/>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Cash-Out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616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1,220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1,220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1,921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5230097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기계장치의 취득</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521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616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1,220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1,220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1,921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349469815"/>
                  </a:ext>
                </a:extLst>
              </a:tr>
              <a:tr h="152400">
                <a:tc gridSpan="2">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재무활동현금흐름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solidFill>
                      <a:srgbClr val="D9E1F2"/>
                    </a:solidFill>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a:noFill/>
                    </a:lnL>
                    <a:lnR>
                      <a:noFill/>
                    </a:lnR>
                    <a:lnT>
                      <a:noFill/>
                    </a:lnT>
                    <a:lnB>
                      <a:noFill/>
                    </a:lnB>
                    <a:solidFill>
                      <a:srgbClr val="D9E1F2"/>
                    </a:solidFill>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552002441"/>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Cash-In</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31458855"/>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차입</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3368196786"/>
                  </a:ext>
                </a:extLst>
              </a:tr>
              <a:tr h="152400">
                <a:tc gridSpan="2">
                  <a:txBody>
                    <a:bodyPr/>
                    <a:lstStyle/>
                    <a:p>
                      <a:pPr algn="l" fontAlgn="b"/>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Cash-Out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327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197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74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b">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92296439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차입금 상환</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248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125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3313549899"/>
                  </a:ext>
                </a:extLst>
              </a:tr>
              <a:tr h="152400">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이자비용</a:t>
                      </a:r>
                    </a:p>
                  </a:txBody>
                  <a:tcPr marL="36000" marR="36000" marT="0" marB="0" anchor="b">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79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72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368699233"/>
                  </a:ext>
                </a:extLst>
              </a:tr>
              <a:tr h="152400">
                <a:tc gridSpan="2">
                  <a:txBody>
                    <a:bodyPr/>
                    <a:lstStyle/>
                    <a:p>
                      <a:pPr algn="l" fontAlgn="b"/>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현금의 증가</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감소</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2,493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4,634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5,213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5,944 </a:t>
                      </a:r>
                    </a:p>
                  </a:txBody>
                  <a:tcPr marL="36000" marR="36000" marT="0" marB="0" anchor="b">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0" i="0" u="none" strike="noStrike">
                          <a:solidFill>
                            <a:srgbClr val="000000"/>
                          </a:solidFill>
                          <a:effectLst/>
                          <a:latin typeface="Arial" panose="020B0604020202020204" pitchFamily="34" charset="0"/>
                          <a:ea typeface="맑은 고딕" panose="020B0503020000020004" pitchFamily="50" charset="-127"/>
                        </a:rPr>
                        <a:t>5,894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027473022"/>
                  </a:ext>
                </a:extLst>
              </a:tr>
              <a:tr h="152400">
                <a:tc gridSpan="2">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기초의 현금</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1,326 </a:t>
                      </a:r>
                    </a:p>
                  </a:txBody>
                  <a:tcPr marL="36000" marR="36000" marT="0" marB="0" anchor="b">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3,819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8,452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13,665 </a:t>
                      </a:r>
                    </a:p>
                  </a:txBody>
                  <a:tcPr marL="36000" marR="36000" marT="0" marB="0" anchor="b">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19,609 </a:t>
                      </a:r>
                    </a:p>
                  </a:txBody>
                  <a:tcPr marL="36000" marR="36000" marT="0" marB="0" anchor="b">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18514631"/>
                  </a:ext>
                </a:extLst>
              </a:tr>
              <a:tr h="152400">
                <a:tc gridSpan="2">
                  <a:txBody>
                    <a:bodyPr/>
                    <a:lstStyle/>
                    <a:p>
                      <a:pPr algn="l" fontAlgn="b"/>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기말의 현금</a:t>
                      </a:r>
                    </a:p>
                  </a:txBody>
                  <a:tcPr marL="36000" marR="36000" marT="0" marB="0" anchor="b">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3,819 </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8,452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13,665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1" i="0" u="none" strike="noStrike">
                          <a:solidFill>
                            <a:srgbClr val="000000"/>
                          </a:solidFill>
                          <a:effectLst/>
                          <a:latin typeface="Arial" panose="020B0604020202020204" pitchFamily="34" charset="0"/>
                          <a:ea typeface="맑은 고딕" panose="020B0503020000020004" pitchFamily="50" charset="-127"/>
                        </a:rPr>
                        <a:t>19,609 </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b"/>
                      <a:r>
                        <a:rPr lang="en-US" altLang="ko-KR" sz="900" b="1" i="0" u="none" strike="noStrike" dirty="0">
                          <a:solidFill>
                            <a:srgbClr val="000000"/>
                          </a:solidFill>
                          <a:effectLst/>
                          <a:latin typeface="Arial" panose="020B0604020202020204" pitchFamily="34" charset="0"/>
                          <a:ea typeface="맑은 고딕" panose="020B0503020000020004" pitchFamily="50" charset="-127"/>
                        </a:rPr>
                        <a:t>25,503 </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49034758"/>
                  </a:ext>
                </a:extLst>
              </a:tr>
            </a:tbl>
          </a:graphicData>
        </a:graphic>
      </p:graphicFrame>
    </p:spTree>
    <p:extLst>
      <p:ext uri="{BB962C8B-B14F-4D97-AF65-F5344CB8AC3E}">
        <p14:creationId xmlns:p14="http://schemas.microsoft.com/office/powerpoint/2010/main" val="2139506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Understanding of Industry</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Industry Overview</a:t>
            </a:r>
          </a:p>
        </p:txBody>
      </p:sp>
      <p:sp>
        <p:nvSpPr>
          <p:cNvPr id="109" name="Title 1">
            <a:extLst>
              <a:ext uri="{FF2B5EF4-FFF2-40B4-BE49-F238E27FC236}">
                <a16:creationId xmlns:a16="http://schemas.microsoft.com/office/drawing/2014/main" id="{CA481D33-BC1D-485C-AC82-D8042E50CD8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반도체 제조업은 크게 </a:t>
            </a:r>
            <a:r>
              <a:rPr lang="en-US" altLang="ko-KR" sz="1000" b="1" dirty="0">
                <a:solidFill>
                  <a:srgbClr val="002997"/>
                </a:solidFill>
                <a:latin typeface="Arial" panose="020B0604020202020204" pitchFamily="34" charset="0"/>
                <a:ea typeface="+mj-ea"/>
                <a:cs typeface="Arial" panose="020B0604020202020204" pitchFamily="34" charset="0"/>
              </a:rPr>
              <a:t>8</a:t>
            </a:r>
            <a:r>
              <a:rPr lang="ko-KR" altLang="en-US" sz="1000" b="1" dirty="0">
                <a:solidFill>
                  <a:srgbClr val="002997"/>
                </a:solidFill>
                <a:latin typeface="Arial" panose="020B0604020202020204" pitchFamily="34" charset="0"/>
                <a:ea typeface="+mj-ea"/>
                <a:cs typeface="Arial" panose="020B0604020202020204" pitchFamily="34" charset="0"/>
              </a:rPr>
              <a:t>대 공정으로 세분화 가능하며</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이 중 회사의 주 제품인 번인 소켓</a:t>
            </a:r>
            <a:r>
              <a:rPr lang="en-US" altLang="ko-KR" sz="1000" b="1" dirty="0">
                <a:solidFill>
                  <a:srgbClr val="002997"/>
                </a:solidFill>
                <a:latin typeface="Arial" panose="020B0604020202020204" pitchFamily="34" charset="0"/>
                <a:ea typeface="+mj-ea"/>
                <a:cs typeface="Arial" panose="020B0604020202020204" pitchFamily="34" charset="0"/>
              </a:rPr>
              <a:t>/</a:t>
            </a:r>
            <a:r>
              <a:rPr lang="ko-KR" altLang="en-US" sz="1000" b="1" dirty="0">
                <a:solidFill>
                  <a:srgbClr val="002997"/>
                </a:solidFill>
                <a:latin typeface="Arial" panose="020B0604020202020204" pitchFamily="34" charset="0"/>
                <a:ea typeface="+mj-ea"/>
                <a:cs typeface="Arial" panose="020B0604020202020204" pitchFamily="34" charset="0"/>
              </a:rPr>
              <a:t>커넥터는 번인 테스트 공정에서 사용되고 있음</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5" name="Rectangle 41">
            <a:extLst>
              <a:ext uri="{FF2B5EF4-FFF2-40B4-BE49-F238E27FC236}">
                <a16:creationId xmlns:a16="http://schemas.microsoft.com/office/drawing/2014/main" id="{92ED743D-C389-4C7D-994D-2D70CC3A3E50}"/>
              </a:ext>
            </a:extLst>
          </p:cNvPr>
          <p:cNvSpPr>
            <a:spLocks noChangeArrowheads="1"/>
          </p:cNvSpPr>
          <p:nvPr/>
        </p:nvSpPr>
        <p:spPr bwMode="auto">
          <a:xfrm>
            <a:off x="582532" y="1487393"/>
            <a:ext cx="4275218"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▌반도체 </a:t>
            </a:r>
            <a:r>
              <a:rPr lang="en-US" altLang="ko-KR" sz="1200" b="1" dirty="0">
                <a:solidFill>
                  <a:srgbClr val="00338D"/>
                </a:solidFill>
                <a:latin typeface="Arial" panose="020B0604020202020204" pitchFamily="34" charset="0"/>
                <a:cs typeface="Arial" panose="020B0604020202020204" pitchFamily="34" charset="0"/>
              </a:rPr>
              <a:t>8</a:t>
            </a:r>
            <a:r>
              <a:rPr lang="ko-KR" altLang="en-US" sz="1200" b="1" dirty="0">
                <a:solidFill>
                  <a:srgbClr val="00338D"/>
                </a:solidFill>
                <a:latin typeface="Arial" panose="020B0604020202020204" pitchFamily="34" charset="0"/>
                <a:cs typeface="Arial" panose="020B0604020202020204" pitchFamily="34" charset="0"/>
              </a:rPr>
              <a:t>대 공정</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28" name="Rectangle 41">
            <a:extLst>
              <a:ext uri="{FF2B5EF4-FFF2-40B4-BE49-F238E27FC236}">
                <a16:creationId xmlns:a16="http://schemas.microsoft.com/office/drawing/2014/main" id="{CBA300F5-6620-41F9-8267-A355C2AEFDC0}"/>
              </a:ext>
            </a:extLst>
          </p:cNvPr>
          <p:cNvSpPr>
            <a:spLocks noChangeArrowheads="1"/>
          </p:cNvSpPr>
          <p:nvPr/>
        </p:nvSpPr>
        <p:spPr bwMode="auto">
          <a:xfrm>
            <a:off x="5101156" y="1487393"/>
            <a:ext cx="4269326"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▌패키징 이후 테스트 세부 공정</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58C930BA-033F-4017-BF77-29F90213E9DB}"/>
              </a:ext>
            </a:extLst>
          </p:cNvPr>
          <p:cNvSpPr/>
          <p:nvPr/>
        </p:nvSpPr>
        <p:spPr>
          <a:xfrm>
            <a:off x="5069407"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패키지 테스트</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번인 테스트</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파이널테스트</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는 최종 고객에게 양품을 공급하는 것과 더불어</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향후 발생할 수 있는 작동오류를 방지하기 위한 신뢰성 테스트를 포함하고 있음</a:t>
            </a:r>
            <a:r>
              <a:rPr lang="en-US" altLang="ko-KR" sz="1000" dirty="0">
                <a:solidFill>
                  <a:schemeClr val="tx1"/>
                </a:solidFill>
                <a:latin typeface="Arial" panose="020B0604020202020204" pitchFamily="34" charset="0"/>
                <a:cs typeface="Arial" panose="020B0604020202020204" pitchFamily="34" charset="0"/>
              </a:rPr>
              <a:t> </a:t>
            </a:r>
          </a:p>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특히 번인 테스트의 경우 최근 웨이퍼 테스트 공정의 중요도가 향상됨에 따라 웨이퍼 번인</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및 테스트</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번인 복합형</a:t>
            </a:r>
            <a:r>
              <a:rPr lang="en-US" altLang="ko-KR" sz="1000" dirty="0">
                <a:solidFill>
                  <a:schemeClr val="tx1"/>
                </a:solidFill>
                <a:latin typeface="Arial" panose="020B0604020202020204" pitchFamily="34" charset="0"/>
                <a:cs typeface="Arial" panose="020B0604020202020204" pitchFamily="34" charset="0"/>
              </a:rPr>
              <a:t>(TBDI; Test during Burn-in)</a:t>
            </a:r>
            <a:r>
              <a:rPr lang="ko-KR" altLang="en-US" sz="1000" dirty="0">
                <a:solidFill>
                  <a:schemeClr val="tx1"/>
                </a:solidFill>
                <a:latin typeface="Arial" panose="020B0604020202020204" pitchFamily="34" charset="0"/>
                <a:cs typeface="Arial" panose="020B0604020202020204" pitchFamily="34" charset="0"/>
              </a:rPr>
              <a:t>형태로도 수행되고 있음 </a:t>
            </a:r>
            <a:endParaRPr lang="en-US" altLang="ko-KR" sz="1000" dirty="0">
              <a:solidFill>
                <a:schemeClr val="tx1"/>
              </a:solidFill>
              <a:latin typeface="Arial" panose="020B0604020202020204" pitchFamily="34" charset="0"/>
              <a:cs typeface="Arial" panose="020B0604020202020204" pitchFamily="34" charset="0"/>
            </a:endParaRPr>
          </a:p>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회사의 주요 제품인 번인 테스트 소켓 및 커넥터는 테스트 공정 과정에서 주요 부품으로서 사용되고 있음</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130" name="직사각형 129">
            <a:extLst>
              <a:ext uri="{FF2B5EF4-FFF2-40B4-BE49-F238E27FC236}">
                <a16:creationId xmlns:a16="http://schemas.microsoft.com/office/drawing/2014/main" id="{EA8FF4DD-023D-428E-A476-A7EE7C741E84}"/>
              </a:ext>
            </a:extLst>
          </p:cNvPr>
          <p:cNvSpPr/>
          <p:nvPr/>
        </p:nvSpPr>
        <p:spPr>
          <a:xfrm>
            <a:off x="550783"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8</a:t>
            </a:r>
            <a:r>
              <a:rPr lang="ko-KR" altLang="en-US" sz="1000" dirty="0">
                <a:solidFill>
                  <a:schemeClr val="tx1"/>
                </a:solidFill>
                <a:latin typeface="Arial" panose="020B0604020202020204" pitchFamily="34" charset="0"/>
                <a:cs typeface="Arial" panose="020B0604020202020204" pitchFamily="34" charset="0"/>
              </a:rPr>
              <a:t>대 공정 중 테스트는 패키징 전 웨이퍼 단계 </a:t>
            </a:r>
            <a:r>
              <a:rPr lang="en-US" altLang="ko-KR" sz="1000" dirty="0">
                <a:solidFill>
                  <a:schemeClr val="tx1"/>
                </a:solidFill>
                <a:latin typeface="Arial" panose="020B0604020202020204" pitchFamily="34" charset="0"/>
                <a:cs typeface="Arial" panose="020B0604020202020204" pitchFamily="34" charset="0"/>
              </a:rPr>
              <a:t>(EDS </a:t>
            </a:r>
            <a:r>
              <a:rPr lang="ko-KR" altLang="en-US" sz="1000" dirty="0">
                <a:solidFill>
                  <a:schemeClr val="tx1"/>
                </a:solidFill>
                <a:latin typeface="Arial" panose="020B0604020202020204" pitchFamily="34" charset="0"/>
                <a:cs typeface="Arial" panose="020B0604020202020204" pitchFamily="34" charset="0"/>
              </a:rPr>
              <a:t>공정</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 및 패키징 이후 제품 단계에서 수행되고 있음</a:t>
            </a:r>
            <a:endParaRPr lang="en-US" altLang="ko-KR" sz="1000" dirty="0">
              <a:solidFill>
                <a:schemeClr val="tx1"/>
              </a:solidFill>
              <a:latin typeface="Arial" panose="020B0604020202020204" pitchFamily="34" charset="0"/>
              <a:cs typeface="Arial" panose="020B0604020202020204" pitchFamily="34" charset="0"/>
            </a:endParaRPr>
          </a:p>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EDS </a:t>
            </a:r>
            <a:r>
              <a:rPr lang="ko-KR" altLang="en-US" sz="1000" dirty="0">
                <a:solidFill>
                  <a:schemeClr val="tx1"/>
                </a:solidFill>
                <a:latin typeface="Arial" panose="020B0604020202020204" pitchFamily="34" charset="0"/>
                <a:cs typeface="Arial" panose="020B0604020202020204" pitchFamily="34" charset="0"/>
              </a:rPr>
              <a:t>공정은 반도체 회로의 동작 여부를 검증하는 테스트 항목을 많이 포함하고 있으며</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웨이퍼 상태의 칩이 불필요하게 패키징 되는 것을 방지하기 위해 웨이퍼 단에서 수행되어 원가 절감 및 수익성 향상에 기여함</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61E99B1F-15FA-4B9D-B665-290C83F0237C}"/>
              </a:ext>
            </a:extLst>
          </p:cNvPr>
          <p:cNvSpPr txBox="1"/>
          <p:nvPr/>
        </p:nvSpPr>
        <p:spPr>
          <a:xfrm>
            <a:off x="538094"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a:t>
            </a:r>
            <a:r>
              <a:rPr lang="ko-KR" altLang="en-US" sz="800" dirty="0" err="1">
                <a:latin typeface="Arial" panose="020B0604020202020204" pitchFamily="34" charset="0"/>
                <a:cs typeface="Arial" panose="020B0604020202020204" pitchFamily="34" charset="0"/>
              </a:rPr>
              <a:t>삼정</a:t>
            </a:r>
            <a:r>
              <a:rPr lang="en-US" altLang="ko-KR" sz="800" dirty="0">
                <a:latin typeface="Arial" panose="020B0604020202020204" pitchFamily="34" charset="0"/>
                <a:cs typeface="Arial" panose="020B0604020202020204" pitchFamily="34" charset="0"/>
              </a:rPr>
              <a:t>KPMG</a:t>
            </a:r>
            <a:r>
              <a:rPr lang="ko-KR" altLang="en-US" sz="800" dirty="0">
                <a:latin typeface="Arial" panose="020B0604020202020204" pitchFamily="34" charset="0"/>
                <a:cs typeface="Arial" panose="020B0604020202020204" pitchFamily="34" charset="0"/>
              </a:rPr>
              <a:t> 정책연구원</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삼성증권</a:t>
            </a:r>
            <a:r>
              <a:rPr lang="en-US" altLang="ko-KR" sz="800" dirty="0">
                <a:latin typeface="Arial" panose="020B0604020202020204" pitchFamily="34" charset="0"/>
                <a:cs typeface="Arial" panose="020B0604020202020204" pitchFamily="34" charset="0"/>
              </a:rPr>
              <a:t>, SK</a:t>
            </a:r>
            <a:r>
              <a:rPr lang="ko-KR" altLang="en-US" sz="800" dirty="0">
                <a:latin typeface="Arial" panose="020B0604020202020204" pitchFamily="34" charset="0"/>
                <a:cs typeface="Arial" panose="020B0604020202020204" pitchFamily="34" charset="0"/>
              </a:rPr>
              <a:t>하이닉스</a:t>
            </a:r>
            <a:r>
              <a:rPr lang="en-US" altLang="ko-KR" sz="800" dirty="0">
                <a:latin typeface="Arial" panose="020B0604020202020204" pitchFamily="34" charset="0"/>
                <a:cs typeface="Arial" panose="020B0604020202020204" pitchFamily="34" charset="0"/>
              </a:rPr>
              <a:t>)</a:t>
            </a:r>
          </a:p>
        </p:txBody>
      </p:sp>
      <p:sp>
        <p:nvSpPr>
          <p:cNvPr id="133" name="모서리가 둥근 직사각형 303">
            <a:extLst>
              <a:ext uri="{FF2B5EF4-FFF2-40B4-BE49-F238E27FC236}">
                <a16:creationId xmlns:a16="http://schemas.microsoft.com/office/drawing/2014/main" id="{147B15CA-29D8-4F5C-B6AB-6DEF222335F9}"/>
              </a:ext>
            </a:extLst>
          </p:cNvPr>
          <p:cNvSpPr>
            <a:spLocks noChangeArrowheads="1"/>
          </p:cNvSpPr>
          <p:nvPr/>
        </p:nvSpPr>
        <p:spPr bwMode="auto">
          <a:xfrm>
            <a:off x="538490" y="1847393"/>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웨이퍼 제작</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1" name="모서리가 둥근 직사각형 303">
            <a:extLst>
              <a:ext uri="{FF2B5EF4-FFF2-40B4-BE49-F238E27FC236}">
                <a16:creationId xmlns:a16="http://schemas.microsoft.com/office/drawing/2014/main" id="{64A20726-49CD-4535-85F8-00EE109EE1EB}"/>
              </a:ext>
            </a:extLst>
          </p:cNvPr>
          <p:cNvSpPr>
            <a:spLocks noChangeArrowheads="1"/>
          </p:cNvSpPr>
          <p:nvPr/>
        </p:nvSpPr>
        <p:spPr bwMode="auto">
          <a:xfrm>
            <a:off x="538490" y="2472207"/>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산화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2" name="모서리가 둥근 직사각형 303">
            <a:extLst>
              <a:ext uri="{FF2B5EF4-FFF2-40B4-BE49-F238E27FC236}">
                <a16:creationId xmlns:a16="http://schemas.microsoft.com/office/drawing/2014/main" id="{E8CAEA40-3673-4DD7-8725-9923D198D4B4}"/>
              </a:ext>
            </a:extLst>
          </p:cNvPr>
          <p:cNvSpPr>
            <a:spLocks noChangeArrowheads="1"/>
          </p:cNvSpPr>
          <p:nvPr/>
        </p:nvSpPr>
        <p:spPr bwMode="auto">
          <a:xfrm>
            <a:off x="538490" y="3097021"/>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포토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3" name="모서리가 둥근 직사각형 303">
            <a:extLst>
              <a:ext uri="{FF2B5EF4-FFF2-40B4-BE49-F238E27FC236}">
                <a16:creationId xmlns:a16="http://schemas.microsoft.com/office/drawing/2014/main" id="{6BCDBC4C-CAC0-4BA0-B27F-C935BDB56251}"/>
              </a:ext>
            </a:extLst>
          </p:cNvPr>
          <p:cNvSpPr>
            <a:spLocks noChangeArrowheads="1"/>
          </p:cNvSpPr>
          <p:nvPr/>
        </p:nvSpPr>
        <p:spPr bwMode="auto">
          <a:xfrm>
            <a:off x="538490" y="3725734"/>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식각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4" name="모서리가 둥근 직사각형 303">
            <a:extLst>
              <a:ext uri="{FF2B5EF4-FFF2-40B4-BE49-F238E27FC236}">
                <a16:creationId xmlns:a16="http://schemas.microsoft.com/office/drawing/2014/main" id="{E1FF8103-0D25-4085-A2A3-79C0741707E8}"/>
              </a:ext>
            </a:extLst>
          </p:cNvPr>
          <p:cNvSpPr>
            <a:spLocks noChangeArrowheads="1"/>
          </p:cNvSpPr>
          <p:nvPr/>
        </p:nvSpPr>
        <p:spPr bwMode="auto">
          <a:xfrm>
            <a:off x="2866908" y="1843322"/>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박막</a:t>
            </a:r>
            <a:r>
              <a:rPr lang="en-US" altLang="ko-KR" sz="1200" b="1" kern="0" dirty="0">
                <a:solidFill>
                  <a:prstClr val="white"/>
                </a:solidFill>
                <a:latin typeface="Arial" panose="020B0604020202020204" pitchFamily="34" charset="0"/>
                <a:ea typeface="+mj-ea"/>
                <a:cs typeface="Arial" panose="020B0604020202020204" pitchFamily="34" charset="0"/>
              </a:rPr>
              <a:t>/</a:t>
            </a:r>
            <a:r>
              <a:rPr lang="ko-KR" altLang="en-US" sz="1200" b="1" kern="0" dirty="0">
                <a:solidFill>
                  <a:prstClr val="white"/>
                </a:solidFill>
                <a:latin typeface="Arial" panose="020B0604020202020204" pitchFamily="34" charset="0"/>
                <a:ea typeface="+mj-ea"/>
                <a:cs typeface="Arial" panose="020B0604020202020204" pitchFamily="34" charset="0"/>
              </a:rPr>
              <a:t>증착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5" name="모서리가 둥근 직사각형 303">
            <a:extLst>
              <a:ext uri="{FF2B5EF4-FFF2-40B4-BE49-F238E27FC236}">
                <a16:creationId xmlns:a16="http://schemas.microsoft.com/office/drawing/2014/main" id="{C0765BEF-22EA-4BB0-9091-3088137B89AF}"/>
              </a:ext>
            </a:extLst>
          </p:cNvPr>
          <p:cNvSpPr>
            <a:spLocks noChangeArrowheads="1"/>
          </p:cNvSpPr>
          <p:nvPr/>
        </p:nvSpPr>
        <p:spPr bwMode="auto">
          <a:xfrm>
            <a:off x="2866908" y="2470793"/>
            <a:ext cx="1976506" cy="511884"/>
          </a:xfrm>
          <a:prstGeom prst="roundRect">
            <a:avLst>
              <a:gd name="adj" fmla="val 0"/>
            </a:avLst>
          </a:prstGeom>
          <a:solidFill>
            <a:srgbClr val="470A68"/>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금속화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6" name="모서리가 둥근 직사각형 303">
            <a:extLst>
              <a:ext uri="{FF2B5EF4-FFF2-40B4-BE49-F238E27FC236}">
                <a16:creationId xmlns:a16="http://schemas.microsoft.com/office/drawing/2014/main" id="{41839CA1-EC78-4AA6-85B1-158C9AC73B50}"/>
              </a:ext>
            </a:extLst>
          </p:cNvPr>
          <p:cNvSpPr>
            <a:spLocks noChangeArrowheads="1"/>
          </p:cNvSpPr>
          <p:nvPr/>
        </p:nvSpPr>
        <p:spPr bwMode="auto">
          <a:xfrm>
            <a:off x="2866908" y="3725734"/>
            <a:ext cx="1976506" cy="511884"/>
          </a:xfrm>
          <a:prstGeom prst="roundRect">
            <a:avLst>
              <a:gd name="adj" fmla="val 0"/>
            </a:avLst>
          </a:prstGeom>
          <a:solidFill>
            <a:srgbClr val="00338D"/>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ko-KR" altLang="en-US" sz="1200" b="1" kern="0" dirty="0">
                <a:solidFill>
                  <a:prstClr val="white"/>
                </a:solidFill>
                <a:latin typeface="Arial" panose="020B0604020202020204" pitchFamily="34" charset="0"/>
                <a:ea typeface="+mj-ea"/>
                <a:cs typeface="Arial" panose="020B0604020202020204" pitchFamily="34" charset="0"/>
              </a:rPr>
              <a:t>패키징 등 </a:t>
            </a:r>
            <a:r>
              <a:rPr lang="ko-KR" altLang="en-US" sz="1200" b="1" kern="0" dirty="0" err="1">
                <a:solidFill>
                  <a:prstClr val="white"/>
                </a:solidFill>
                <a:latin typeface="Arial" panose="020B0604020202020204" pitchFamily="34" charset="0"/>
                <a:ea typeface="+mj-ea"/>
                <a:cs typeface="Arial" panose="020B0604020202020204" pitchFamily="34" charset="0"/>
              </a:rPr>
              <a:t>후공정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sp>
        <p:nvSpPr>
          <p:cNvPr id="157" name="모서리가 둥근 직사각형 303">
            <a:extLst>
              <a:ext uri="{FF2B5EF4-FFF2-40B4-BE49-F238E27FC236}">
                <a16:creationId xmlns:a16="http://schemas.microsoft.com/office/drawing/2014/main" id="{07A29CA5-7E64-4288-9921-B7E2113F5D1A}"/>
              </a:ext>
            </a:extLst>
          </p:cNvPr>
          <p:cNvSpPr>
            <a:spLocks noChangeArrowheads="1"/>
          </p:cNvSpPr>
          <p:nvPr/>
        </p:nvSpPr>
        <p:spPr bwMode="auto">
          <a:xfrm>
            <a:off x="2866908" y="3098264"/>
            <a:ext cx="1976506" cy="511884"/>
          </a:xfrm>
          <a:prstGeom prst="roundRect">
            <a:avLst>
              <a:gd name="adj" fmla="val 0"/>
            </a:avLst>
          </a:prstGeom>
          <a:solidFill>
            <a:srgbClr val="00338D"/>
          </a:solidFill>
          <a:ln w="9525" algn="ctr">
            <a:solidFill>
              <a:srgbClr val="470A68"/>
            </a:solidFill>
            <a:prstDash val="solid"/>
            <a:round/>
            <a:headEnd/>
            <a:tailEnd/>
          </a:ln>
        </p:spPr>
        <p:txBody>
          <a:bodyPr lIns="0" tIns="32548" rIns="0" bIns="32548" anchor="ctr"/>
          <a:lstStyle/>
          <a:p>
            <a:pPr algn="ctr" defTabSz="826719">
              <a:buClr>
                <a:srgbClr val="99CC00"/>
              </a:buClr>
              <a:tabLst>
                <a:tab pos="241127" algn="l"/>
              </a:tabLst>
            </a:pPr>
            <a:r>
              <a:rPr lang="en-US" altLang="ko-KR" sz="1200" b="1" kern="0" dirty="0">
                <a:solidFill>
                  <a:prstClr val="white"/>
                </a:solidFill>
                <a:latin typeface="Arial" panose="020B0604020202020204" pitchFamily="34" charset="0"/>
                <a:ea typeface="+mj-ea"/>
                <a:cs typeface="Arial" panose="020B0604020202020204" pitchFamily="34" charset="0"/>
              </a:rPr>
              <a:t>EDS</a:t>
            </a:r>
            <a:r>
              <a:rPr lang="ko-KR" altLang="en-US" sz="1200" b="1" kern="0" dirty="0">
                <a:solidFill>
                  <a:prstClr val="white"/>
                </a:solidFill>
                <a:latin typeface="Arial" panose="020B0604020202020204" pitchFamily="34" charset="0"/>
                <a:ea typeface="+mj-ea"/>
                <a:cs typeface="Arial" panose="020B0604020202020204" pitchFamily="34" charset="0"/>
              </a:rPr>
              <a:t> 공정</a:t>
            </a:r>
            <a:endParaRPr lang="en-US" altLang="ko-KR" sz="1200" b="1" kern="0" dirty="0">
              <a:solidFill>
                <a:prstClr val="white"/>
              </a:solidFill>
              <a:latin typeface="Arial" panose="020B0604020202020204" pitchFamily="34" charset="0"/>
              <a:ea typeface="+mj-ea"/>
              <a:cs typeface="Arial" panose="020B0604020202020204" pitchFamily="34" charset="0"/>
            </a:endParaRPr>
          </a:p>
        </p:txBody>
      </p:sp>
      <p:cxnSp>
        <p:nvCxnSpPr>
          <p:cNvPr id="14" name="직선 화살표 연결선 13">
            <a:extLst>
              <a:ext uri="{FF2B5EF4-FFF2-40B4-BE49-F238E27FC236}">
                <a16:creationId xmlns:a16="http://schemas.microsoft.com/office/drawing/2014/main" id="{E6C136FB-45BB-4FFC-9203-2AE81E78EB31}"/>
              </a:ext>
            </a:extLst>
          </p:cNvPr>
          <p:cNvCxnSpPr>
            <a:cxnSpLocks/>
            <a:stCxn id="133" idx="2"/>
            <a:endCxn id="151" idx="0"/>
          </p:cNvCxnSpPr>
          <p:nvPr/>
        </p:nvCxnSpPr>
        <p:spPr>
          <a:xfrm>
            <a:off x="1526743" y="2359277"/>
            <a:ext cx="0" cy="112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157">
            <a:extLst>
              <a:ext uri="{FF2B5EF4-FFF2-40B4-BE49-F238E27FC236}">
                <a16:creationId xmlns:a16="http://schemas.microsoft.com/office/drawing/2014/main" id="{D07732C2-6FEC-423A-AF92-6C51B8A37705}"/>
              </a:ext>
            </a:extLst>
          </p:cNvPr>
          <p:cNvCxnSpPr>
            <a:cxnSpLocks/>
            <a:stCxn id="151" idx="2"/>
            <a:endCxn id="152" idx="0"/>
          </p:cNvCxnSpPr>
          <p:nvPr/>
        </p:nvCxnSpPr>
        <p:spPr>
          <a:xfrm>
            <a:off x="1526743" y="2984091"/>
            <a:ext cx="0" cy="112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CD4C8FD2-832E-4280-9AD9-DF6C9D1BC04E}"/>
              </a:ext>
            </a:extLst>
          </p:cNvPr>
          <p:cNvCxnSpPr>
            <a:cxnSpLocks/>
            <a:stCxn id="152" idx="2"/>
            <a:endCxn id="153" idx="0"/>
          </p:cNvCxnSpPr>
          <p:nvPr/>
        </p:nvCxnSpPr>
        <p:spPr>
          <a:xfrm>
            <a:off x="1526743" y="3608905"/>
            <a:ext cx="0" cy="116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6EE5D428-A3D6-4CBA-8B78-469AACB80D17}"/>
              </a:ext>
            </a:extLst>
          </p:cNvPr>
          <p:cNvCxnSpPr>
            <a:cxnSpLocks/>
            <a:stCxn id="153" idx="3"/>
            <a:endCxn id="154" idx="1"/>
          </p:cNvCxnSpPr>
          <p:nvPr/>
        </p:nvCxnSpPr>
        <p:spPr>
          <a:xfrm flipV="1">
            <a:off x="2514996" y="2099264"/>
            <a:ext cx="351912" cy="18824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16625550-03B8-4EA9-9401-3B168B8D60EF}"/>
              </a:ext>
            </a:extLst>
          </p:cNvPr>
          <p:cNvCxnSpPr>
            <a:cxnSpLocks/>
            <a:stCxn id="154" idx="2"/>
            <a:endCxn id="155" idx="0"/>
          </p:cNvCxnSpPr>
          <p:nvPr/>
        </p:nvCxnSpPr>
        <p:spPr>
          <a:xfrm>
            <a:off x="3855161" y="2355206"/>
            <a:ext cx="0" cy="11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직선 화살표 연결선 161">
            <a:extLst>
              <a:ext uri="{FF2B5EF4-FFF2-40B4-BE49-F238E27FC236}">
                <a16:creationId xmlns:a16="http://schemas.microsoft.com/office/drawing/2014/main" id="{EDC6877A-786F-4656-992F-4BEB347CF6D8}"/>
              </a:ext>
            </a:extLst>
          </p:cNvPr>
          <p:cNvCxnSpPr>
            <a:cxnSpLocks/>
            <a:stCxn id="155" idx="2"/>
            <a:endCxn id="157" idx="0"/>
          </p:cNvCxnSpPr>
          <p:nvPr/>
        </p:nvCxnSpPr>
        <p:spPr>
          <a:xfrm>
            <a:off x="3855161" y="2982677"/>
            <a:ext cx="0" cy="11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직선 화살표 연결선 162">
            <a:extLst>
              <a:ext uri="{FF2B5EF4-FFF2-40B4-BE49-F238E27FC236}">
                <a16:creationId xmlns:a16="http://schemas.microsoft.com/office/drawing/2014/main" id="{FF05C87D-1B0C-4F89-AE75-EE4227942A35}"/>
              </a:ext>
            </a:extLst>
          </p:cNvPr>
          <p:cNvCxnSpPr>
            <a:cxnSpLocks/>
            <a:stCxn id="157" idx="2"/>
            <a:endCxn id="156" idx="0"/>
          </p:cNvCxnSpPr>
          <p:nvPr/>
        </p:nvCxnSpPr>
        <p:spPr>
          <a:xfrm>
            <a:off x="3855161" y="3610148"/>
            <a:ext cx="0" cy="115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그룹 39">
            <a:extLst>
              <a:ext uri="{FF2B5EF4-FFF2-40B4-BE49-F238E27FC236}">
                <a16:creationId xmlns:a16="http://schemas.microsoft.com/office/drawing/2014/main" id="{06691BA3-695D-41DB-873A-EBB4C1D84D44}"/>
              </a:ext>
            </a:extLst>
          </p:cNvPr>
          <p:cNvGrpSpPr/>
          <p:nvPr/>
        </p:nvGrpSpPr>
        <p:grpSpPr>
          <a:xfrm>
            <a:off x="5067301" y="1862372"/>
            <a:ext cx="4362449" cy="2402940"/>
            <a:chOff x="5209662" y="1843322"/>
            <a:chExt cx="4769228" cy="2402940"/>
          </a:xfrm>
        </p:grpSpPr>
        <p:pic>
          <p:nvPicPr>
            <p:cNvPr id="36" name="그림 35">
              <a:extLst>
                <a:ext uri="{FF2B5EF4-FFF2-40B4-BE49-F238E27FC236}">
                  <a16:creationId xmlns:a16="http://schemas.microsoft.com/office/drawing/2014/main" id="{C99B8CA0-00FA-45D4-8A12-DAB3635943C8}"/>
                </a:ext>
              </a:extLst>
            </p:cNvPr>
            <p:cNvPicPr>
              <a:picLocks noChangeAspect="1"/>
            </p:cNvPicPr>
            <p:nvPr/>
          </p:nvPicPr>
          <p:blipFill>
            <a:blip r:embed="rId3"/>
            <a:stretch>
              <a:fillRect/>
            </a:stretch>
          </p:blipFill>
          <p:spPr>
            <a:xfrm>
              <a:off x="5968466" y="1843322"/>
              <a:ext cx="4010424" cy="2402939"/>
            </a:xfrm>
            <a:prstGeom prst="rect">
              <a:avLst/>
            </a:prstGeom>
          </p:spPr>
        </p:pic>
        <p:pic>
          <p:nvPicPr>
            <p:cNvPr id="38" name="그림 37">
              <a:extLst>
                <a:ext uri="{FF2B5EF4-FFF2-40B4-BE49-F238E27FC236}">
                  <a16:creationId xmlns:a16="http://schemas.microsoft.com/office/drawing/2014/main" id="{EB990A03-E0FE-40BE-8B84-122B0C5EFA4E}"/>
                </a:ext>
              </a:extLst>
            </p:cNvPr>
            <p:cNvPicPr>
              <a:picLocks noChangeAspect="1"/>
            </p:cNvPicPr>
            <p:nvPr/>
          </p:nvPicPr>
          <p:blipFill>
            <a:blip r:embed="rId4"/>
            <a:stretch>
              <a:fillRect/>
            </a:stretch>
          </p:blipFill>
          <p:spPr>
            <a:xfrm>
              <a:off x="5209662" y="1843322"/>
              <a:ext cx="777853" cy="2402940"/>
            </a:xfrm>
            <a:prstGeom prst="rect">
              <a:avLst/>
            </a:prstGeom>
          </p:spPr>
        </p:pic>
      </p:grpSp>
      <p:sp>
        <p:nvSpPr>
          <p:cNvPr id="166" name="TextBox 165">
            <a:extLst>
              <a:ext uri="{FF2B5EF4-FFF2-40B4-BE49-F238E27FC236}">
                <a16:creationId xmlns:a16="http://schemas.microsoft.com/office/drawing/2014/main" id="{DAF19699-D855-4858-9F6B-37BB89E21EE5}"/>
              </a:ext>
            </a:extLst>
          </p:cNvPr>
          <p:cNvSpPr txBox="1"/>
          <p:nvPr/>
        </p:nvSpPr>
        <p:spPr>
          <a:xfrm>
            <a:off x="5101156"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삼성증권</a:t>
            </a:r>
            <a:r>
              <a:rPr lang="en-US" altLang="ko-KR" sz="800" dirty="0">
                <a:latin typeface="Arial" panose="020B0604020202020204" pitchFamily="34" charset="0"/>
                <a:cs typeface="Arial" panose="020B0604020202020204" pitchFamily="34" charset="0"/>
              </a:rPr>
              <a:t>, SK</a:t>
            </a:r>
            <a:r>
              <a:rPr lang="ko-KR" altLang="en-US" sz="800" dirty="0">
                <a:latin typeface="Arial" panose="020B0604020202020204" pitchFamily="34" charset="0"/>
                <a:cs typeface="Arial" panose="020B0604020202020204" pitchFamily="34" charset="0"/>
              </a:rPr>
              <a:t>하이닉스</a:t>
            </a:r>
            <a:r>
              <a:rPr lang="en-US" altLang="ko-KR" sz="800" dirty="0">
                <a:latin typeface="Arial" panose="020B0604020202020204" pitchFamily="34" charset="0"/>
                <a:cs typeface="Arial" panose="020B0604020202020204" pitchFamily="34" charset="0"/>
              </a:rPr>
              <a:t>)</a:t>
            </a:r>
          </a:p>
        </p:txBody>
      </p:sp>
      <p:sp>
        <p:nvSpPr>
          <p:cNvPr id="167" name="직사각형 166">
            <a:extLst>
              <a:ext uri="{FF2B5EF4-FFF2-40B4-BE49-F238E27FC236}">
                <a16:creationId xmlns:a16="http://schemas.microsoft.com/office/drawing/2014/main" id="{87CEAE3C-37B0-4A13-8155-2D6687AE7DBC}"/>
              </a:ext>
            </a:extLst>
          </p:cNvPr>
          <p:cNvSpPr/>
          <p:nvPr/>
        </p:nvSpPr>
        <p:spPr>
          <a:xfrm flipH="1">
            <a:off x="5728790" y="3414985"/>
            <a:ext cx="1186360" cy="31074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직사각형 171">
            <a:extLst>
              <a:ext uri="{FF2B5EF4-FFF2-40B4-BE49-F238E27FC236}">
                <a16:creationId xmlns:a16="http://schemas.microsoft.com/office/drawing/2014/main" id="{5A945FFC-482F-4CAE-A768-5577EDB634D7}"/>
              </a:ext>
            </a:extLst>
          </p:cNvPr>
          <p:cNvSpPr/>
          <p:nvPr/>
        </p:nvSpPr>
        <p:spPr>
          <a:xfrm flipH="1">
            <a:off x="5728790" y="2397163"/>
            <a:ext cx="1186360" cy="31074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9781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Price Analysis Methodology (1/3)</a:t>
            </a:r>
          </a:p>
        </p:txBody>
      </p:sp>
      <p:sp>
        <p:nvSpPr>
          <p:cNvPr id="96" name="직사각형 95">
            <a:extLst>
              <a:ext uri="{FF2B5EF4-FFF2-40B4-BE49-F238E27FC236}">
                <a16:creationId xmlns:a16="http://schemas.microsoft.com/office/drawing/2014/main" id="{35C8A3E5-AED9-4F75-AACB-605AE46E5EE6}"/>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fontAlgn="base">
              <a:lnSpc>
                <a:spcPct val="120000"/>
              </a:lnSpc>
              <a:spcBef>
                <a:spcPct val="0"/>
              </a:spcBef>
              <a:spcAft>
                <a:spcPct val="0"/>
              </a:spcAft>
              <a:defRPr/>
            </a:pPr>
            <a:r>
              <a:rPr lang="ko-KR" altLang="en-US" sz="1200" b="1" kern="0" dirty="0">
                <a:solidFill>
                  <a:srgbClr val="000000"/>
                </a:solidFill>
                <a:latin typeface="Arial" panose="020B0604020202020204" pitchFamily="34" charset="0"/>
                <a:ea typeface="맑은 고딕" panose="020B0503020000020004" pitchFamily="50" charset="-127"/>
              </a:rPr>
              <a:t>평가대상회사의 주식가치평가를 위하여 사용한 평가방법론은 이익접근법 중 현금흐름할인법</a:t>
            </a:r>
            <a:r>
              <a:rPr lang="en-US" altLang="ko-KR" sz="1200" b="1" kern="0" dirty="0">
                <a:solidFill>
                  <a:srgbClr val="000000"/>
                </a:solidFill>
                <a:latin typeface="Arial" panose="020B0604020202020204" pitchFamily="34" charset="0"/>
                <a:ea typeface="맑은 고딕" panose="020B0503020000020004" pitchFamily="50" charset="-127"/>
              </a:rPr>
              <a:t>(DCF</a:t>
            </a:r>
            <a:r>
              <a:rPr lang="ko-KR" altLang="en-US" sz="1200" b="1" kern="0" dirty="0">
                <a:solidFill>
                  <a:srgbClr val="000000"/>
                </a:solidFill>
                <a:latin typeface="Arial" panose="020B0604020202020204" pitchFamily="34" charset="0"/>
                <a:ea typeface="맑은 고딕" panose="020B0503020000020004" pitchFamily="50" charset="-127"/>
              </a:rPr>
              <a:t>법</a:t>
            </a:r>
            <a:r>
              <a:rPr lang="en-US" altLang="ko-KR" sz="1200" b="1" kern="0" dirty="0">
                <a:solidFill>
                  <a:srgbClr val="000000"/>
                </a:solidFill>
                <a:latin typeface="Arial" panose="020B0604020202020204" pitchFamily="34" charset="0"/>
                <a:ea typeface="맑은 고딕" panose="020B0503020000020004" pitchFamily="50" charset="-127"/>
              </a:rPr>
              <a:t>),</a:t>
            </a:r>
            <a:r>
              <a:rPr lang="ko-KR" altLang="en-US" sz="1200" b="1" kern="0" dirty="0">
                <a:solidFill>
                  <a:srgbClr val="000000"/>
                </a:solidFill>
                <a:latin typeface="Arial" panose="020B0604020202020204" pitchFamily="34" charset="0"/>
                <a:ea typeface="맑은 고딕" panose="020B0503020000020004" pitchFamily="50" charset="-127"/>
              </a:rPr>
              <a:t> 시장접근법 중 유사상장회사 비교법</a:t>
            </a:r>
            <a:r>
              <a:rPr lang="en-US" altLang="ko-KR" sz="1200" b="1" kern="0" dirty="0">
                <a:solidFill>
                  <a:srgbClr val="000000"/>
                </a:solidFill>
                <a:latin typeface="Arial" panose="020B0604020202020204" pitchFamily="34" charset="0"/>
                <a:ea typeface="맑은 고딕" panose="020B0503020000020004" pitchFamily="50" charset="-127"/>
              </a:rPr>
              <a:t>(GPCM) </a:t>
            </a:r>
            <a:r>
              <a:rPr lang="ko-KR" altLang="en-US" sz="1200" b="1" kern="0" dirty="0">
                <a:solidFill>
                  <a:srgbClr val="000000"/>
                </a:solidFill>
                <a:latin typeface="Arial" panose="020B0604020202020204" pitchFamily="34" charset="0"/>
                <a:ea typeface="맑은 고딕" panose="020B0503020000020004" pitchFamily="50" charset="-127"/>
              </a:rPr>
              <a:t>및</a:t>
            </a:r>
            <a:r>
              <a:rPr lang="en-US" altLang="ko-KR" sz="1200" b="1" kern="0" dirty="0">
                <a:solidFill>
                  <a:srgbClr val="000000"/>
                </a:solidFill>
                <a:latin typeface="Arial" panose="020B0604020202020204" pitchFamily="34" charset="0"/>
                <a:ea typeface="맑은 고딕" panose="020B0503020000020004" pitchFamily="50" charset="-127"/>
              </a:rPr>
              <a:t> </a:t>
            </a:r>
            <a:r>
              <a:rPr lang="ko-KR" altLang="en-US" sz="1200" b="1" kern="0" dirty="0">
                <a:solidFill>
                  <a:srgbClr val="000000"/>
                </a:solidFill>
                <a:latin typeface="Arial" panose="020B0604020202020204" pitchFamily="34" charset="0"/>
                <a:ea typeface="맑은 고딕" panose="020B0503020000020004" pitchFamily="50" charset="-127"/>
              </a:rPr>
              <a:t>유사거래 비교법</a:t>
            </a:r>
            <a:r>
              <a:rPr lang="en-US" altLang="ko-KR" sz="1200" b="1" kern="0" dirty="0">
                <a:solidFill>
                  <a:srgbClr val="000000"/>
                </a:solidFill>
                <a:latin typeface="Arial" panose="020B0604020202020204" pitchFamily="34" charset="0"/>
                <a:ea typeface="맑은 고딕" panose="020B0503020000020004" pitchFamily="50" charset="-127"/>
              </a:rPr>
              <a:t>(GTM)</a:t>
            </a:r>
            <a:r>
              <a:rPr lang="ko-KR" altLang="en-US" sz="1200" b="1" kern="0" dirty="0">
                <a:solidFill>
                  <a:srgbClr val="000000"/>
                </a:solidFill>
                <a:latin typeface="Arial" panose="020B0604020202020204" pitchFamily="34" charset="0"/>
                <a:ea typeface="맑은 고딕" panose="020B0503020000020004" pitchFamily="50" charset="-127"/>
              </a:rPr>
              <a:t>임</a:t>
            </a:r>
            <a:endParaRPr lang="en-US" altLang="ko-KR" sz="1200" b="1" kern="0" dirty="0">
              <a:solidFill>
                <a:srgbClr val="000000"/>
              </a:solidFill>
              <a:latin typeface="Arial" panose="020B0604020202020204" pitchFamily="34" charset="0"/>
              <a:ea typeface="맑은 고딕" panose="020B0503020000020004" pitchFamily="50" charset="-127"/>
            </a:endParaRPr>
          </a:p>
        </p:txBody>
      </p:sp>
      <p:sp>
        <p:nvSpPr>
          <p:cNvPr id="5" name="Rectangle 4">
            <a:extLst>
              <a:ext uri="{FF2B5EF4-FFF2-40B4-BE49-F238E27FC236}">
                <a16:creationId xmlns:a16="http://schemas.microsoft.com/office/drawing/2014/main" id="{40712CC4-EE96-4028-B018-96094CD561A5}"/>
              </a:ext>
            </a:extLst>
          </p:cNvPr>
          <p:cNvSpPr>
            <a:spLocks noChangeArrowheads="1"/>
          </p:cNvSpPr>
          <p:nvPr/>
        </p:nvSpPr>
        <p:spPr bwMode="auto">
          <a:xfrm>
            <a:off x="468001" y="3145722"/>
            <a:ext cx="1006475" cy="477838"/>
          </a:xfrm>
          <a:prstGeom prst="rect">
            <a:avLst/>
          </a:prstGeom>
          <a:solidFill>
            <a:srgbClr val="00338D"/>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이론적 </a:t>
            </a:r>
          </a:p>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평가방법 </a:t>
            </a:r>
          </a:p>
        </p:txBody>
      </p:sp>
      <p:sp>
        <p:nvSpPr>
          <p:cNvPr id="6" name="Rectangle 5">
            <a:extLst>
              <a:ext uri="{FF2B5EF4-FFF2-40B4-BE49-F238E27FC236}">
                <a16:creationId xmlns:a16="http://schemas.microsoft.com/office/drawing/2014/main" id="{07DF1F68-5BDB-4180-98AF-513B7BAA0F60}"/>
              </a:ext>
            </a:extLst>
          </p:cNvPr>
          <p:cNvSpPr>
            <a:spLocks noChangeArrowheads="1"/>
          </p:cNvSpPr>
          <p:nvPr/>
        </p:nvSpPr>
        <p:spPr bwMode="auto">
          <a:xfrm>
            <a:off x="1963290" y="2255135"/>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이익접근법</a:t>
            </a:r>
            <a:endParaRPr kumimoji="1" lang="en-US" altLang="ko-KR" sz="1000" b="1" kern="0" dirty="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dirty="0">
                <a:solidFill>
                  <a:srgbClr val="FFFFFF"/>
                </a:solidFill>
                <a:latin typeface="Arial" panose="020B0604020202020204" pitchFamily="34" charset="0"/>
                <a:ea typeface="+mj-ea"/>
                <a:cs typeface="Arial" panose="020B0604020202020204" pitchFamily="34" charset="0"/>
              </a:rPr>
              <a:t>Income Approach</a:t>
            </a:r>
          </a:p>
        </p:txBody>
      </p:sp>
      <p:sp>
        <p:nvSpPr>
          <p:cNvPr id="7" name="Rectangle 6">
            <a:extLst>
              <a:ext uri="{FF2B5EF4-FFF2-40B4-BE49-F238E27FC236}">
                <a16:creationId xmlns:a16="http://schemas.microsoft.com/office/drawing/2014/main" id="{46CB566D-089E-4E39-9D8F-DA9117370670}"/>
              </a:ext>
            </a:extLst>
          </p:cNvPr>
          <p:cNvSpPr>
            <a:spLocks noChangeArrowheads="1"/>
          </p:cNvSpPr>
          <p:nvPr/>
        </p:nvSpPr>
        <p:spPr bwMode="auto">
          <a:xfrm>
            <a:off x="1963290" y="4075997"/>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원가접근법</a:t>
            </a:r>
            <a:endParaRPr kumimoji="1" lang="en-US" altLang="ko-KR" sz="1000" b="1" kern="0" dirty="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dirty="0">
                <a:solidFill>
                  <a:srgbClr val="FFFFFF"/>
                </a:solidFill>
                <a:latin typeface="Arial" panose="020B0604020202020204" pitchFamily="34" charset="0"/>
                <a:ea typeface="+mj-ea"/>
                <a:cs typeface="Arial" panose="020B0604020202020204" pitchFamily="34" charset="0"/>
              </a:rPr>
              <a:t>Cost Approach</a:t>
            </a:r>
          </a:p>
        </p:txBody>
      </p:sp>
      <p:sp>
        <p:nvSpPr>
          <p:cNvPr id="8" name="Rectangle 7">
            <a:extLst>
              <a:ext uri="{FF2B5EF4-FFF2-40B4-BE49-F238E27FC236}">
                <a16:creationId xmlns:a16="http://schemas.microsoft.com/office/drawing/2014/main" id="{5D7CD572-DFE5-40E8-8E9B-B798A726BDCB}"/>
              </a:ext>
            </a:extLst>
          </p:cNvPr>
          <p:cNvSpPr>
            <a:spLocks noChangeArrowheads="1"/>
          </p:cNvSpPr>
          <p:nvPr/>
        </p:nvSpPr>
        <p:spPr bwMode="auto">
          <a:xfrm>
            <a:off x="1963290" y="3172710"/>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시장접근법</a:t>
            </a:r>
            <a:endParaRPr kumimoji="1" lang="en-US" altLang="ko-KR" sz="1000" b="1" kern="0" dirty="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dirty="0">
                <a:solidFill>
                  <a:srgbClr val="FFFFFF"/>
                </a:solidFill>
                <a:latin typeface="Arial" panose="020B0604020202020204" pitchFamily="34" charset="0"/>
                <a:ea typeface="+mj-ea"/>
                <a:cs typeface="Arial" panose="020B0604020202020204" pitchFamily="34" charset="0"/>
              </a:rPr>
              <a:t>Market Approach</a:t>
            </a:r>
          </a:p>
        </p:txBody>
      </p:sp>
      <p:sp>
        <p:nvSpPr>
          <p:cNvPr id="9" name="Rectangle 8">
            <a:extLst>
              <a:ext uri="{FF2B5EF4-FFF2-40B4-BE49-F238E27FC236}">
                <a16:creationId xmlns:a16="http://schemas.microsoft.com/office/drawing/2014/main" id="{4005892B-2043-4F4E-B64B-837C8FB5E741}"/>
              </a:ext>
            </a:extLst>
          </p:cNvPr>
          <p:cNvSpPr>
            <a:spLocks noChangeArrowheads="1"/>
          </p:cNvSpPr>
          <p:nvPr/>
        </p:nvSpPr>
        <p:spPr bwMode="auto">
          <a:xfrm>
            <a:off x="3617600" y="2066224"/>
            <a:ext cx="2593156" cy="333375"/>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r>
              <a:rPr kumimoji="1" lang="en-US" altLang="ko-KR" sz="1000" b="1" kern="0" dirty="0">
                <a:solidFill>
                  <a:schemeClr val="bg1"/>
                </a:solidFill>
                <a:latin typeface="Arial" panose="020B0604020202020204" pitchFamily="34" charset="0"/>
                <a:ea typeface="+mj-ea"/>
                <a:cs typeface="Arial" panose="020B0604020202020204" pitchFamily="34" charset="0"/>
              </a:rPr>
              <a:t>DCF (Discounted Cash Flow) Method</a:t>
            </a:r>
          </a:p>
        </p:txBody>
      </p:sp>
      <p:sp>
        <p:nvSpPr>
          <p:cNvPr id="10" name="Rectangle 9">
            <a:extLst>
              <a:ext uri="{FF2B5EF4-FFF2-40B4-BE49-F238E27FC236}">
                <a16:creationId xmlns:a16="http://schemas.microsoft.com/office/drawing/2014/main" id="{0C975B6C-4531-472A-B69F-EF5CDC26FFB6}"/>
              </a:ext>
            </a:extLst>
          </p:cNvPr>
          <p:cNvSpPr>
            <a:spLocks noChangeArrowheads="1"/>
          </p:cNvSpPr>
          <p:nvPr/>
        </p:nvSpPr>
        <p:spPr bwMode="auto">
          <a:xfrm>
            <a:off x="3617600" y="2526599"/>
            <a:ext cx="2593156"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dirty="0">
                <a:solidFill>
                  <a:schemeClr val="accent1">
                    <a:lumMod val="50000"/>
                  </a:schemeClr>
                </a:solidFill>
                <a:latin typeface="Arial" panose="020B0604020202020204" pitchFamily="34" charset="0"/>
                <a:ea typeface="+mj-ea"/>
                <a:cs typeface="Arial" panose="020B0604020202020204" pitchFamily="34" charset="0"/>
              </a:rPr>
              <a:t>Dividend Discount Model</a:t>
            </a:r>
          </a:p>
        </p:txBody>
      </p:sp>
      <p:sp>
        <p:nvSpPr>
          <p:cNvPr id="11" name="Rectangle 10">
            <a:extLst>
              <a:ext uri="{FF2B5EF4-FFF2-40B4-BE49-F238E27FC236}">
                <a16:creationId xmlns:a16="http://schemas.microsoft.com/office/drawing/2014/main" id="{CE310056-4023-4DD7-856D-45D537D300A4}"/>
              </a:ext>
            </a:extLst>
          </p:cNvPr>
          <p:cNvSpPr>
            <a:spLocks noChangeArrowheads="1"/>
          </p:cNvSpPr>
          <p:nvPr/>
        </p:nvSpPr>
        <p:spPr bwMode="auto">
          <a:xfrm>
            <a:off x="3617600" y="2990149"/>
            <a:ext cx="2593156" cy="334963"/>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defRPr/>
            </a:pPr>
            <a:r>
              <a:rPr kumimoji="1" lang="en-US" altLang="ko-KR" sz="1000" b="1" kern="0" dirty="0">
                <a:solidFill>
                  <a:schemeClr val="bg1"/>
                </a:solidFill>
                <a:latin typeface="Arial" panose="020B0604020202020204" pitchFamily="34" charset="0"/>
                <a:ea typeface="+mj-ea"/>
                <a:cs typeface="Arial" panose="020B0604020202020204" pitchFamily="34" charset="0"/>
              </a:rPr>
              <a:t>Guideline Public Company Method</a:t>
            </a:r>
          </a:p>
        </p:txBody>
      </p:sp>
      <p:sp>
        <p:nvSpPr>
          <p:cNvPr id="12" name="Rectangle 11">
            <a:extLst>
              <a:ext uri="{FF2B5EF4-FFF2-40B4-BE49-F238E27FC236}">
                <a16:creationId xmlns:a16="http://schemas.microsoft.com/office/drawing/2014/main" id="{DB093E48-956E-458F-A3C3-365E467891AB}"/>
              </a:ext>
            </a:extLst>
          </p:cNvPr>
          <p:cNvSpPr>
            <a:spLocks noChangeArrowheads="1"/>
          </p:cNvSpPr>
          <p:nvPr/>
        </p:nvSpPr>
        <p:spPr bwMode="auto">
          <a:xfrm>
            <a:off x="3617600" y="3450522"/>
            <a:ext cx="2593156" cy="333375"/>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defRPr/>
            </a:pPr>
            <a:r>
              <a:rPr kumimoji="1" lang="en-US" altLang="ko-KR" sz="1000" b="1" kern="0" dirty="0">
                <a:solidFill>
                  <a:schemeClr val="bg1"/>
                </a:solidFill>
                <a:latin typeface="Arial" panose="020B0604020202020204" pitchFamily="34" charset="0"/>
                <a:ea typeface="+mj-ea"/>
                <a:cs typeface="Arial" panose="020B0604020202020204" pitchFamily="34" charset="0"/>
              </a:rPr>
              <a:t>Guideline Transaction Method</a:t>
            </a:r>
          </a:p>
        </p:txBody>
      </p:sp>
      <p:sp>
        <p:nvSpPr>
          <p:cNvPr id="13" name="Rectangle 12">
            <a:extLst>
              <a:ext uri="{FF2B5EF4-FFF2-40B4-BE49-F238E27FC236}">
                <a16:creationId xmlns:a16="http://schemas.microsoft.com/office/drawing/2014/main" id="{6433E875-60E7-4743-870A-6E0D1B297F78}"/>
              </a:ext>
            </a:extLst>
          </p:cNvPr>
          <p:cNvSpPr>
            <a:spLocks noChangeArrowheads="1"/>
          </p:cNvSpPr>
          <p:nvPr/>
        </p:nvSpPr>
        <p:spPr bwMode="auto">
          <a:xfrm>
            <a:off x="6282888" y="2051935"/>
            <a:ext cx="2665413" cy="334962"/>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dirty="0">
                <a:solidFill>
                  <a:srgbClr val="000000"/>
                </a:solidFill>
                <a:latin typeface="Arial" panose="020B0604020202020204" pitchFamily="34" charset="0"/>
                <a:ea typeface="+mj-ea"/>
                <a:cs typeface="Arial" panose="020B0604020202020204" pitchFamily="34" charset="0"/>
              </a:rPr>
              <a:t>예상 현금흐름 및 할인율</a:t>
            </a:r>
            <a:r>
              <a:rPr lang="en-US" altLang="ko-KR" sz="900" b="1" kern="0" dirty="0">
                <a:solidFill>
                  <a:srgbClr val="000000"/>
                </a:solidFill>
                <a:latin typeface="Arial" panose="020B0604020202020204" pitchFamily="34" charset="0"/>
                <a:ea typeface="+mj-ea"/>
                <a:cs typeface="Arial" panose="020B0604020202020204" pitchFamily="34" charset="0"/>
              </a:rPr>
              <a:t> </a:t>
            </a:r>
            <a:r>
              <a:rPr lang="ko-KR" altLang="en-US" sz="900" b="1" kern="0" dirty="0">
                <a:solidFill>
                  <a:srgbClr val="000000"/>
                </a:solidFill>
                <a:latin typeface="Arial" panose="020B0604020202020204" pitchFamily="34" charset="0"/>
                <a:ea typeface="+mj-ea"/>
                <a:cs typeface="Arial" panose="020B0604020202020204" pitchFamily="34" charset="0"/>
              </a:rPr>
              <a:t>추정을 통한 수익가치평가</a:t>
            </a:r>
            <a:r>
              <a:rPr lang="en-US" altLang="ko-KR" sz="900" b="1" kern="0" dirty="0">
                <a:solidFill>
                  <a:srgbClr val="FF0000"/>
                </a:solidFill>
                <a:latin typeface="Arial" panose="020B0604020202020204" pitchFamily="34" charset="0"/>
                <a:ea typeface="+mj-ea"/>
                <a:cs typeface="Arial" panose="020B0604020202020204" pitchFamily="34" charset="0"/>
              </a:rPr>
              <a:t>(DCF</a:t>
            </a:r>
            <a:r>
              <a:rPr lang="ko-KR" altLang="en-US" sz="900" b="1" kern="0" dirty="0">
                <a:solidFill>
                  <a:srgbClr val="FF0000"/>
                </a:solidFill>
                <a:latin typeface="Arial" panose="020B0604020202020204" pitchFamily="34" charset="0"/>
                <a:ea typeface="+mj-ea"/>
                <a:cs typeface="Arial" panose="020B0604020202020204" pitchFamily="34" charset="0"/>
              </a:rPr>
              <a:t>법</a:t>
            </a:r>
            <a:r>
              <a:rPr lang="en-US" altLang="ko-KR" sz="900" b="1" kern="0" dirty="0">
                <a:solidFill>
                  <a:srgbClr val="FF0000"/>
                </a:solidFill>
                <a:latin typeface="Arial" panose="020B0604020202020204" pitchFamily="34" charset="0"/>
                <a:ea typeface="+mj-ea"/>
                <a:cs typeface="Arial" panose="020B0604020202020204" pitchFamily="34" charset="0"/>
              </a:rPr>
              <a:t>)</a:t>
            </a:r>
            <a:endParaRPr lang="ko-KR" altLang="en-US" sz="900" b="1" kern="0" dirty="0">
              <a:solidFill>
                <a:srgbClr val="FF0000"/>
              </a:solidFill>
              <a:latin typeface="Arial" panose="020B0604020202020204" pitchFamily="34" charset="0"/>
              <a:ea typeface="+mj-ea"/>
              <a:cs typeface="Arial" panose="020B0604020202020204" pitchFamily="34" charset="0"/>
            </a:endParaRPr>
          </a:p>
        </p:txBody>
      </p:sp>
      <p:sp>
        <p:nvSpPr>
          <p:cNvPr id="14" name="Rectangle 13">
            <a:extLst>
              <a:ext uri="{FF2B5EF4-FFF2-40B4-BE49-F238E27FC236}">
                <a16:creationId xmlns:a16="http://schemas.microsoft.com/office/drawing/2014/main" id="{ACC4A9E5-7352-45AB-88E1-947224EE7CC5}"/>
              </a:ext>
            </a:extLst>
          </p:cNvPr>
          <p:cNvSpPr>
            <a:spLocks noChangeArrowheads="1"/>
          </p:cNvSpPr>
          <p:nvPr/>
        </p:nvSpPr>
        <p:spPr bwMode="auto">
          <a:xfrm>
            <a:off x="6282888" y="2512312"/>
            <a:ext cx="2665413"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dirty="0">
                <a:solidFill>
                  <a:srgbClr val="000000"/>
                </a:solidFill>
                <a:latin typeface="Arial" panose="020B0604020202020204" pitchFamily="34" charset="0"/>
                <a:ea typeface="+mj-ea"/>
                <a:cs typeface="Arial" panose="020B0604020202020204" pitchFamily="34" charset="0"/>
              </a:rPr>
              <a:t>미래 배당 현금흐름의 현재가치</a:t>
            </a:r>
          </a:p>
        </p:txBody>
      </p:sp>
      <p:sp>
        <p:nvSpPr>
          <p:cNvPr id="15" name="Rectangle 14">
            <a:extLst>
              <a:ext uri="{FF2B5EF4-FFF2-40B4-BE49-F238E27FC236}">
                <a16:creationId xmlns:a16="http://schemas.microsoft.com/office/drawing/2014/main" id="{4BC2C182-CF8E-45B3-B12B-E1896E912D6D}"/>
              </a:ext>
            </a:extLst>
          </p:cNvPr>
          <p:cNvSpPr>
            <a:spLocks noChangeArrowheads="1"/>
          </p:cNvSpPr>
          <p:nvPr/>
        </p:nvSpPr>
        <p:spPr bwMode="auto">
          <a:xfrm>
            <a:off x="6282887" y="2977449"/>
            <a:ext cx="2665414" cy="334963"/>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dirty="0">
                <a:solidFill>
                  <a:srgbClr val="000000"/>
                </a:solidFill>
                <a:latin typeface="Arial" panose="020B0604020202020204" pitchFamily="34" charset="0"/>
                <a:ea typeface="+mj-ea"/>
                <a:cs typeface="Arial" panose="020B0604020202020204" pitchFamily="34" charset="0"/>
              </a:rPr>
              <a:t>유사상장회사의 지분 가격</a:t>
            </a:r>
            <a:r>
              <a:rPr lang="en-US" altLang="ko-KR" sz="900" b="1" kern="0" dirty="0">
                <a:solidFill>
                  <a:srgbClr val="000000"/>
                </a:solidFill>
                <a:latin typeface="Arial" panose="020B0604020202020204" pitchFamily="34" charset="0"/>
                <a:ea typeface="+mj-ea"/>
                <a:cs typeface="Arial" panose="020B0604020202020204" pitchFamily="34" charset="0"/>
              </a:rPr>
              <a:t>, </a:t>
            </a:r>
            <a:r>
              <a:rPr lang="ko-KR" altLang="en-US" sz="900" b="1" kern="0" dirty="0">
                <a:solidFill>
                  <a:srgbClr val="000000"/>
                </a:solidFill>
                <a:latin typeface="Arial" panose="020B0604020202020204" pitchFamily="34" charset="0"/>
                <a:ea typeface="+mj-ea"/>
                <a:cs typeface="Arial" panose="020B0604020202020204" pitchFamily="34" charset="0"/>
              </a:rPr>
              <a:t>수익 지표 등을 활용한 상대가치평가</a:t>
            </a:r>
            <a:r>
              <a:rPr lang="en-US" altLang="ko-KR" sz="900" b="1" kern="0" dirty="0">
                <a:solidFill>
                  <a:srgbClr val="FF0000"/>
                </a:solidFill>
                <a:latin typeface="Arial" panose="020B0604020202020204" pitchFamily="34" charset="0"/>
                <a:ea typeface="+mj-ea"/>
                <a:cs typeface="Arial" panose="020B0604020202020204" pitchFamily="34" charset="0"/>
              </a:rPr>
              <a:t>(GPCM)</a:t>
            </a:r>
            <a:endParaRPr lang="ko-KR" altLang="en-US" sz="900" b="1" kern="0" dirty="0">
              <a:solidFill>
                <a:srgbClr val="FF0000"/>
              </a:solidFill>
              <a:latin typeface="Arial" panose="020B0604020202020204" pitchFamily="34" charset="0"/>
              <a:ea typeface="+mj-ea"/>
              <a:cs typeface="Arial" panose="020B0604020202020204" pitchFamily="34" charset="0"/>
            </a:endParaRPr>
          </a:p>
        </p:txBody>
      </p:sp>
      <p:sp>
        <p:nvSpPr>
          <p:cNvPr id="16" name="Rectangle 15">
            <a:extLst>
              <a:ext uri="{FF2B5EF4-FFF2-40B4-BE49-F238E27FC236}">
                <a16:creationId xmlns:a16="http://schemas.microsoft.com/office/drawing/2014/main" id="{CB91F2CD-BB7F-45BD-A948-38AE6B11D904}"/>
              </a:ext>
            </a:extLst>
          </p:cNvPr>
          <p:cNvSpPr>
            <a:spLocks noChangeArrowheads="1"/>
          </p:cNvSpPr>
          <p:nvPr/>
        </p:nvSpPr>
        <p:spPr bwMode="auto">
          <a:xfrm>
            <a:off x="6282888" y="3421948"/>
            <a:ext cx="2665413"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dirty="0">
                <a:solidFill>
                  <a:srgbClr val="000000"/>
                </a:solidFill>
                <a:latin typeface="Arial" panose="020B0604020202020204" pitchFamily="34" charset="0"/>
                <a:ea typeface="+mj-ea"/>
                <a:cs typeface="Arial" panose="020B0604020202020204" pitchFamily="34" charset="0"/>
              </a:rPr>
              <a:t>유사상장회사의 최근 거래가격을 이용한 상대가치평가</a:t>
            </a:r>
            <a:r>
              <a:rPr lang="en-US" altLang="ko-KR" sz="900" b="1" kern="0" dirty="0">
                <a:solidFill>
                  <a:srgbClr val="FF0000"/>
                </a:solidFill>
                <a:latin typeface="Arial" panose="020B0604020202020204" pitchFamily="34" charset="0"/>
                <a:ea typeface="+mj-ea"/>
                <a:cs typeface="Arial" panose="020B0604020202020204" pitchFamily="34" charset="0"/>
              </a:rPr>
              <a:t>(GTM)</a:t>
            </a:r>
            <a:endParaRPr lang="ko-KR" altLang="en-US" sz="900" b="1" kern="0" dirty="0">
              <a:solidFill>
                <a:srgbClr val="FF0000"/>
              </a:solidFill>
              <a:latin typeface="Arial" panose="020B0604020202020204" pitchFamily="34" charset="0"/>
              <a:ea typeface="+mj-ea"/>
              <a:cs typeface="Arial" panose="020B0604020202020204" pitchFamily="34" charset="0"/>
            </a:endParaRPr>
          </a:p>
        </p:txBody>
      </p:sp>
      <p:cxnSp>
        <p:nvCxnSpPr>
          <p:cNvPr id="17" name="AutoShape 16">
            <a:extLst>
              <a:ext uri="{FF2B5EF4-FFF2-40B4-BE49-F238E27FC236}">
                <a16:creationId xmlns:a16="http://schemas.microsoft.com/office/drawing/2014/main" id="{5BCB5C25-F75B-42A7-A212-C1F962A52385}"/>
              </a:ext>
            </a:extLst>
          </p:cNvPr>
          <p:cNvCxnSpPr>
            <a:cxnSpLocks noChangeShapeType="1"/>
            <a:stCxn id="5" idx="3"/>
            <a:endCxn id="6" idx="1"/>
          </p:cNvCxnSpPr>
          <p:nvPr/>
        </p:nvCxnSpPr>
        <p:spPr bwMode="auto">
          <a:xfrm flipV="1">
            <a:off x="1474476" y="2471035"/>
            <a:ext cx="488814" cy="913606"/>
          </a:xfrm>
          <a:prstGeom prst="bentConnector3">
            <a:avLst>
              <a:gd name="adj1" fmla="val 50000"/>
            </a:avLst>
          </a:prstGeom>
          <a:noFill/>
          <a:ln w="3175">
            <a:solidFill>
              <a:srgbClr val="0C2D83"/>
            </a:solidFill>
            <a:miter lim="800000"/>
            <a:headEnd/>
            <a:tailEnd/>
          </a:ln>
          <a:effectLst/>
        </p:spPr>
      </p:cxnSp>
      <p:cxnSp>
        <p:nvCxnSpPr>
          <p:cNvPr id="18" name="AutoShape 17">
            <a:extLst>
              <a:ext uri="{FF2B5EF4-FFF2-40B4-BE49-F238E27FC236}">
                <a16:creationId xmlns:a16="http://schemas.microsoft.com/office/drawing/2014/main" id="{225EA714-5C49-45B0-8030-D42CFD5639D0}"/>
              </a:ext>
            </a:extLst>
          </p:cNvPr>
          <p:cNvCxnSpPr>
            <a:cxnSpLocks noChangeShapeType="1"/>
            <a:stCxn id="5" idx="3"/>
            <a:endCxn id="8" idx="1"/>
          </p:cNvCxnSpPr>
          <p:nvPr/>
        </p:nvCxnSpPr>
        <p:spPr bwMode="auto">
          <a:xfrm>
            <a:off x="1474476" y="3384641"/>
            <a:ext cx="488814" cy="3969"/>
          </a:xfrm>
          <a:prstGeom prst="bentConnector3">
            <a:avLst>
              <a:gd name="adj1" fmla="val 50000"/>
            </a:avLst>
          </a:prstGeom>
          <a:noFill/>
          <a:ln w="3175">
            <a:solidFill>
              <a:srgbClr val="0C2D83"/>
            </a:solidFill>
            <a:miter lim="800000"/>
            <a:headEnd/>
            <a:tailEnd/>
          </a:ln>
          <a:effectLst/>
        </p:spPr>
      </p:cxnSp>
      <p:cxnSp>
        <p:nvCxnSpPr>
          <p:cNvPr id="19" name="AutoShape 18">
            <a:extLst>
              <a:ext uri="{FF2B5EF4-FFF2-40B4-BE49-F238E27FC236}">
                <a16:creationId xmlns:a16="http://schemas.microsoft.com/office/drawing/2014/main" id="{E40AFA8E-9DBD-4510-A735-35391E93E719}"/>
              </a:ext>
            </a:extLst>
          </p:cNvPr>
          <p:cNvCxnSpPr>
            <a:cxnSpLocks noChangeShapeType="1"/>
            <a:stCxn id="5" idx="3"/>
            <a:endCxn id="7" idx="1"/>
          </p:cNvCxnSpPr>
          <p:nvPr/>
        </p:nvCxnSpPr>
        <p:spPr bwMode="auto">
          <a:xfrm>
            <a:off x="1474476" y="3384641"/>
            <a:ext cx="488814" cy="907256"/>
          </a:xfrm>
          <a:prstGeom prst="bentConnector3">
            <a:avLst>
              <a:gd name="adj1" fmla="val 50000"/>
            </a:avLst>
          </a:prstGeom>
          <a:noFill/>
          <a:ln w="3175">
            <a:solidFill>
              <a:srgbClr val="0C2D83"/>
            </a:solidFill>
            <a:miter lim="800000"/>
            <a:headEnd/>
            <a:tailEnd/>
          </a:ln>
          <a:effectLst/>
        </p:spPr>
      </p:cxnSp>
      <p:cxnSp>
        <p:nvCxnSpPr>
          <p:cNvPr id="20" name="AutoShape 19">
            <a:extLst>
              <a:ext uri="{FF2B5EF4-FFF2-40B4-BE49-F238E27FC236}">
                <a16:creationId xmlns:a16="http://schemas.microsoft.com/office/drawing/2014/main" id="{E8CA8406-7356-48C1-AAC9-E6DAD81E5D50}"/>
              </a:ext>
            </a:extLst>
          </p:cNvPr>
          <p:cNvCxnSpPr>
            <a:cxnSpLocks noChangeShapeType="1"/>
            <a:stCxn id="6" idx="3"/>
            <a:endCxn id="9" idx="1"/>
          </p:cNvCxnSpPr>
          <p:nvPr/>
        </p:nvCxnSpPr>
        <p:spPr bwMode="auto">
          <a:xfrm flipV="1">
            <a:off x="3255649" y="2232912"/>
            <a:ext cx="361951" cy="238123"/>
          </a:xfrm>
          <a:prstGeom prst="bentConnector3">
            <a:avLst>
              <a:gd name="adj1" fmla="val 50000"/>
            </a:avLst>
          </a:prstGeom>
          <a:noFill/>
          <a:ln w="3175">
            <a:solidFill>
              <a:srgbClr val="0C2D83"/>
            </a:solidFill>
            <a:miter lim="800000"/>
            <a:headEnd/>
            <a:tailEnd/>
          </a:ln>
          <a:effectLst/>
        </p:spPr>
      </p:cxnSp>
      <p:cxnSp>
        <p:nvCxnSpPr>
          <p:cNvPr id="21" name="AutoShape 20">
            <a:extLst>
              <a:ext uri="{FF2B5EF4-FFF2-40B4-BE49-F238E27FC236}">
                <a16:creationId xmlns:a16="http://schemas.microsoft.com/office/drawing/2014/main" id="{40FAAC46-840F-4EC8-88F4-6C9FB7A7C46D}"/>
              </a:ext>
            </a:extLst>
          </p:cNvPr>
          <p:cNvCxnSpPr>
            <a:cxnSpLocks noChangeShapeType="1"/>
            <a:stCxn id="6" idx="3"/>
            <a:endCxn id="10" idx="1"/>
          </p:cNvCxnSpPr>
          <p:nvPr/>
        </p:nvCxnSpPr>
        <p:spPr bwMode="auto">
          <a:xfrm>
            <a:off x="3255649" y="2471035"/>
            <a:ext cx="361951" cy="222252"/>
          </a:xfrm>
          <a:prstGeom prst="bentConnector3">
            <a:avLst>
              <a:gd name="adj1" fmla="val 50000"/>
            </a:avLst>
          </a:prstGeom>
          <a:noFill/>
          <a:ln w="3175">
            <a:solidFill>
              <a:srgbClr val="0C2D83"/>
            </a:solidFill>
            <a:miter lim="800000"/>
            <a:headEnd/>
            <a:tailEnd/>
          </a:ln>
          <a:effectLst/>
        </p:spPr>
      </p:cxnSp>
      <p:cxnSp>
        <p:nvCxnSpPr>
          <p:cNvPr id="22" name="AutoShape 21">
            <a:extLst>
              <a:ext uri="{FF2B5EF4-FFF2-40B4-BE49-F238E27FC236}">
                <a16:creationId xmlns:a16="http://schemas.microsoft.com/office/drawing/2014/main" id="{63B64FAA-03E6-48BA-88C7-89CB5A51F51F}"/>
              </a:ext>
            </a:extLst>
          </p:cNvPr>
          <p:cNvCxnSpPr>
            <a:cxnSpLocks noChangeShapeType="1"/>
            <a:stCxn id="8" idx="3"/>
            <a:endCxn id="11" idx="1"/>
          </p:cNvCxnSpPr>
          <p:nvPr/>
        </p:nvCxnSpPr>
        <p:spPr bwMode="auto">
          <a:xfrm flipV="1">
            <a:off x="3255649" y="3157631"/>
            <a:ext cx="361951" cy="230979"/>
          </a:xfrm>
          <a:prstGeom prst="bentConnector3">
            <a:avLst>
              <a:gd name="adj1" fmla="val 50000"/>
            </a:avLst>
          </a:prstGeom>
          <a:noFill/>
          <a:ln w="3175">
            <a:solidFill>
              <a:srgbClr val="0C2D83"/>
            </a:solidFill>
            <a:miter lim="800000"/>
            <a:headEnd/>
            <a:tailEnd/>
          </a:ln>
          <a:effectLst/>
        </p:spPr>
      </p:cxnSp>
      <p:cxnSp>
        <p:nvCxnSpPr>
          <p:cNvPr id="23" name="AutoShape 22">
            <a:extLst>
              <a:ext uri="{FF2B5EF4-FFF2-40B4-BE49-F238E27FC236}">
                <a16:creationId xmlns:a16="http://schemas.microsoft.com/office/drawing/2014/main" id="{62FCAC0F-7CEE-44C9-8A1F-E2204E0E6BCB}"/>
              </a:ext>
            </a:extLst>
          </p:cNvPr>
          <p:cNvCxnSpPr>
            <a:cxnSpLocks noChangeShapeType="1"/>
            <a:stCxn id="8" idx="3"/>
            <a:endCxn id="12" idx="1"/>
          </p:cNvCxnSpPr>
          <p:nvPr/>
        </p:nvCxnSpPr>
        <p:spPr bwMode="auto">
          <a:xfrm>
            <a:off x="3255649" y="3388610"/>
            <a:ext cx="361951" cy="228600"/>
          </a:xfrm>
          <a:prstGeom prst="bentConnector3">
            <a:avLst>
              <a:gd name="adj1" fmla="val 50000"/>
            </a:avLst>
          </a:prstGeom>
          <a:noFill/>
          <a:ln w="3175">
            <a:solidFill>
              <a:srgbClr val="0C2D83"/>
            </a:solidFill>
            <a:miter lim="800000"/>
            <a:headEnd/>
            <a:tailEnd/>
          </a:ln>
          <a:effectLst/>
        </p:spPr>
      </p:cxnSp>
      <p:sp>
        <p:nvSpPr>
          <p:cNvPr id="24" name="Rectangle 23">
            <a:extLst>
              <a:ext uri="{FF2B5EF4-FFF2-40B4-BE49-F238E27FC236}">
                <a16:creationId xmlns:a16="http://schemas.microsoft.com/office/drawing/2014/main" id="{33925A25-A05A-4295-A41A-1EB808AFB8E9}"/>
              </a:ext>
            </a:extLst>
          </p:cNvPr>
          <p:cNvSpPr>
            <a:spLocks noChangeArrowheads="1"/>
          </p:cNvSpPr>
          <p:nvPr/>
        </p:nvSpPr>
        <p:spPr bwMode="auto">
          <a:xfrm>
            <a:off x="468000" y="5051516"/>
            <a:ext cx="1006475" cy="487363"/>
          </a:xfrm>
          <a:prstGeom prst="rect">
            <a:avLst/>
          </a:prstGeom>
          <a:solidFill>
            <a:srgbClr val="00338D"/>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관련 법령상 </a:t>
            </a:r>
          </a:p>
          <a:p>
            <a:pPr marL="285750" indent="-285750" defTabSz="762000" eaLnBrk="0" hangingPunct="0">
              <a:defRPr/>
            </a:pPr>
            <a:r>
              <a:rPr kumimoji="1" lang="ko-KR" altLang="en-US" sz="1000" b="1" kern="0" dirty="0">
                <a:solidFill>
                  <a:srgbClr val="FFFFFF"/>
                </a:solidFill>
                <a:latin typeface="Arial" panose="020B0604020202020204" pitchFamily="34" charset="0"/>
                <a:ea typeface="+mj-ea"/>
                <a:cs typeface="Arial" panose="020B0604020202020204" pitchFamily="34" charset="0"/>
              </a:rPr>
              <a:t>평가방법</a:t>
            </a:r>
          </a:p>
        </p:txBody>
      </p:sp>
      <p:sp>
        <p:nvSpPr>
          <p:cNvPr id="25" name="Rectangle 24">
            <a:extLst>
              <a:ext uri="{FF2B5EF4-FFF2-40B4-BE49-F238E27FC236}">
                <a16:creationId xmlns:a16="http://schemas.microsoft.com/office/drawing/2014/main" id="{EFF5A33E-6419-4883-BC75-B8214A05DBC4}"/>
              </a:ext>
            </a:extLst>
          </p:cNvPr>
          <p:cNvSpPr>
            <a:spLocks noChangeArrowheads="1"/>
          </p:cNvSpPr>
          <p:nvPr/>
        </p:nvSpPr>
        <p:spPr bwMode="auto">
          <a:xfrm>
            <a:off x="3617600" y="4863397"/>
            <a:ext cx="2593156" cy="376238"/>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kern="0" dirty="0">
                <a:solidFill>
                  <a:schemeClr val="accent1">
                    <a:lumMod val="50000"/>
                  </a:schemeClr>
                </a:solidFill>
                <a:latin typeface="Arial" panose="020B0604020202020204" pitchFamily="34" charset="0"/>
                <a:ea typeface="+mj-ea"/>
                <a:cs typeface="Arial" panose="020B0604020202020204" pitchFamily="34" charset="0"/>
              </a:rPr>
              <a:t>상증법상 평가</a:t>
            </a:r>
          </a:p>
        </p:txBody>
      </p:sp>
      <p:sp>
        <p:nvSpPr>
          <p:cNvPr id="26" name="Rectangle 25">
            <a:extLst>
              <a:ext uri="{FF2B5EF4-FFF2-40B4-BE49-F238E27FC236}">
                <a16:creationId xmlns:a16="http://schemas.microsoft.com/office/drawing/2014/main" id="{987A00C0-609E-4A1C-83B5-AC3FD2300D02}"/>
              </a:ext>
            </a:extLst>
          </p:cNvPr>
          <p:cNvSpPr>
            <a:spLocks noChangeArrowheads="1"/>
          </p:cNvSpPr>
          <p:nvPr/>
        </p:nvSpPr>
        <p:spPr bwMode="auto">
          <a:xfrm>
            <a:off x="3617600" y="5323772"/>
            <a:ext cx="2593156" cy="376238"/>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kern="0" dirty="0">
                <a:solidFill>
                  <a:schemeClr val="accent1">
                    <a:lumMod val="50000"/>
                  </a:schemeClr>
                </a:solidFill>
                <a:latin typeface="Arial" panose="020B0604020202020204" pitchFamily="34" charset="0"/>
                <a:ea typeface="+mj-ea"/>
                <a:cs typeface="Arial" panose="020B0604020202020204" pitchFamily="34" charset="0"/>
              </a:rPr>
              <a:t>증권의발행및공시규정</a:t>
            </a:r>
          </a:p>
        </p:txBody>
      </p:sp>
      <p:sp>
        <p:nvSpPr>
          <p:cNvPr id="27" name="Rectangle 26">
            <a:extLst>
              <a:ext uri="{FF2B5EF4-FFF2-40B4-BE49-F238E27FC236}">
                <a16:creationId xmlns:a16="http://schemas.microsoft.com/office/drawing/2014/main" id="{79F20B17-1375-4648-9DB8-CDE23373A7D6}"/>
              </a:ext>
            </a:extLst>
          </p:cNvPr>
          <p:cNvSpPr>
            <a:spLocks noChangeArrowheads="1"/>
          </p:cNvSpPr>
          <p:nvPr/>
        </p:nvSpPr>
        <p:spPr bwMode="auto">
          <a:xfrm>
            <a:off x="6282888" y="4863397"/>
            <a:ext cx="2769672" cy="376238"/>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dirty="0">
                <a:solidFill>
                  <a:srgbClr val="000000"/>
                </a:solidFill>
                <a:latin typeface="Arial" panose="020B0604020202020204" pitchFamily="34" charset="0"/>
                <a:ea typeface="+mj-ea"/>
                <a:cs typeface="Arial" panose="020B0604020202020204" pitchFamily="34" charset="0"/>
              </a:rPr>
              <a:t>거래되는 시가가 없는 경우 주당 </a:t>
            </a:r>
            <a:br>
              <a:rPr lang="en-US" altLang="ko-KR" sz="900" kern="0" dirty="0">
                <a:solidFill>
                  <a:srgbClr val="000000"/>
                </a:solidFill>
                <a:latin typeface="Arial" panose="020B0604020202020204" pitchFamily="34" charset="0"/>
                <a:ea typeface="+mj-ea"/>
                <a:cs typeface="Arial" panose="020B0604020202020204" pitchFamily="34" charset="0"/>
              </a:rPr>
            </a:br>
            <a:r>
              <a:rPr lang="ko-KR" altLang="en-US" sz="900" kern="0" dirty="0">
                <a:solidFill>
                  <a:srgbClr val="000000"/>
                </a:solidFill>
                <a:latin typeface="Arial" panose="020B0604020202020204" pitchFamily="34" charset="0"/>
                <a:ea typeface="+mj-ea"/>
                <a:cs typeface="Arial" panose="020B0604020202020204" pitchFamily="34" charset="0"/>
              </a:rPr>
              <a:t>순자산가치와 순손익가치의 가중평균으로 가치산정</a:t>
            </a:r>
          </a:p>
        </p:txBody>
      </p:sp>
      <p:sp>
        <p:nvSpPr>
          <p:cNvPr id="28" name="Rectangle 27">
            <a:extLst>
              <a:ext uri="{FF2B5EF4-FFF2-40B4-BE49-F238E27FC236}">
                <a16:creationId xmlns:a16="http://schemas.microsoft.com/office/drawing/2014/main" id="{7DAD1C67-F625-4DB7-AEEB-E0B5A5A0F5D4}"/>
              </a:ext>
            </a:extLst>
          </p:cNvPr>
          <p:cNvSpPr>
            <a:spLocks noChangeArrowheads="1"/>
          </p:cNvSpPr>
          <p:nvPr/>
        </p:nvSpPr>
        <p:spPr bwMode="auto">
          <a:xfrm>
            <a:off x="6282888" y="5323772"/>
            <a:ext cx="2665413" cy="376238"/>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dirty="0">
                <a:solidFill>
                  <a:srgbClr val="000000"/>
                </a:solidFill>
                <a:latin typeface="Arial" panose="020B0604020202020204" pitchFamily="34" charset="0"/>
                <a:ea typeface="+mj-ea"/>
                <a:cs typeface="Arial" panose="020B0604020202020204" pitchFamily="34" charset="0"/>
              </a:rPr>
              <a:t>본질가치와 상대가치의 가중평균</a:t>
            </a:r>
          </a:p>
        </p:txBody>
      </p:sp>
      <p:cxnSp>
        <p:nvCxnSpPr>
          <p:cNvPr id="29" name="AutoShape 28">
            <a:extLst>
              <a:ext uri="{FF2B5EF4-FFF2-40B4-BE49-F238E27FC236}">
                <a16:creationId xmlns:a16="http://schemas.microsoft.com/office/drawing/2014/main" id="{FEFA1306-78AD-4457-AC29-F57A924EFEF1}"/>
              </a:ext>
            </a:extLst>
          </p:cNvPr>
          <p:cNvCxnSpPr>
            <a:cxnSpLocks noChangeShapeType="1"/>
            <a:stCxn id="24" idx="3"/>
            <a:endCxn id="25" idx="1"/>
          </p:cNvCxnSpPr>
          <p:nvPr/>
        </p:nvCxnSpPr>
        <p:spPr bwMode="auto">
          <a:xfrm flipV="1">
            <a:off x="1474475" y="5051516"/>
            <a:ext cx="2143125" cy="243682"/>
          </a:xfrm>
          <a:prstGeom prst="bentConnector3">
            <a:avLst>
              <a:gd name="adj1" fmla="val 50000"/>
            </a:avLst>
          </a:prstGeom>
          <a:noFill/>
          <a:ln w="3175">
            <a:solidFill>
              <a:srgbClr val="0C2D83"/>
            </a:solidFill>
            <a:miter lim="800000"/>
            <a:headEnd/>
            <a:tailEnd/>
          </a:ln>
          <a:effectLst/>
        </p:spPr>
      </p:cxnSp>
      <p:cxnSp>
        <p:nvCxnSpPr>
          <p:cNvPr id="30" name="AutoShape 29">
            <a:extLst>
              <a:ext uri="{FF2B5EF4-FFF2-40B4-BE49-F238E27FC236}">
                <a16:creationId xmlns:a16="http://schemas.microsoft.com/office/drawing/2014/main" id="{7E9C2D60-2541-4F32-8779-7B0BC8E33724}"/>
              </a:ext>
            </a:extLst>
          </p:cNvPr>
          <p:cNvCxnSpPr>
            <a:cxnSpLocks noChangeShapeType="1"/>
            <a:stCxn id="24" idx="3"/>
            <a:endCxn id="26" idx="1"/>
          </p:cNvCxnSpPr>
          <p:nvPr/>
        </p:nvCxnSpPr>
        <p:spPr bwMode="auto">
          <a:xfrm>
            <a:off x="1474475" y="5295198"/>
            <a:ext cx="2143125" cy="216693"/>
          </a:xfrm>
          <a:prstGeom prst="bentConnector3">
            <a:avLst>
              <a:gd name="adj1" fmla="val 50000"/>
            </a:avLst>
          </a:prstGeom>
          <a:noFill/>
          <a:ln w="3175">
            <a:solidFill>
              <a:srgbClr val="0C2D83"/>
            </a:solidFill>
            <a:miter lim="800000"/>
            <a:headEnd/>
            <a:tailEnd/>
          </a:ln>
          <a:effectLst/>
        </p:spPr>
      </p:cxnSp>
      <p:sp>
        <p:nvSpPr>
          <p:cNvPr id="31" name="Rectangle 30">
            <a:extLst>
              <a:ext uri="{FF2B5EF4-FFF2-40B4-BE49-F238E27FC236}">
                <a16:creationId xmlns:a16="http://schemas.microsoft.com/office/drawing/2014/main" id="{C216AF4B-7653-49DC-9B4D-6AD50B3DEF1A}"/>
              </a:ext>
            </a:extLst>
          </p:cNvPr>
          <p:cNvSpPr>
            <a:spLocks noChangeArrowheads="1"/>
          </p:cNvSpPr>
          <p:nvPr/>
        </p:nvSpPr>
        <p:spPr bwMode="auto">
          <a:xfrm>
            <a:off x="3620776" y="4344287"/>
            <a:ext cx="2590955"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dirty="0">
                <a:solidFill>
                  <a:schemeClr val="accent1">
                    <a:lumMod val="50000"/>
                  </a:schemeClr>
                </a:solidFill>
                <a:latin typeface="Arial" panose="020B0604020202020204" pitchFamily="34" charset="0"/>
                <a:ea typeface="+mj-ea"/>
                <a:cs typeface="Arial" panose="020B0604020202020204" pitchFamily="34" charset="0"/>
              </a:rPr>
              <a:t>Replacement Cost Method</a:t>
            </a:r>
          </a:p>
        </p:txBody>
      </p:sp>
      <p:sp>
        <p:nvSpPr>
          <p:cNvPr id="32" name="Rectangle 31">
            <a:extLst>
              <a:ext uri="{FF2B5EF4-FFF2-40B4-BE49-F238E27FC236}">
                <a16:creationId xmlns:a16="http://schemas.microsoft.com/office/drawing/2014/main" id="{666BD2A4-2CD8-4C94-90B1-8A2E4DC44EF6}"/>
              </a:ext>
            </a:extLst>
          </p:cNvPr>
          <p:cNvSpPr>
            <a:spLocks noChangeArrowheads="1"/>
          </p:cNvSpPr>
          <p:nvPr/>
        </p:nvSpPr>
        <p:spPr bwMode="auto">
          <a:xfrm>
            <a:off x="6282887" y="4334762"/>
            <a:ext cx="2303464"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dirty="0">
                <a:solidFill>
                  <a:srgbClr val="000000"/>
                </a:solidFill>
                <a:latin typeface="Arial" panose="020B0604020202020204" pitchFamily="34" charset="0"/>
                <a:ea typeface="+mj-ea"/>
                <a:cs typeface="Arial" panose="020B0604020202020204" pitchFamily="34" charset="0"/>
              </a:rPr>
              <a:t>대체원가를 통한 가치평가  </a:t>
            </a:r>
          </a:p>
        </p:txBody>
      </p:sp>
      <p:sp>
        <p:nvSpPr>
          <p:cNvPr id="33" name="Rectangle 32">
            <a:extLst>
              <a:ext uri="{FF2B5EF4-FFF2-40B4-BE49-F238E27FC236}">
                <a16:creationId xmlns:a16="http://schemas.microsoft.com/office/drawing/2014/main" id="{F50E203C-2DD5-4A33-8767-F1F15F9B2576}"/>
              </a:ext>
            </a:extLst>
          </p:cNvPr>
          <p:cNvSpPr>
            <a:spLocks noChangeArrowheads="1"/>
          </p:cNvSpPr>
          <p:nvPr/>
        </p:nvSpPr>
        <p:spPr bwMode="auto">
          <a:xfrm>
            <a:off x="3620776" y="3912487"/>
            <a:ext cx="2590955"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dirty="0">
                <a:solidFill>
                  <a:schemeClr val="accent1">
                    <a:lumMod val="50000"/>
                  </a:schemeClr>
                </a:solidFill>
                <a:latin typeface="Arial" panose="020B0604020202020204" pitchFamily="34" charset="0"/>
                <a:ea typeface="+mj-ea"/>
                <a:cs typeface="Arial" panose="020B0604020202020204" pitchFamily="34" charset="0"/>
              </a:rPr>
              <a:t>Net Asset Value Method</a:t>
            </a:r>
          </a:p>
        </p:txBody>
      </p:sp>
      <p:sp>
        <p:nvSpPr>
          <p:cNvPr id="34" name="Rectangle 33">
            <a:extLst>
              <a:ext uri="{FF2B5EF4-FFF2-40B4-BE49-F238E27FC236}">
                <a16:creationId xmlns:a16="http://schemas.microsoft.com/office/drawing/2014/main" id="{2902D411-1380-44DC-B577-549659F2FB5B}"/>
              </a:ext>
            </a:extLst>
          </p:cNvPr>
          <p:cNvSpPr>
            <a:spLocks noChangeArrowheads="1"/>
          </p:cNvSpPr>
          <p:nvPr/>
        </p:nvSpPr>
        <p:spPr bwMode="auto">
          <a:xfrm>
            <a:off x="6282886" y="3901372"/>
            <a:ext cx="2516179"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dirty="0">
                <a:solidFill>
                  <a:srgbClr val="000000"/>
                </a:solidFill>
                <a:latin typeface="Arial" panose="020B0604020202020204" pitchFamily="34" charset="0"/>
                <a:ea typeface="+mj-ea"/>
                <a:cs typeface="Arial" panose="020B0604020202020204" pitchFamily="34" charset="0"/>
              </a:rPr>
              <a:t>보유자산 및 부채를 시장가치로 환원하여 평가</a:t>
            </a:r>
          </a:p>
        </p:txBody>
      </p:sp>
      <p:cxnSp>
        <p:nvCxnSpPr>
          <p:cNvPr id="35" name="AutoShape 34">
            <a:extLst>
              <a:ext uri="{FF2B5EF4-FFF2-40B4-BE49-F238E27FC236}">
                <a16:creationId xmlns:a16="http://schemas.microsoft.com/office/drawing/2014/main" id="{3E356502-4A71-44AD-A907-4C96E819B00E}"/>
              </a:ext>
            </a:extLst>
          </p:cNvPr>
          <p:cNvCxnSpPr>
            <a:cxnSpLocks noChangeShapeType="1"/>
            <a:stCxn id="7" idx="3"/>
            <a:endCxn id="31" idx="1"/>
          </p:cNvCxnSpPr>
          <p:nvPr/>
        </p:nvCxnSpPr>
        <p:spPr bwMode="auto">
          <a:xfrm>
            <a:off x="3255649" y="4291897"/>
            <a:ext cx="365127" cy="219078"/>
          </a:xfrm>
          <a:prstGeom prst="bentConnector3">
            <a:avLst>
              <a:gd name="adj1" fmla="val 50000"/>
            </a:avLst>
          </a:prstGeom>
          <a:noFill/>
          <a:ln w="3175">
            <a:solidFill>
              <a:srgbClr val="0C2D83"/>
            </a:solidFill>
            <a:miter lim="800000"/>
            <a:headEnd/>
            <a:tailEnd/>
          </a:ln>
          <a:effectLst/>
        </p:spPr>
      </p:cxnSp>
      <p:cxnSp>
        <p:nvCxnSpPr>
          <p:cNvPr id="36" name="AutoShape 35">
            <a:extLst>
              <a:ext uri="{FF2B5EF4-FFF2-40B4-BE49-F238E27FC236}">
                <a16:creationId xmlns:a16="http://schemas.microsoft.com/office/drawing/2014/main" id="{FEDA1750-8978-43D6-89AA-51F7FDEA548C}"/>
              </a:ext>
            </a:extLst>
          </p:cNvPr>
          <p:cNvCxnSpPr>
            <a:cxnSpLocks noChangeShapeType="1"/>
            <a:stCxn id="7" idx="3"/>
            <a:endCxn id="33" idx="1"/>
          </p:cNvCxnSpPr>
          <p:nvPr/>
        </p:nvCxnSpPr>
        <p:spPr bwMode="auto">
          <a:xfrm flipV="1">
            <a:off x="3255649" y="4079175"/>
            <a:ext cx="365127" cy="212722"/>
          </a:xfrm>
          <a:prstGeom prst="bentConnector3">
            <a:avLst>
              <a:gd name="adj1" fmla="val 50000"/>
            </a:avLst>
          </a:prstGeom>
          <a:noFill/>
          <a:ln w="3175">
            <a:solidFill>
              <a:srgbClr val="0C2D83"/>
            </a:solidFill>
            <a:miter lim="800000"/>
            <a:headEnd/>
            <a:tailEnd/>
          </a:ln>
          <a:effectLst/>
        </p:spPr>
      </p:cxnSp>
      <p:sp>
        <p:nvSpPr>
          <p:cNvPr id="37" name="제목 2">
            <a:extLst>
              <a:ext uri="{FF2B5EF4-FFF2-40B4-BE49-F238E27FC236}">
                <a16:creationId xmlns:a16="http://schemas.microsoft.com/office/drawing/2014/main" id="{BA0FD9A1-6C00-4557-B956-0F384489A8D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spTree>
    <p:extLst>
      <p:ext uri="{BB962C8B-B14F-4D97-AF65-F5344CB8AC3E}">
        <p14:creationId xmlns:p14="http://schemas.microsoft.com/office/powerpoint/2010/main" val="515155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Price Analysis Methodology (2/3)</a:t>
            </a:r>
          </a:p>
        </p:txBody>
      </p:sp>
      <p:sp>
        <p:nvSpPr>
          <p:cNvPr id="96" name="직사각형 95">
            <a:extLst>
              <a:ext uri="{FF2B5EF4-FFF2-40B4-BE49-F238E27FC236}">
                <a16:creationId xmlns:a16="http://schemas.microsoft.com/office/drawing/2014/main" id="{35C8A3E5-AED9-4F75-AACB-605AE46E5EE6}"/>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fontAlgn="base">
              <a:lnSpc>
                <a:spcPct val="120000"/>
              </a:lnSpc>
              <a:spcBef>
                <a:spcPct val="0"/>
              </a:spcBef>
              <a:spcAft>
                <a:spcPct val="0"/>
              </a:spcAft>
              <a:defRPr/>
            </a:pPr>
            <a:r>
              <a:rPr lang="ko-KR" altLang="en-US" sz="1200" b="1" kern="0" dirty="0">
                <a:solidFill>
                  <a:srgbClr val="000000"/>
                </a:solidFill>
                <a:latin typeface="Arial" panose="020B0604020202020204" pitchFamily="34" charset="0"/>
              </a:rPr>
              <a:t>가치평가를 위해 적용한 현금흐름할인법</a:t>
            </a:r>
            <a:r>
              <a:rPr lang="en-US" altLang="ko-KR" sz="1200" b="1" kern="0" dirty="0">
                <a:solidFill>
                  <a:srgbClr val="000000"/>
                </a:solidFill>
                <a:latin typeface="Arial" panose="020B0604020202020204" pitchFamily="34" charset="0"/>
              </a:rPr>
              <a:t>(DCF</a:t>
            </a:r>
            <a:r>
              <a:rPr lang="ko-KR" altLang="en-US" sz="1200" b="1" kern="0" dirty="0">
                <a:solidFill>
                  <a:srgbClr val="000000"/>
                </a:solidFill>
                <a:latin typeface="Arial" panose="020B0604020202020204" pitchFamily="34" charset="0"/>
              </a:rPr>
              <a:t>법</a:t>
            </a:r>
            <a:r>
              <a:rPr lang="en-US" altLang="ko-KR" sz="1200" b="1" kern="0" dirty="0">
                <a:solidFill>
                  <a:srgbClr val="000000"/>
                </a:solidFill>
                <a:latin typeface="Arial" panose="020B0604020202020204" pitchFamily="34" charset="0"/>
              </a:rPr>
              <a:t>) </a:t>
            </a:r>
            <a:r>
              <a:rPr lang="ko-KR" altLang="en-US" sz="1200" b="1" kern="0" dirty="0">
                <a:solidFill>
                  <a:srgbClr val="000000"/>
                </a:solidFill>
                <a:latin typeface="Arial" panose="020B0604020202020204" pitchFamily="34" charset="0"/>
              </a:rPr>
              <a:t>방법론에 대한 설명은 다음과 같음</a:t>
            </a:r>
            <a:endParaRPr lang="en-US" altLang="ko-KR" sz="1200" b="1" kern="0" dirty="0">
              <a:solidFill>
                <a:srgbClr val="000000"/>
              </a:solidFill>
              <a:latin typeface="Arial" panose="020B0604020202020204" pitchFamily="34" charset="0"/>
            </a:endParaRPr>
          </a:p>
        </p:txBody>
      </p:sp>
      <p:sp>
        <p:nvSpPr>
          <p:cNvPr id="14" name="Rectangle 22">
            <a:extLst>
              <a:ext uri="{FF2B5EF4-FFF2-40B4-BE49-F238E27FC236}">
                <a16:creationId xmlns:a16="http://schemas.microsoft.com/office/drawing/2014/main" id="{7F9EB5D6-308B-46EB-A783-926634209B61}"/>
              </a:ext>
            </a:extLst>
          </p:cNvPr>
          <p:cNvSpPr>
            <a:spLocks noChangeArrowheads="1"/>
          </p:cNvSpPr>
          <p:nvPr>
            <p:custDataLst>
              <p:tags r:id="rId1"/>
            </p:custDataLst>
          </p:nvPr>
        </p:nvSpPr>
        <p:spPr bwMode="auto">
          <a:xfrm>
            <a:off x="4680000" y="1912715"/>
            <a:ext cx="3960000" cy="3090333"/>
          </a:xfrm>
          <a:prstGeom prst="rect">
            <a:avLst/>
          </a:prstGeom>
          <a:noFill/>
          <a:ln w="9525">
            <a:noFill/>
            <a:miter lim="800000"/>
            <a:headEnd/>
            <a:tailEnd/>
          </a:ln>
        </p:spPr>
        <p:txBody>
          <a:bodyPr wrap="square" lIns="0" tIns="0" rIns="0" bIns="0">
            <a:spAutoFit/>
          </a:bodyPr>
          <a:lstStyle/>
          <a:p>
            <a:pPr marL="180975" lvl="1" indent="-179388" algn="l">
              <a:lnSpc>
                <a:spcPct val="150000"/>
              </a:lnSpc>
              <a:spcBef>
                <a:spcPct val="50000"/>
              </a:spcBef>
              <a:buClr>
                <a:srgbClr val="00338D"/>
              </a:buClr>
              <a:buSzPct val="150000"/>
              <a:buFont typeface="Arial" panose="020B0604020202020204" pitchFamily="34" charset="0"/>
              <a:buChar char="•"/>
            </a:pP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Discounted Cash Flow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이하 “</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DCF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은 회사의 향후 추정된 영업현금흐름을 가치평가 기준일의 현재가치로 할인하여 평가하는 방법으로</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추정기간 이후의 가치</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(Terminal Value)</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는 일정한 성장을 가정하여 가치평가 기준일의 현재가치로 할인하여 합산함</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DCF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방법은 할인 대상 현금흐름에 따라 자기자본에 대한 현금흐름</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Equity)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접근법과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기업에 대한 현금흐름</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Firm)</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접근법으로 구분할 수 있음</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잉여현금흐름 추정 시</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기업에 귀속되는 현금흐름</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Firm)</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을 추정하는 </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FCFF</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법을 사용하며</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그에 따라 할인율도 자기자본비용과 타인자본비용을 가중평균한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(Weighted Average Cost of Capital)</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을 이용하는 일반적으로 인정된 가치평가 방법론을 본 보고서에서도 사용함</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현재가치로 할인하는 할인율</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은 시간의 가치뿐 아니라</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영업 및 재무활동과 관련된 위험 등을 반영함</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p>
        </p:txBody>
      </p:sp>
      <p:grpSp>
        <p:nvGrpSpPr>
          <p:cNvPr id="15" name="그룹 14">
            <a:extLst>
              <a:ext uri="{FF2B5EF4-FFF2-40B4-BE49-F238E27FC236}">
                <a16:creationId xmlns:a16="http://schemas.microsoft.com/office/drawing/2014/main" id="{26B0DA5B-ABE4-43A1-9109-65A5D8EE7A1D}"/>
              </a:ext>
            </a:extLst>
          </p:cNvPr>
          <p:cNvGrpSpPr/>
          <p:nvPr/>
        </p:nvGrpSpPr>
        <p:grpSpPr>
          <a:xfrm>
            <a:off x="489600" y="1620000"/>
            <a:ext cx="3960000" cy="4233056"/>
            <a:chOff x="489600" y="1597134"/>
            <a:chExt cx="3960000" cy="4233056"/>
          </a:xfrm>
        </p:grpSpPr>
        <p:grpSp>
          <p:nvGrpSpPr>
            <p:cNvPr id="16" name="그룹 15">
              <a:extLst>
                <a:ext uri="{FF2B5EF4-FFF2-40B4-BE49-F238E27FC236}">
                  <a16:creationId xmlns:a16="http://schemas.microsoft.com/office/drawing/2014/main" id="{E559E89B-09B6-4EB0-9AF5-9BE9B12D2C8F}"/>
                </a:ext>
              </a:extLst>
            </p:cNvPr>
            <p:cNvGrpSpPr/>
            <p:nvPr/>
          </p:nvGrpSpPr>
          <p:grpSpPr>
            <a:xfrm>
              <a:off x="489600" y="2001928"/>
              <a:ext cx="3960000" cy="3828262"/>
              <a:chOff x="1109782" y="1580619"/>
              <a:chExt cx="3611734" cy="4590982"/>
            </a:xfrm>
          </p:grpSpPr>
          <p:sp>
            <p:nvSpPr>
              <p:cNvPr id="18" name="Rectangle 4">
                <a:extLst>
                  <a:ext uri="{FF2B5EF4-FFF2-40B4-BE49-F238E27FC236}">
                    <a16:creationId xmlns:a16="http://schemas.microsoft.com/office/drawing/2014/main" id="{4B00E69D-71E5-40D8-80F3-7615EA78FAA7}"/>
                  </a:ext>
                </a:extLst>
              </p:cNvPr>
              <p:cNvSpPr>
                <a:spLocks noChangeArrowheads="1"/>
              </p:cNvSpPr>
              <p:nvPr/>
            </p:nvSpPr>
            <p:spPr bwMode="auto">
              <a:xfrm>
                <a:off x="1109782" y="2071140"/>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과거 </a:t>
                </a:r>
                <a:r>
                  <a:rPr lang="ko-KR" altLang="en-US" sz="10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재무상태</a:t>
                </a: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표</a:t>
                </a:r>
              </a:p>
            </p:txBody>
          </p:sp>
          <p:sp>
            <p:nvSpPr>
              <p:cNvPr id="19" name="Rectangle 5">
                <a:extLst>
                  <a:ext uri="{FF2B5EF4-FFF2-40B4-BE49-F238E27FC236}">
                    <a16:creationId xmlns:a16="http://schemas.microsoft.com/office/drawing/2014/main" id="{10981307-28B3-4C6D-B789-D05824DE31E2}"/>
                  </a:ext>
                </a:extLst>
              </p:cNvPr>
              <p:cNvSpPr>
                <a:spLocks noChangeArrowheads="1"/>
              </p:cNvSpPr>
              <p:nvPr/>
            </p:nvSpPr>
            <p:spPr bwMode="auto">
              <a:xfrm>
                <a:off x="1109782" y="5739877"/>
                <a:ext cx="1477528" cy="431724"/>
              </a:xfrm>
              <a:prstGeom prst="rect">
                <a:avLst/>
              </a:prstGeom>
              <a:solidFill>
                <a:srgbClr val="6D2077"/>
              </a:solidFill>
              <a:ln w="254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ko-KR"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Price Analysis </a:t>
                </a:r>
                <a:r>
                  <a:rPr kumimoji="0" lang="ko-KR" altLang="en-US"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결과</a:t>
                </a:r>
                <a:endParaRPr kumimoji="0" lang="ko-KR" altLang="en-GB"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20" name="Rectangle 6">
                <a:extLst>
                  <a:ext uri="{FF2B5EF4-FFF2-40B4-BE49-F238E27FC236}">
                    <a16:creationId xmlns:a16="http://schemas.microsoft.com/office/drawing/2014/main" id="{261F614E-16BE-4782-AFE6-D177041A5ABC}"/>
                  </a:ext>
                </a:extLst>
              </p:cNvPr>
              <p:cNvSpPr>
                <a:spLocks noChangeArrowheads="1"/>
              </p:cNvSpPr>
              <p:nvPr/>
            </p:nvSpPr>
            <p:spPr bwMode="auto">
              <a:xfrm>
                <a:off x="1109782" y="4442050"/>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추정 현금흐름</a:t>
                </a:r>
              </a:p>
            </p:txBody>
          </p:sp>
          <p:sp>
            <p:nvSpPr>
              <p:cNvPr id="27" name="Rectangle 7">
                <a:extLst>
                  <a:ext uri="{FF2B5EF4-FFF2-40B4-BE49-F238E27FC236}">
                    <a16:creationId xmlns:a16="http://schemas.microsoft.com/office/drawing/2014/main" id="{DA88E635-06F5-487E-844D-9D54F89BB071}"/>
                  </a:ext>
                </a:extLst>
              </p:cNvPr>
              <p:cNvSpPr>
                <a:spLocks noChangeArrowheads="1"/>
              </p:cNvSpPr>
              <p:nvPr/>
            </p:nvSpPr>
            <p:spPr bwMode="auto">
              <a:xfrm>
                <a:off x="3243988" y="2069729"/>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과거 손익계산서</a:t>
                </a:r>
              </a:p>
            </p:txBody>
          </p:sp>
          <p:sp>
            <p:nvSpPr>
              <p:cNvPr id="28" name="Rectangle 8">
                <a:extLst>
                  <a:ext uri="{FF2B5EF4-FFF2-40B4-BE49-F238E27FC236}">
                    <a16:creationId xmlns:a16="http://schemas.microsoft.com/office/drawing/2014/main" id="{BE5E5EC2-7EFC-4EBF-A3BB-00BA1DAD8CC3}"/>
                  </a:ext>
                </a:extLst>
              </p:cNvPr>
              <p:cNvSpPr>
                <a:spLocks noChangeArrowheads="1"/>
              </p:cNvSpPr>
              <p:nvPr/>
            </p:nvSpPr>
            <p:spPr bwMode="auto">
              <a:xfrm>
                <a:off x="3243988" y="2693279"/>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가정 및 추정</a:t>
                </a:r>
              </a:p>
            </p:txBody>
          </p:sp>
          <p:sp>
            <p:nvSpPr>
              <p:cNvPr id="30" name="Rectangle 9">
                <a:extLst>
                  <a:ext uri="{FF2B5EF4-FFF2-40B4-BE49-F238E27FC236}">
                    <a16:creationId xmlns:a16="http://schemas.microsoft.com/office/drawing/2014/main" id="{23FA2481-6D1C-470F-9FF2-3CDFFE201B2D}"/>
                  </a:ext>
                </a:extLst>
              </p:cNvPr>
              <p:cNvSpPr>
                <a:spLocks noChangeArrowheads="1"/>
              </p:cNvSpPr>
              <p:nvPr/>
            </p:nvSpPr>
            <p:spPr bwMode="auto">
              <a:xfrm>
                <a:off x="3243988" y="3316828"/>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추정 손익계산서</a:t>
                </a:r>
              </a:p>
            </p:txBody>
          </p:sp>
          <p:cxnSp>
            <p:nvCxnSpPr>
              <p:cNvPr id="31" name="AutoShape 10">
                <a:extLst>
                  <a:ext uri="{FF2B5EF4-FFF2-40B4-BE49-F238E27FC236}">
                    <a16:creationId xmlns:a16="http://schemas.microsoft.com/office/drawing/2014/main" id="{1D701E08-0DD3-4F36-A2E3-8749082AEC79}"/>
                  </a:ext>
                </a:extLst>
              </p:cNvPr>
              <p:cNvCxnSpPr>
                <a:cxnSpLocks noChangeShapeType="1"/>
                <a:stCxn id="27" idx="2"/>
                <a:endCxn id="28" idx="0"/>
              </p:cNvCxnSpPr>
              <p:nvPr/>
            </p:nvCxnSpPr>
            <p:spPr bwMode="auto">
              <a:xfrm>
                <a:off x="3982752" y="2501453"/>
                <a:ext cx="0" cy="191826"/>
              </a:xfrm>
              <a:prstGeom prst="straightConnector1">
                <a:avLst/>
              </a:prstGeom>
              <a:noFill/>
              <a:ln w="6350">
                <a:solidFill>
                  <a:srgbClr val="0C2D83"/>
                </a:solidFill>
                <a:round/>
                <a:headEnd type="none" w="sm" len="sm"/>
                <a:tailEnd type="triangle" w="sm" len="sm"/>
              </a:ln>
            </p:spPr>
          </p:cxnSp>
          <p:sp>
            <p:nvSpPr>
              <p:cNvPr id="32" name="Rectangle 11">
                <a:extLst>
                  <a:ext uri="{FF2B5EF4-FFF2-40B4-BE49-F238E27FC236}">
                    <a16:creationId xmlns:a16="http://schemas.microsoft.com/office/drawing/2014/main" id="{6405F944-148D-47FC-A044-71A302FF46AD}"/>
                  </a:ext>
                </a:extLst>
              </p:cNvPr>
              <p:cNvSpPr>
                <a:spLocks noChangeArrowheads="1"/>
              </p:cNvSpPr>
              <p:nvPr/>
            </p:nvSpPr>
            <p:spPr bwMode="auto">
              <a:xfrm>
                <a:off x="1109782" y="3749964"/>
                <a:ext cx="1477528" cy="474897"/>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자본적 지출 및 </a:t>
                </a:r>
                <a:br>
                  <a:rPr kumimoji="0" lang="en-US" altLang="ko-KR"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b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운전자본 추정</a:t>
                </a:r>
              </a:p>
            </p:txBody>
          </p:sp>
          <p:sp>
            <p:nvSpPr>
              <p:cNvPr id="33" name="Rectangle 12">
                <a:extLst>
                  <a:ext uri="{FF2B5EF4-FFF2-40B4-BE49-F238E27FC236}">
                    <a16:creationId xmlns:a16="http://schemas.microsoft.com/office/drawing/2014/main" id="{6C5F9A4C-8A72-479D-A48E-2A08EE33C422}"/>
                  </a:ext>
                </a:extLst>
              </p:cNvPr>
              <p:cNvSpPr>
                <a:spLocks noChangeArrowheads="1"/>
              </p:cNvSpPr>
              <p:nvPr/>
            </p:nvSpPr>
            <p:spPr bwMode="auto">
              <a:xfrm>
                <a:off x="1109782" y="5090964"/>
                <a:ext cx="1477528" cy="431724"/>
              </a:xfrm>
              <a:prstGeom prst="rect">
                <a:avLst/>
              </a:prstGeom>
              <a:solidFill>
                <a:srgbClr val="0091DA"/>
              </a:solidFill>
              <a:ln w="12700">
                <a:noFill/>
                <a:miter lim="800000"/>
                <a:headEnd/>
                <a:tailEnd/>
              </a:ln>
            </p:spPr>
            <p:txBody>
              <a:bodyPr tIns="46800" anchor="ctr"/>
              <a:lstStyle/>
              <a:p>
                <a:pPr lvl="0" algn="ctr" eaLnBrk="0" hangingPunct="0">
                  <a:spcBef>
                    <a:spcPct val="0"/>
                  </a:spcBef>
                  <a:defRPr/>
                </a:pPr>
                <a:r>
                  <a:rPr kumimoji="0" lang="en-US" altLang="ko-KR"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DCF </a:t>
                </a:r>
                <a:r>
                  <a:rPr lang="en-US" altLang="ko-KR"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a:t>
                </a:r>
                <a:endParaRPr kumimoji="0" lang="en-GB" altLang="ko-KR"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34" name="AutoShape 13">
                <a:extLst>
                  <a:ext uri="{FF2B5EF4-FFF2-40B4-BE49-F238E27FC236}">
                    <a16:creationId xmlns:a16="http://schemas.microsoft.com/office/drawing/2014/main" id="{21F14992-1CC7-44E8-9C7A-27ECABACC084}"/>
                  </a:ext>
                </a:extLst>
              </p:cNvPr>
              <p:cNvCxnSpPr>
                <a:cxnSpLocks noChangeShapeType="1"/>
                <a:stCxn id="32" idx="2"/>
                <a:endCxn id="20" idx="0"/>
              </p:cNvCxnSpPr>
              <p:nvPr/>
            </p:nvCxnSpPr>
            <p:spPr bwMode="auto">
              <a:xfrm>
                <a:off x="1848546" y="4224860"/>
                <a:ext cx="0" cy="217190"/>
              </a:xfrm>
              <a:prstGeom prst="straightConnector1">
                <a:avLst/>
              </a:prstGeom>
              <a:noFill/>
              <a:ln w="6350">
                <a:solidFill>
                  <a:srgbClr val="0C2D83"/>
                </a:solidFill>
                <a:round/>
                <a:headEnd type="none" w="sm" len="sm"/>
                <a:tailEnd type="triangle" w="sm" len="sm"/>
              </a:ln>
            </p:spPr>
          </p:cxnSp>
          <p:cxnSp>
            <p:nvCxnSpPr>
              <p:cNvPr id="35" name="AutoShape 14">
                <a:extLst>
                  <a:ext uri="{FF2B5EF4-FFF2-40B4-BE49-F238E27FC236}">
                    <a16:creationId xmlns:a16="http://schemas.microsoft.com/office/drawing/2014/main" id="{10FD6B6E-6A4D-432C-A2F1-849DF5214DC5}"/>
                  </a:ext>
                </a:extLst>
              </p:cNvPr>
              <p:cNvCxnSpPr>
                <a:cxnSpLocks noChangeShapeType="1"/>
                <a:stCxn id="20" idx="2"/>
                <a:endCxn id="33" idx="0"/>
              </p:cNvCxnSpPr>
              <p:nvPr/>
            </p:nvCxnSpPr>
            <p:spPr bwMode="auto">
              <a:xfrm>
                <a:off x="1848546" y="4873774"/>
                <a:ext cx="0" cy="217190"/>
              </a:xfrm>
              <a:prstGeom prst="straightConnector1">
                <a:avLst/>
              </a:prstGeom>
              <a:noFill/>
              <a:ln w="6350">
                <a:solidFill>
                  <a:srgbClr val="0C2D83"/>
                </a:solidFill>
                <a:round/>
                <a:headEnd type="none" w="sm" len="sm"/>
                <a:tailEnd type="triangle" w="sm" len="sm"/>
              </a:ln>
            </p:spPr>
          </p:cxnSp>
          <p:cxnSp>
            <p:nvCxnSpPr>
              <p:cNvPr id="36" name="AutoShape 15">
                <a:extLst>
                  <a:ext uri="{FF2B5EF4-FFF2-40B4-BE49-F238E27FC236}">
                    <a16:creationId xmlns:a16="http://schemas.microsoft.com/office/drawing/2014/main" id="{A5CE0A3B-A931-4B9B-96B1-A0814937C010}"/>
                  </a:ext>
                </a:extLst>
              </p:cNvPr>
              <p:cNvCxnSpPr>
                <a:cxnSpLocks noChangeShapeType="1"/>
                <a:stCxn id="28" idx="2"/>
                <a:endCxn id="30" idx="0"/>
              </p:cNvCxnSpPr>
              <p:nvPr/>
            </p:nvCxnSpPr>
            <p:spPr bwMode="auto">
              <a:xfrm>
                <a:off x="3982752" y="3125003"/>
                <a:ext cx="0" cy="191825"/>
              </a:xfrm>
              <a:prstGeom prst="straightConnector1">
                <a:avLst/>
              </a:prstGeom>
              <a:noFill/>
              <a:ln w="6350">
                <a:solidFill>
                  <a:srgbClr val="0C2D83"/>
                </a:solidFill>
                <a:round/>
                <a:headEnd type="none" w="sm" len="sm"/>
                <a:tailEnd type="triangle" w="sm" len="sm"/>
              </a:ln>
            </p:spPr>
          </p:cxnSp>
          <p:cxnSp>
            <p:nvCxnSpPr>
              <p:cNvPr id="37" name="AutoShape 16">
                <a:extLst>
                  <a:ext uri="{FF2B5EF4-FFF2-40B4-BE49-F238E27FC236}">
                    <a16:creationId xmlns:a16="http://schemas.microsoft.com/office/drawing/2014/main" id="{791699B2-5A1F-47E5-BB23-739C09A5F34F}"/>
                  </a:ext>
                </a:extLst>
              </p:cNvPr>
              <p:cNvCxnSpPr>
                <a:cxnSpLocks noChangeShapeType="1"/>
                <a:stCxn id="30" idx="2"/>
                <a:endCxn id="32" idx="3"/>
              </p:cNvCxnSpPr>
              <p:nvPr/>
            </p:nvCxnSpPr>
            <p:spPr bwMode="auto">
              <a:xfrm rot="5400000">
                <a:off x="3165601" y="3170260"/>
                <a:ext cx="238860" cy="1395443"/>
              </a:xfrm>
              <a:prstGeom prst="bentConnector2">
                <a:avLst/>
              </a:prstGeom>
              <a:noFill/>
              <a:ln w="6350">
                <a:solidFill>
                  <a:srgbClr val="0C2D83"/>
                </a:solidFill>
                <a:miter lim="800000"/>
                <a:headEnd type="none" w="sm" len="sm"/>
                <a:tailEnd type="triangle" w="sm" len="sm"/>
              </a:ln>
            </p:spPr>
          </p:cxnSp>
          <p:sp>
            <p:nvSpPr>
              <p:cNvPr id="38" name="Rectangle 17">
                <a:extLst>
                  <a:ext uri="{FF2B5EF4-FFF2-40B4-BE49-F238E27FC236}">
                    <a16:creationId xmlns:a16="http://schemas.microsoft.com/office/drawing/2014/main" id="{51874CF2-9E0D-40EC-B6A8-D92A7E00E3EE}"/>
                  </a:ext>
                </a:extLst>
              </p:cNvPr>
              <p:cNvSpPr>
                <a:spLocks noChangeArrowheads="1"/>
              </p:cNvSpPr>
              <p:nvPr/>
            </p:nvSpPr>
            <p:spPr bwMode="auto">
              <a:xfrm>
                <a:off x="1109782" y="1580619"/>
                <a:ext cx="3611734" cy="388552"/>
              </a:xfrm>
              <a:prstGeom prst="rect">
                <a:avLst/>
              </a:prstGeom>
              <a:solidFill>
                <a:srgbClr val="6D2077"/>
              </a:solidFill>
              <a:ln w="9525" algn="ctr">
                <a:noFill/>
                <a:miter lim="800000"/>
                <a:headEnd/>
                <a:tailEnd/>
              </a:ln>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ko-KR"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Discounted Cash Flow </a:t>
                </a:r>
                <a:r>
                  <a:rPr kumimoji="0" lang="ko-KR" altLang="en-US"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방법</a:t>
                </a:r>
              </a:p>
            </p:txBody>
          </p:sp>
          <p:sp>
            <p:nvSpPr>
              <p:cNvPr id="39" name="Rectangle 18">
                <a:extLst>
                  <a:ext uri="{FF2B5EF4-FFF2-40B4-BE49-F238E27FC236}">
                    <a16:creationId xmlns:a16="http://schemas.microsoft.com/office/drawing/2014/main" id="{29D870D7-0E07-4BA8-ABBA-7BA0F7227BF2}"/>
                  </a:ext>
                </a:extLst>
              </p:cNvPr>
              <p:cNvSpPr>
                <a:spLocks noChangeArrowheads="1"/>
              </p:cNvSpPr>
              <p:nvPr/>
            </p:nvSpPr>
            <p:spPr bwMode="auto">
              <a:xfrm>
                <a:off x="1109782" y="2694691"/>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dirty="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가정 및 추정</a:t>
                </a:r>
              </a:p>
            </p:txBody>
          </p:sp>
          <p:cxnSp>
            <p:nvCxnSpPr>
              <p:cNvPr id="40" name="AutoShape 20">
                <a:extLst>
                  <a:ext uri="{FF2B5EF4-FFF2-40B4-BE49-F238E27FC236}">
                    <a16:creationId xmlns:a16="http://schemas.microsoft.com/office/drawing/2014/main" id="{19CF6F98-AE9B-4AD7-B9F9-35AFCC493402}"/>
                  </a:ext>
                </a:extLst>
              </p:cNvPr>
              <p:cNvCxnSpPr>
                <a:cxnSpLocks noChangeShapeType="1"/>
                <a:stCxn id="33" idx="2"/>
                <a:endCxn id="19" idx="0"/>
              </p:cNvCxnSpPr>
              <p:nvPr/>
            </p:nvCxnSpPr>
            <p:spPr bwMode="auto">
              <a:xfrm>
                <a:off x="1848546" y="5522688"/>
                <a:ext cx="0" cy="217188"/>
              </a:xfrm>
              <a:prstGeom prst="straightConnector1">
                <a:avLst/>
              </a:prstGeom>
              <a:noFill/>
              <a:ln w="6350">
                <a:solidFill>
                  <a:srgbClr val="0C2D83"/>
                </a:solidFill>
                <a:round/>
                <a:headEnd type="none" w="sm" len="sm"/>
                <a:tailEnd type="triangle" w="sm" len="sm"/>
              </a:ln>
            </p:spPr>
          </p:cxnSp>
          <p:cxnSp>
            <p:nvCxnSpPr>
              <p:cNvPr id="41" name="AutoShape 21">
                <a:extLst>
                  <a:ext uri="{FF2B5EF4-FFF2-40B4-BE49-F238E27FC236}">
                    <a16:creationId xmlns:a16="http://schemas.microsoft.com/office/drawing/2014/main" id="{D98A23DF-DC0D-4E9D-B546-F81F90BA93CE}"/>
                  </a:ext>
                </a:extLst>
              </p:cNvPr>
              <p:cNvCxnSpPr>
                <a:cxnSpLocks noChangeShapeType="1"/>
                <a:stCxn id="39" idx="2"/>
                <a:endCxn id="32" idx="0"/>
              </p:cNvCxnSpPr>
              <p:nvPr/>
            </p:nvCxnSpPr>
            <p:spPr bwMode="auto">
              <a:xfrm>
                <a:off x="1848546" y="3126415"/>
                <a:ext cx="0" cy="623549"/>
              </a:xfrm>
              <a:prstGeom prst="straightConnector1">
                <a:avLst/>
              </a:prstGeom>
              <a:noFill/>
              <a:ln w="6350">
                <a:solidFill>
                  <a:srgbClr val="0C2D83"/>
                </a:solidFill>
                <a:round/>
                <a:headEnd type="none" w="sm" len="sm"/>
                <a:tailEnd type="triangle" w="sm" len="sm"/>
              </a:ln>
            </p:spPr>
          </p:cxnSp>
        </p:grpSp>
        <p:sp>
          <p:nvSpPr>
            <p:cNvPr id="17" name="Rectangle 19">
              <a:extLst>
                <a:ext uri="{FF2B5EF4-FFF2-40B4-BE49-F238E27FC236}">
                  <a16:creationId xmlns:a16="http://schemas.microsoft.com/office/drawing/2014/main" id="{226205AF-3FDD-4805-AEB4-C49F736ABC89}"/>
                </a:ext>
              </a:extLst>
            </p:cNvPr>
            <p:cNvSpPr>
              <a:spLocks noChangeArrowheads="1"/>
            </p:cNvSpPr>
            <p:nvPr/>
          </p:nvSpPr>
          <p:spPr bwMode="auto">
            <a:xfrm>
              <a:off x="489600" y="1597134"/>
              <a:ext cx="3960000" cy="324000"/>
            </a:xfrm>
            <a:prstGeom prst="rect">
              <a:avLst/>
            </a:prstGeom>
            <a:solidFill>
              <a:srgbClr val="005EB8"/>
            </a:solidFill>
            <a:ln w="9525">
              <a:noFill/>
              <a:miter lim="800000"/>
              <a:headEnd/>
              <a:tailEnd/>
            </a:ln>
          </p:spPr>
          <p:txBody>
            <a:bodyPr anchor="ctr"/>
            <a:lstStyle/>
            <a:p>
              <a:pPr marL="285750" marR="0" lvl="0" indent="-285750" algn="ctr" defTabSz="762000" eaLnBrk="1" fontAlgn="auto" latinLnBrk="0" hangingPunct="1">
                <a:lnSpc>
                  <a:spcPct val="100000"/>
                </a:lnSpc>
                <a:spcBef>
                  <a:spcPct val="0"/>
                </a:spcBef>
                <a:spcAft>
                  <a:spcPts val="0"/>
                </a:spcAft>
                <a:buClrTx/>
                <a:buSzTx/>
                <a:buFontTx/>
                <a:buNone/>
                <a:tabLst/>
                <a:defRPr/>
              </a:pPr>
              <a:r>
                <a:rPr lang="ko-KR" altLang="en-US" sz="1100" b="1" kern="0" dirty="0">
                  <a:solidFill>
                    <a:sysClr val="window" lastClr="FFFFFF"/>
                  </a:solidFill>
                  <a:latin typeface="Arial" panose="020B0604020202020204" pitchFamily="34" charset="0"/>
                  <a:ea typeface="맑은 고딕" panose="020B0503020000020004" pitchFamily="50" charset="-127"/>
                  <a:cs typeface="Arial" panose="020B0604020202020204" pitchFamily="34" charset="0"/>
                </a:rPr>
                <a:t>이익접근법 </a:t>
              </a:r>
              <a:r>
                <a:rPr lang="en-US" altLang="ko-KR" sz="1100" b="1" kern="0" dirty="0">
                  <a:solidFill>
                    <a:sysClr val="window" lastClr="FFFFFF"/>
                  </a:solidFill>
                  <a:latin typeface="Arial" panose="020B0604020202020204" pitchFamily="34" charset="0"/>
                  <a:ea typeface="맑은 고딕" panose="020B0503020000020004" pitchFamily="50" charset="-127"/>
                  <a:cs typeface="Arial" panose="020B0604020202020204" pitchFamily="34" charset="0"/>
                </a:rPr>
                <a:t>(Income Approach)</a:t>
              </a:r>
              <a:endParaRPr kumimoji="0" lang="en-US" altLang="ko-KR" sz="1100" b="1" i="0" u="none" strike="noStrike" kern="0" cap="none" spc="0" normalizeH="0" baseline="0" noProof="0" dirty="0">
                <a:ln>
                  <a:noFill/>
                </a:ln>
                <a:solidFill>
                  <a:sysClr val="window" lastClr="FFFFFF"/>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cxnSp>
        <p:nvCxnSpPr>
          <p:cNvPr id="42" name="AutoShape 14">
            <a:extLst>
              <a:ext uri="{FF2B5EF4-FFF2-40B4-BE49-F238E27FC236}">
                <a16:creationId xmlns:a16="http://schemas.microsoft.com/office/drawing/2014/main" id="{D9F65AE5-DC57-4EB0-8041-A1624E1834D5}"/>
              </a:ext>
            </a:extLst>
          </p:cNvPr>
          <p:cNvCxnSpPr>
            <a:cxnSpLocks noChangeShapeType="1"/>
            <a:stCxn id="18" idx="2"/>
            <a:endCxn id="39" idx="0"/>
          </p:cNvCxnSpPr>
          <p:nvPr/>
        </p:nvCxnSpPr>
        <p:spPr bwMode="auto">
          <a:xfrm>
            <a:off x="1299600" y="2793823"/>
            <a:ext cx="0" cy="159957"/>
          </a:xfrm>
          <a:prstGeom prst="straightConnector1">
            <a:avLst/>
          </a:prstGeom>
          <a:noFill/>
          <a:ln w="6350">
            <a:solidFill>
              <a:srgbClr val="0C2D83"/>
            </a:solidFill>
            <a:round/>
            <a:headEnd type="none" w="sm" len="sm"/>
            <a:tailEnd type="triangle" w="sm" len="sm"/>
          </a:ln>
        </p:spPr>
      </p:cxnSp>
      <p:sp>
        <p:nvSpPr>
          <p:cNvPr id="43" name="Rectangle 16">
            <a:extLst>
              <a:ext uri="{FF2B5EF4-FFF2-40B4-BE49-F238E27FC236}">
                <a16:creationId xmlns:a16="http://schemas.microsoft.com/office/drawing/2014/main" id="{21B2CAF0-75F6-4A63-9F07-80D4EB43796D}"/>
              </a:ext>
            </a:extLst>
          </p:cNvPr>
          <p:cNvSpPr>
            <a:spLocks noChangeArrowheads="1"/>
          </p:cNvSpPr>
          <p:nvPr/>
        </p:nvSpPr>
        <p:spPr bwMode="auto">
          <a:xfrm>
            <a:off x="4680000" y="1620000"/>
            <a:ext cx="5016500" cy="221214"/>
          </a:xfrm>
          <a:prstGeom prst="rect">
            <a:avLst/>
          </a:prstGeom>
          <a:noFill/>
          <a:ln w="9525" algn="ctr">
            <a:noFill/>
            <a:miter lim="800000"/>
            <a:headEnd/>
            <a:tailEnd/>
          </a:ln>
          <a:effectLst/>
        </p:spPr>
        <p:txBody>
          <a:bodyPr wrap="square" lIns="0" tIns="0" rIns="0" bIns="0">
            <a:spAutoFit/>
          </a:bodyPr>
          <a:lstStyle/>
          <a:p>
            <a:pPr>
              <a:lnSpc>
                <a:spcPct val="150000"/>
              </a:lnSpc>
              <a:buClr>
                <a:srgbClr val="0C2D83"/>
              </a:buClr>
              <a:buSzPct val="85000"/>
              <a:defRPr/>
            </a:pPr>
            <a:r>
              <a:rPr lang="ko-KR" altLang="en-US" sz="1100" b="1" kern="0" dirty="0">
                <a:solidFill>
                  <a:srgbClr val="0C2D83"/>
                </a:solidFill>
                <a:latin typeface="Arial" panose="020B0604020202020204" pitchFamily="34" charset="0"/>
                <a:ea typeface="맑은 고딕"/>
                <a:cs typeface="Arial" panose="020B0604020202020204" pitchFamily="34" charset="0"/>
              </a:rPr>
              <a:t>현금흐름할인법</a:t>
            </a:r>
            <a:r>
              <a:rPr lang="en-US" altLang="ko-KR" sz="1100" b="1" kern="0" dirty="0">
                <a:solidFill>
                  <a:srgbClr val="0C2D83"/>
                </a:solidFill>
                <a:latin typeface="Arial" panose="020B0604020202020204" pitchFamily="34" charset="0"/>
                <a:ea typeface="맑은 고딕"/>
                <a:cs typeface="Arial" panose="020B0604020202020204" pitchFamily="34" charset="0"/>
              </a:rPr>
              <a:t>(Discounted Cash Flow Method)</a:t>
            </a:r>
          </a:p>
        </p:txBody>
      </p:sp>
      <p:sp>
        <p:nvSpPr>
          <p:cNvPr id="45" name="제목 2">
            <a:extLst>
              <a:ext uri="{FF2B5EF4-FFF2-40B4-BE49-F238E27FC236}">
                <a16:creationId xmlns:a16="http://schemas.microsoft.com/office/drawing/2014/main" id="{5AB868D5-FDD9-4D99-8EDA-123BB122E9B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spTree>
    <p:extLst>
      <p:ext uri="{BB962C8B-B14F-4D97-AF65-F5344CB8AC3E}">
        <p14:creationId xmlns:p14="http://schemas.microsoft.com/office/powerpoint/2010/main" val="780776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Price Analysis Methodology (3/3)</a:t>
            </a:r>
          </a:p>
        </p:txBody>
      </p:sp>
      <p:sp>
        <p:nvSpPr>
          <p:cNvPr id="6" name="Rectangle 16">
            <a:extLst>
              <a:ext uri="{FF2B5EF4-FFF2-40B4-BE49-F238E27FC236}">
                <a16:creationId xmlns:a16="http://schemas.microsoft.com/office/drawing/2014/main" id="{3097987B-7AC9-41AD-BA68-C1AE3769FA17}"/>
              </a:ext>
            </a:extLst>
          </p:cNvPr>
          <p:cNvSpPr>
            <a:spLocks noChangeArrowheads="1"/>
          </p:cNvSpPr>
          <p:nvPr/>
        </p:nvSpPr>
        <p:spPr bwMode="auto">
          <a:xfrm>
            <a:off x="4680000" y="1620000"/>
            <a:ext cx="5016500" cy="221214"/>
          </a:xfrm>
          <a:prstGeom prst="rect">
            <a:avLst/>
          </a:prstGeom>
          <a:noFill/>
          <a:ln w="9525" algn="ctr">
            <a:noFill/>
            <a:miter lim="800000"/>
            <a:headEnd/>
            <a:tailEnd/>
          </a:ln>
          <a:effectLst/>
        </p:spPr>
        <p:txBody>
          <a:bodyPr wrap="square" lIns="0" tIns="0" rIns="0" bIns="0">
            <a:spAutoFit/>
          </a:bodyPr>
          <a:lstStyle/>
          <a:p>
            <a:pPr defTabSz="914400">
              <a:lnSpc>
                <a:spcPct val="150000"/>
              </a:lnSpc>
              <a:spcBef>
                <a:spcPct val="50000"/>
              </a:spcBef>
              <a:buClr>
                <a:srgbClr val="0C2D83"/>
              </a:buClr>
              <a:buSzPct val="85000"/>
              <a:buFont typeface="Wingdings" pitchFamily="2" charset="2"/>
              <a:buNone/>
              <a:defRPr/>
            </a:pPr>
            <a:r>
              <a:rPr lang="ko-KR" altLang="en-US" sz="1100" b="1" kern="0" dirty="0">
                <a:solidFill>
                  <a:srgbClr val="00338D"/>
                </a:solidFill>
                <a:latin typeface="Arial" panose="020B0604020202020204" pitchFamily="34" charset="0"/>
                <a:cs typeface="Arial" panose="020B0604020202020204" pitchFamily="34" charset="0"/>
              </a:rPr>
              <a:t>유사상장회사 비교법</a:t>
            </a:r>
            <a:r>
              <a:rPr lang="en-US" altLang="ko-KR" sz="1100" b="1" kern="0" dirty="0">
                <a:solidFill>
                  <a:srgbClr val="00338D"/>
                </a:solidFill>
                <a:latin typeface="Arial" panose="020B0604020202020204" pitchFamily="34" charset="0"/>
                <a:cs typeface="Arial" panose="020B0604020202020204" pitchFamily="34" charset="0"/>
              </a:rPr>
              <a:t>(Guideline Public Company Method)</a:t>
            </a:r>
          </a:p>
        </p:txBody>
      </p:sp>
      <p:grpSp>
        <p:nvGrpSpPr>
          <p:cNvPr id="7" name="그룹 6">
            <a:extLst>
              <a:ext uri="{FF2B5EF4-FFF2-40B4-BE49-F238E27FC236}">
                <a16:creationId xmlns:a16="http://schemas.microsoft.com/office/drawing/2014/main" id="{03BF41C3-8091-4C00-BCEE-43F5C01D7333}"/>
              </a:ext>
            </a:extLst>
          </p:cNvPr>
          <p:cNvGrpSpPr/>
          <p:nvPr/>
        </p:nvGrpSpPr>
        <p:grpSpPr>
          <a:xfrm>
            <a:off x="489599" y="1620000"/>
            <a:ext cx="3960002" cy="3907068"/>
            <a:chOff x="735876" y="1940146"/>
            <a:chExt cx="2634775" cy="3907068"/>
          </a:xfrm>
        </p:grpSpPr>
        <p:sp>
          <p:nvSpPr>
            <p:cNvPr id="8" name="Rectangle 4">
              <a:extLst>
                <a:ext uri="{FF2B5EF4-FFF2-40B4-BE49-F238E27FC236}">
                  <a16:creationId xmlns:a16="http://schemas.microsoft.com/office/drawing/2014/main" id="{AD49BB45-5927-4426-AD52-A388D356A882}"/>
                </a:ext>
              </a:extLst>
            </p:cNvPr>
            <p:cNvSpPr>
              <a:spLocks noChangeArrowheads="1"/>
            </p:cNvSpPr>
            <p:nvPr/>
          </p:nvSpPr>
          <p:spPr bwMode="auto">
            <a:xfrm>
              <a:off x="735877" y="2360308"/>
              <a:ext cx="1296000" cy="392882"/>
            </a:xfrm>
            <a:prstGeom prst="rect">
              <a:avLst/>
            </a:prstGeom>
            <a:solidFill>
              <a:srgbClr val="6D2077"/>
            </a:solidFill>
            <a:ln w="12700">
              <a:noFill/>
              <a:miter lim="800000"/>
              <a:headEnd/>
              <a:tailEnd/>
            </a:ln>
            <a:effectLst/>
          </p:spPr>
          <p:txBody>
            <a:bodyPr tIns="46800" anchor="ctr"/>
            <a:lstStyle/>
            <a:p>
              <a:pPr algn="ctr" defTabSz="914400" eaLnBrk="0" hangingPunct="0">
                <a:defRPr/>
              </a:pPr>
              <a:r>
                <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유사상장회사 비교법</a:t>
              </a:r>
              <a:b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br>
              <a: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(GPCM)</a:t>
              </a:r>
              <a:endPar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9" name="Rectangle 5">
              <a:extLst>
                <a:ext uri="{FF2B5EF4-FFF2-40B4-BE49-F238E27FC236}">
                  <a16:creationId xmlns:a16="http://schemas.microsoft.com/office/drawing/2014/main" id="{C6464F6B-D332-4A81-9278-966710F65456}"/>
                </a:ext>
              </a:extLst>
            </p:cNvPr>
            <p:cNvSpPr>
              <a:spLocks noChangeArrowheads="1"/>
            </p:cNvSpPr>
            <p:nvPr/>
          </p:nvSpPr>
          <p:spPr bwMode="auto">
            <a:xfrm>
              <a:off x="735878" y="5487213"/>
              <a:ext cx="1293434" cy="360000"/>
            </a:xfrm>
            <a:prstGeom prst="rect">
              <a:avLst/>
            </a:prstGeom>
            <a:solidFill>
              <a:srgbClr val="6D2077"/>
            </a:solidFill>
            <a:ln w="25400">
              <a:noFill/>
              <a:miter lim="800000"/>
              <a:headEnd/>
              <a:tailEnd/>
            </a:ln>
            <a:effectLst/>
          </p:spPr>
          <p:txBody>
            <a:bodyPr tIns="46800" anchor="ctr"/>
            <a:lstStyle/>
            <a:p>
              <a:pPr algn="ctr" eaLnBrk="0" hangingPunct="0">
                <a:defRPr/>
              </a:pPr>
              <a:r>
                <a:rPr lang="en-US" altLang="ko-KR"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 </a:t>
              </a:r>
              <a:r>
                <a:rPr lang="ko-KR" altLang="en-US"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결과</a:t>
              </a:r>
              <a:endParaRPr lang="ko-KR" altLang="en-GB"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0" name="Rectangle 6">
              <a:extLst>
                <a:ext uri="{FF2B5EF4-FFF2-40B4-BE49-F238E27FC236}">
                  <a16:creationId xmlns:a16="http://schemas.microsoft.com/office/drawing/2014/main" id="{E4B501FB-9697-4AAE-81A3-1A3C40A25E73}"/>
                </a:ext>
              </a:extLst>
            </p:cNvPr>
            <p:cNvSpPr>
              <a:spLocks noChangeArrowheads="1"/>
            </p:cNvSpPr>
            <p:nvPr/>
          </p:nvSpPr>
          <p:spPr bwMode="auto">
            <a:xfrm>
              <a:off x="735876" y="4455873"/>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적용 가능한 </a:t>
              </a:r>
              <a:r>
                <a:rPr lang="en-US" altLang="ko-KR" sz="1000"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kern="0" dirty="0">
                  <a:latin typeface="Arial" panose="020B0604020202020204" pitchFamily="34" charset="0"/>
                  <a:ea typeface="맑은 고딕" panose="020B0503020000020004" pitchFamily="50" charset="-127"/>
                  <a:cs typeface="Arial" panose="020B0604020202020204" pitchFamily="34" charset="0"/>
                </a:rPr>
                <a:t>의 선정</a:t>
              </a:r>
            </a:p>
          </p:txBody>
        </p:sp>
        <p:sp>
          <p:nvSpPr>
            <p:cNvPr id="11" name="Rectangle 7">
              <a:extLst>
                <a:ext uri="{FF2B5EF4-FFF2-40B4-BE49-F238E27FC236}">
                  <a16:creationId xmlns:a16="http://schemas.microsoft.com/office/drawing/2014/main" id="{8E2ADF3E-E0E9-4936-BCFD-49568B2990A9}"/>
                </a:ext>
              </a:extLst>
            </p:cNvPr>
            <p:cNvSpPr>
              <a:spLocks noChangeArrowheads="1"/>
            </p:cNvSpPr>
            <p:nvPr/>
          </p:nvSpPr>
          <p:spPr bwMode="auto">
            <a:xfrm>
              <a:off x="2074651" y="2360308"/>
              <a:ext cx="1296000" cy="392882"/>
            </a:xfrm>
            <a:prstGeom prst="rect">
              <a:avLst/>
            </a:prstGeom>
            <a:solidFill>
              <a:srgbClr val="6D2077"/>
            </a:solidFill>
            <a:ln w="12700">
              <a:noFill/>
              <a:miter lim="800000"/>
              <a:headEnd/>
              <a:tailEnd/>
            </a:ln>
            <a:effectLst/>
          </p:spPr>
          <p:txBody>
            <a:bodyPr tIns="46800" anchor="ctr"/>
            <a:lstStyle/>
            <a:p>
              <a:pPr algn="ctr" defTabSz="914400" eaLnBrk="0" hangingPunct="0">
                <a:defRPr/>
              </a:pPr>
              <a:r>
                <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유사거래 비교법</a:t>
              </a:r>
              <a:b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br>
              <a: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(GTM)</a:t>
              </a:r>
              <a:endPar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12" name="Rectangle 9">
              <a:extLst>
                <a:ext uri="{FF2B5EF4-FFF2-40B4-BE49-F238E27FC236}">
                  <a16:creationId xmlns:a16="http://schemas.microsoft.com/office/drawing/2014/main" id="{8D885E44-B4D2-433B-8220-262638C20296}"/>
                </a:ext>
              </a:extLst>
            </p:cNvPr>
            <p:cNvSpPr>
              <a:spLocks noChangeArrowheads="1"/>
            </p:cNvSpPr>
            <p:nvPr/>
          </p:nvSpPr>
          <p:spPr bwMode="auto">
            <a:xfrm>
              <a:off x="735877" y="3424531"/>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재무실적 및 주가 관찰</a:t>
              </a:r>
            </a:p>
          </p:txBody>
        </p:sp>
        <p:cxnSp>
          <p:nvCxnSpPr>
            <p:cNvPr id="13" name="AutoShape 10">
              <a:extLst>
                <a:ext uri="{FF2B5EF4-FFF2-40B4-BE49-F238E27FC236}">
                  <a16:creationId xmlns:a16="http://schemas.microsoft.com/office/drawing/2014/main" id="{7BE41C5B-8456-482C-9EBA-ADEA54F6BD70}"/>
                </a:ext>
              </a:extLst>
            </p:cNvPr>
            <p:cNvCxnSpPr>
              <a:cxnSpLocks noChangeShapeType="1"/>
              <a:stCxn id="11" idx="2"/>
              <a:endCxn id="31" idx="0"/>
            </p:cNvCxnSpPr>
            <p:nvPr/>
          </p:nvCxnSpPr>
          <p:spPr bwMode="auto">
            <a:xfrm flipH="1">
              <a:off x="2721366" y="2753190"/>
              <a:ext cx="1285" cy="155671"/>
            </a:xfrm>
            <a:prstGeom prst="straightConnector1">
              <a:avLst/>
            </a:prstGeom>
            <a:noFill/>
            <a:ln w="6350">
              <a:solidFill>
                <a:srgbClr val="0C2D83"/>
              </a:solidFill>
              <a:round/>
              <a:headEnd type="none" w="sm" len="sm"/>
              <a:tailEnd type="triangle" w="sm" len="sm"/>
            </a:ln>
            <a:effectLst/>
          </p:spPr>
        </p:cxnSp>
        <p:sp>
          <p:nvSpPr>
            <p:cNvPr id="14" name="Rectangle 11">
              <a:extLst>
                <a:ext uri="{FF2B5EF4-FFF2-40B4-BE49-F238E27FC236}">
                  <a16:creationId xmlns:a16="http://schemas.microsoft.com/office/drawing/2014/main" id="{1AD2A53B-3476-448D-8A2C-D80301E664C5}"/>
                </a:ext>
              </a:extLst>
            </p:cNvPr>
            <p:cNvSpPr>
              <a:spLocks noChangeArrowheads="1"/>
            </p:cNvSpPr>
            <p:nvPr/>
          </p:nvSpPr>
          <p:spPr bwMode="auto">
            <a:xfrm>
              <a:off x="735877" y="3940202"/>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en-US" altLang="ko-KR" sz="1000" kern="0" dirty="0">
                  <a:latin typeface="Arial" panose="020B0604020202020204" pitchFamily="34" charset="0"/>
                  <a:ea typeface="맑은 고딕" panose="020B0503020000020004" pitchFamily="50" charset="-127"/>
                  <a:cs typeface="Arial" panose="020B0604020202020204" pitchFamily="34" charset="0"/>
                </a:rPr>
                <a:t>Trading Multiple </a:t>
              </a:r>
              <a:r>
                <a:rPr lang="ko-KR" altLang="en-US" sz="1000" kern="0" dirty="0">
                  <a:latin typeface="Arial" panose="020B0604020202020204" pitchFamily="34" charset="0"/>
                  <a:ea typeface="맑은 고딕" panose="020B0503020000020004" pitchFamily="50" charset="-127"/>
                  <a:cs typeface="Arial" panose="020B0604020202020204" pitchFamily="34" charset="0"/>
                </a:rPr>
                <a:t>도출</a:t>
              </a:r>
            </a:p>
          </p:txBody>
        </p:sp>
        <p:sp>
          <p:nvSpPr>
            <p:cNvPr id="15" name="Rectangle 12">
              <a:extLst>
                <a:ext uri="{FF2B5EF4-FFF2-40B4-BE49-F238E27FC236}">
                  <a16:creationId xmlns:a16="http://schemas.microsoft.com/office/drawing/2014/main" id="{25E99E66-FE3A-4CFB-BF3D-35FEF01188D3}"/>
                </a:ext>
              </a:extLst>
            </p:cNvPr>
            <p:cNvSpPr>
              <a:spLocks noChangeArrowheads="1"/>
            </p:cNvSpPr>
            <p:nvPr/>
          </p:nvSpPr>
          <p:spPr bwMode="auto">
            <a:xfrm>
              <a:off x="735878" y="4971544"/>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b="1" kern="0" dirty="0">
                  <a:latin typeface="Arial" panose="020B0604020202020204" pitchFamily="34" charset="0"/>
                  <a:ea typeface="맑은 고딕" panose="020B0503020000020004" pitchFamily="50" charset="-127"/>
                  <a:cs typeface="Arial" panose="020B0604020202020204" pitchFamily="34" charset="0"/>
                </a:rPr>
                <a:t>평가대상회사에 </a:t>
              </a:r>
              <a:r>
                <a:rPr lang="en-US" altLang="ko-KR" sz="1000" b="1"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b="1" kern="0" dirty="0">
                  <a:latin typeface="Arial" panose="020B0604020202020204" pitchFamily="34" charset="0"/>
                  <a:ea typeface="맑은 고딕" panose="020B0503020000020004" pitchFamily="50" charset="-127"/>
                  <a:cs typeface="Arial" panose="020B0604020202020204" pitchFamily="34" charset="0"/>
                </a:rPr>
                <a:t> 적용</a:t>
              </a:r>
            </a:p>
          </p:txBody>
        </p:sp>
        <p:cxnSp>
          <p:nvCxnSpPr>
            <p:cNvPr id="16" name="AutoShape 13">
              <a:extLst>
                <a:ext uri="{FF2B5EF4-FFF2-40B4-BE49-F238E27FC236}">
                  <a16:creationId xmlns:a16="http://schemas.microsoft.com/office/drawing/2014/main" id="{74FA1C30-FBA7-4343-AE2C-FC62DE4F37A3}"/>
                </a:ext>
              </a:extLst>
            </p:cNvPr>
            <p:cNvCxnSpPr>
              <a:cxnSpLocks noChangeShapeType="1"/>
              <a:stCxn id="14" idx="2"/>
              <a:endCxn id="10" idx="0"/>
            </p:cNvCxnSpPr>
            <p:nvPr/>
          </p:nvCxnSpPr>
          <p:spPr bwMode="auto">
            <a:xfrm flipH="1">
              <a:off x="1382593" y="4300202"/>
              <a:ext cx="1" cy="155671"/>
            </a:xfrm>
            <a:prstGeom prst="straightConnector1">
              <a:avLst/>
            </a:prstGeom>
            <a:noFill/>
            <a:ln w="6350">
              <a:solidFill>
                <a:srgbClr val="0C2D83"/>
              </a:solidFill>
              <a:round/>
              <a:headEnd type="none" w="sm" len="sm"/>
              <a:tailEnd type="triangle" w="sm" len="sm"/>
            </a:ln>
            <a:effectLst/>
          </p:spPr>
        </p:cxnSp>
        <p:cxnSp>
          <p:nvCxnSpPr>
            <p:cNvPr id="17" name="AutoShape 14">
              <a:extLst>
                <a:ext uri="{FF2B5EF4-FFF2-40B4-BE49-F238E27FC236}">
                  <a16:creationId xmlns:a16="http://schemas.microsoft.com/office/drawing/2014/main" id="{A85E5A5A-AA6F-47CE-97CC-AAFDA81B5B9F}"/>
                </a:ext>
              </a:extLst>
            </p:cNvPr>
            <p:cNvCxnSpPr>
              <a:cxnSpLocks noChangeShapeType="1"/>
              <a:stCxn id="10" idx="2"/>
              <a:endCxn id="15" idx="0"/>
            </p:cNvCxnSpPr>
            <p:nvPr/>
          </p:nvCxnSpPr>
          <p:spPr bwMode="auto">
            <a:xfrm>
              <a:off x="1382593" y="4815873"/>
              <a:ext cx="2" cy="155671"/>
            </a:xfrm>
            <a:prstGeom prst="straightConnector1">
              <a:avLst/>
            </a:prstGeom>
            <a:noFill/>
            <a:ln w="6350">
              <a:solidFill>
                <a:srgbClr val="0C2D83"/>
              </a:solidFill>
              <a:round/>
              <a:headEnd type="none" w="sm" len="sm"/>
              <a:tailEnd type="triangle" w="sm" len="sm"/>
            </a:ln>
            <a:effectLst/>
          </p:spPr>
        </p:cxnSp>
        <p:sp>
          <p:nvSpPr>
            <p:cNvPr id="18" name="Rectangle 17">
              <a:extLst>
                <a:ext uri="{FF2B5EF4-FFF2-40B4-BE49-F238E27FC236}">
                  <a16:creationId xmlns:a16="http://schemas.microsoft.com/office/drawing/2014/main" id="{B76DAD37-3124-4DB9-B08A-5F378B0BDBA1}"/>
                </a:ext>
              </a:extLst>
            </p:cNvPr>
            <p:cNvSpPr>
              <a:spLocks noChangeArrowheads="1"/>
            </p:cNvSpPr>
            <p:nvPr/>
          </p:nvSpPr>
          <p:spPr bwMode="auto">
            <a:xfrm>
              <a:off x="735876" y="1940146"/>
              <a:ext cx="2634774" cy="324000"/>
            </a:xfrm>
            <a:prstGeom prst="rect">
              <a:avLst/>
            </a:prstGeom>
            <a:solidFill>
              <a:srgbClr val="005EB8"/>
            </a:solidFill>
            <a:ln w="9525">
              <a:noFill/>
              <a:miter lim="800000"/>
              <a:headEnd/>
              <a:tailEnd/>
            </a:ln>
          </p:spPr>
          <p:txBody>
            <a:bodyPr anchor="ctr"/>
            <a:lstStyle/>
            <a:p>
              <a:pPr algn="ctr" defTabSz="914400">
                <a:defRPr/>
              </a:pPr>
              <a:r>
                <a:rPr lang="ko-KR" altLang="en-US" sz="11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시장접근법 </a:t>
              </a:r>
              <a:r>
                <a:rPr lang="en-US" altLang="ko-KR" sz="11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(Market Approach)</a:t>
              </a:r>
            </a:p>
          </p:txBody>
        </p:sp>
        <p:sp>
          <p:nvSpPr>
            <p:cNvPr id="19" name="Rectangle 19">
              <a:extLst>
                <a:ext uri="{FF2B5EF4-FFF2-40B4-BE49-F238E27FC236}">
                  <a16:creationId xmlns:a16="http://schemas.microsoft.com/office/drawing/2014/main" id="{4997EA7F-9BC1-4B90-88B4-DA224439D0B9}"/>
                </a:ext>
              </a:extLst>
            </p:cNvPr>
            <p:cNvSpPr>
              <a:spLocks noChangeArrowheads="1"/>
            </p:cNvSpPr>
            <p:nvPr/>
          </p:nvSpPr>
          <p:spPr bwMode="auto">
            <a:xfrm>
              <a:off x="735877" y="2908860"/>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비교대상 기업의 선정</a:t>
              </a:r>
            </a:p>
          </p:txBody>
        </p:sp>
        <p:cxnSp>
          <p:nvCxnSpPr>
            <p:cNvPr id="20" name="AutoShape 20">
              <a:extLst>
                <a:ext uri="{FF2B5EF4-FFF2-40B4-BE49-F238E27FC236}">
                  <a16:creationId xmlns:a16="http://schemas.microsoft.com/office/drawing/2014/main" id="{09A28639-6809-4B0A-90AA-0B2661A16881}"/>
                </a:ext>
              </a:extLst>
            </p:cNvPr>
            <p:cNvCxnSpPr>
              <a:cxnSpLocks noChangeShapeType="1"/>
              <a:stCxn id="8" idx="2"/>
              <a:endCxn id="19" idx="0"/>
            </p:cNvCxnSpPr>
            <p:nvPr/>
          </p:nvCxnSpPr>
          <p:spPr bwMode="auto">
            <a:xfrm flipH="1">
              <a:off x="1382595" y="2753190"/>
              <a:ext cx="1283" cy="155670"/>
            </a:xfrm>
            <a:prstGeom prst="straightConnector1">
              <a:avLst/>
            </a:prstGeom>
            <a:noFill/>
            <a:ln w="6350">
              <a:solidFill>
                <a:srgbClr val="0C2D83"/>
              </a:solidFill>
              <a:miter lim="800000"/>
              <a:headEnd type="none" w="sm" len="sm"/>
              <a:tailEnd type="triangle" w="sm" len="sm"/>
            </a:ln>
            <a:effectLst/>
          </p:spPr>
        </p:cxnSp>
        <p:cxnSp>
          <p:nvCxnSpPr>
            <p:cNvPr id="21" name="AutoShape 21">
              <a:extLst>
                <a:ext uri="{FF2B5EF4-FFF2-40B4-BE49-F238E27FC236}">
                  <a16:creationId xmlns:a16="http://schemas.microsoft.com/office/drawing/2014/main" id="{E6477E67-FC87-4BDE-AA9B-EAD9C935FC4D}"/>
                </a:ext>
              </a:extLst>
            </p:cNvPr>
            <p:cNvCxnSpPr>
              <a:cxnSpLocks noChangeShapeType="1"/>
              <a:stCxn id="15" idx="2"/>
              <a:endCxn id="9" idx="0"/>
            </p:cNvCxnSpPr>
            <p:nvPr/>
          </p:nvCxnSpPr>
          <p:spPr bwMode="auto">
            <a:xfrm>
              <a:off x="1382595" y="5331544"/>
              <a:ext cx="0" cy="155669"/>
            </a:xfrm>
            <a:prstGeom prst="straightConnector1">
              <a:avLst/>
            </a:prstGeom>
            <a:noFill/>
            <a:ln w="6350">
              <a:solidFill>
                <a:srgbClr val="0C2D83"/>
              </a:solidFill>
              <a:round/>
              <a:headEnd type="none" w="sm" len="sm"/>
              <a:tailEnd type="triangle" w="sm" len="sm"/>
            </a:ln>
            <a:effectLst/>
          </p:spPr>
        </p:cxnSp>
        <p:cxnSp>
          <p:nvCxnSpPr>
            <p:cNvPr id="22" name="AutoShape 22">
              <a:extLst>
                <a:ext uri="{FF2B5EF4-FFF2-40B4-BE49-F238E27FC236}">
                  <a16:creationId xmlns:a16="http://schemas.microsoft.com/office/drawing/2014/main" id="{1228EFF5-8F9B-4BE3-A5D9-F6E56DF0E7BB}"/>
                </a:ext>
              </a:extLst>
            </p:cNvPr>
            <p:cNvCxnSpPr>
              <a:cxnSpLocks noChangeShapeType="1"/>
              <a:stCxn id="19" idx="2"/>
              <a:endCxn id="12" idx="0"/>
            </p:cNvCxnSpPr>
            <p:nvPr/>
          </p:nvCxnSpPr>
          <p:spPr bwMode="auto">
            <a:xfrm>
              <a:off x="1382595" y="3268860"/>
              <a:ext cx="0" cy="155671"/>
            </a:xfrm>
            <a:prstGeom prst="straightConnector1">
              <a:avLst/>
            </a:prstGeom>
            <a:noFill/>
            <a:ln w="6350">
              <a:solidFill>
                <a:srgbClr val="0C2D83"/>
              </a:solidFill>
              <a:round/>
              <a:headEnd type="none" w="sm" len="sm"/>
              <a:tailEnd type="triangle" w="sm" len="sm"/>
            </a:ln>
            <a:effectLst/>
          </p:spPr>
        </p:cxnSp>
        <p:cxnSp>
          <p:nvCxnSpPr>
            <p:cNvPr id="23" name="AutoShape 22">
              <a:extLst>
                <a:ext uri="{FF2B5EF4-FFF2-40B4-BE49-F238E27FC236}">
                  <a16:creationId xmlns:a16="http://schemas.microsoft.com/office/drawing/2014/main" id="{4416AFA1-2E09-46E0-911B-2C727711FF87}"/>
                </a:ext>
              </a:extLst>
            </p:cNvPr>
            <p:cNvCxnSpPr>
              <a:cxnSpLocks noChangeShapeType="1"/>
              <a:stCxn id="12" idx="2"/>
              <a:endCxn id="14" idx="0"/>
            </p:cNvCxnSpPr>
            <p:nvPr/>
          </p:nvCxnSpPr>
          <p:spPr bwMode="auto">
            <a:xfrm>
              <a:off x="1382595" y="3784531"/>
              <a:ext cx="0" cy="155671"/>
            </a:xfrm>
            <a:prstGeom prst="straightConnector1">
              <a:avLst/>
            </a:prstGeom>
            <a:noFill/>
            <a:ln w="6350">
              <a:solidFill>
                <a:srgbClr val="0C2D83"/>
              </a:solidFill>
              <a:round/>
              <a:headEnd type="none" w="sm" len="sm"/>
              <a:tailEnd type="triangle" w="sm" len="sm"/>
            </a:ln>
            <a:effectLst/>
          </p:spPr>
        </p:cxnSp>
        <p:sp>
          <p:nvSpPr>
            <p:cNvPr id="24" name="Rectangle 5">
              <a:extLst>
                <a:ext uri="{FF2B5EF4-FFF2-40B4-BE49-F238E27FC236}">
                  <a16:creationId xmlns:a16="http://schemas.microsoft.com/office/drawing/2014/main" id="{683439B3-883D-412A-B17E-4B58474EC010}"/>
                </a:ext>
              </a:extLst>
            </p:cNvPr>
            <p:cNvSpPr>
              <a:spLocks noChangeArrowheads="1"/>
            </p:cNvSpPr>
            <p:nvPr/>
          </p:nvSpPr>
          <p:spPr bwMode="auto">
            <a:xfrm>
              <a:off x="2074650" y="5487214"/>
              <a:ext cx="1293434" cy="360000"/>
            </a:xfrm>
            <a:prstGeom prst="rect">
              <a:avLst/>
            </a:prstGeom>
            <a:solidFill>
              <a:srgbClr val="6D2077"/>
            </a:solidFill>
            <a:ln w="25400">
              <a:noFill/>
              <a:miter lim="800000"/>
              <a:headEnd/>
              <a:tailEnd/>
            </a:ln>
            <a:effectLst/>
          </p:spPr>
          <p:txBody>
            <a:bodyPr tIns="46800" anchor="ctr"/>
            <a:lstStyle/>
            <a:p>
              <a:pPr algn="ctr" eaLnBrk="0" hangingPunct="0">
                <a:defRPr/>
              </a:pPr>
              <a:r>
                <a:rPr lang="en-US" altLang="ko-KR"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 </a:t>
              </a:r>
              <a:r>
                <a:rPr lang="ko-KR" altLang="en-US"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결과</a:t>
              </a:r>
              <a:endParaRPr lang="ko-KR" altLang="en-GB" sz="10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Rectangle 6">
              <a:extLst>
                <a:ext uri="{FF2B5EF4-FFF2-40B4-BE49-F238E27FC236}">
                  <a16:creationId xmlns:a16="http://schemas.microsoft.com/office/drawing/2014/main" id="{9E529970-3022-4FBB-9BD6-6D8A4D2BC47A}"/>
                </a:ext>
              </a:extLst>
            </p:cNvPr>
            <p:cNvSpPr>
              <a:spLocks noChangeArrowheads="1"/>
            </p:cNvSpPr>
            <p:nvPr/>
          </p:nvSpPr>
          <p:spPr bwMode="auto">
            <a:xfrm>
              <a:off x="2074649" y="4455874"/>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적용 가능한 </a:t>
              </a:r>
              <a:r>
                <a:rPr lang="en-US" altLang="ko-KR" sz="1000"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kern="0" dirty="0">
                  <a:latin typeface="Arial" panose="020B0604020202020204" pitchFamily="34" charset="0"/>
                  <a:ea typeface="맑은 고딕" panose="020B0503020000020004" pitchFamily="50" charset="-127"/>
                  <a:cs typeface="Arial" panose="020B0604020202020204" pitchFamily="34" charset="0"/>
                </a:rPr>
                <a:t>의 선정</a:t>
              </a:r>
            </a:p>
          </p:txBody>
        </p:sp>
        <p:sp>
          <p:nvSpPr>
            <p:cNvPr id="26" name="Rectangle 9">
              <a:extLst>
                <a:ext uri="{FF2B5EF4-FFF2-40B4-BE49-F238E27FC236}">
                  <a16:creationId xmlns:a16="http://schemas.microsoft.com/office/drawing/2014/main" id="{2EF745C6-3395-42D2-98F7-C2836EB80466}"/>
                </a:ext>
              </a:extLst>
            </p:cNvPr>
            <p:cNvSpPr>
              <a:spLocks noChangeArrowheads="1"/>
            </p:cNvSpPr>
            <p:nvPr/>
          </p:nvSpPr>
          <p:spPr bwMode="auto">
            <a:xfrm>
              <a:off x="2074649" y="3424532"/>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거래규모</a:t>
              </a:r>
              <a:r>
                <a:rPr lang="en-US" altLang="ko-KR" sz="1000" kern="0" dirty="0">
                  <a:latin typeface="Arial" panose="020B0604020202020204" pitchFamily="34" charset="0"/>
                  <a:ea typeface="맑은 고딕" panose="020B0503020000020004" pitchFamily="50" charset="-127"/>
                  <a:cs typeface="Arial" panose="020B0604020202020204" pitchFamily="34" charset="0"/>
                </a:rPr>
                <a:t>,</a:t>
              </a:r>
              <a:r>
                <a:rPr lang="ko-KR" altLang="en-US" sz="1000" kern="0" dirty="0">
                  <a:latin typeface="Arial" panose="020B0604020202020204" pitchFamily="34" charset="0"/>
                  <a:ea typeface="맑은 고딕" panose="020B0503020000020004" pitchFamily="50" charset="-127"/>
                  <a:cs typeface="Arial" panose="020B0604020202020204" pitchFamily="34" charset="0"/>
                </a:rPr>
                <a:t> 재무실적 및 </a:t>
              </a:r>
              <a:br>
                <a:rPr lang="en-US" altLang="ko-KR" sz="1000" kern="0" dirty="0">
                  <a:latin typeface="Arial" panose="020B0604020202020204" pitchFamily="34" charset="0"/>
                  <a:ea typeface="맑은 고딕" panose="020B0503020000020004" pitchFamily="50" charset="-127"/>
                  <a:cs typeface="Arial" panose="020B0604020202020204" pitchFamily="34" charset="0"/>
                </a:rPr>
              </a:br>
              <a:r>
                <a:rPr lang="ko-KR" altLang="en-US" sz="1000" kern="0" dirty="0">
                  <a:latin typeface="Arial" panose="020B0604020202020204" pitchFamily="34" charset="0"/>
                  <a:ea typeface="맑은 고딕" panose="020B0503020000020004" pitchFamily="50" charset="-127"/>
                  <a:cs typeface="Arial" panose="020B0604020202020204" pitchFamily="34" charset="0"/>
                </a:rPr>
                <a:t>주가 관찰</a:t>
              </a:r>
            </a:p>
          </p:txBody>
        </p:sp>
        <p:sp>
          <p:nvSpPr>
            <p:cNvPr id="27" name="Rectangle 11">
              <a:extLst>
                <a:ext uri="{FF2B5EF4-FFF2-40B4-BE49-F238E27FC236}">
                  <a16:creationId xmlns:a16="http://schemas.microsoft.com/office/drawing/2014/main" id="{94874DC2-CAEF-4404-B9C9-2533A49C5110}"/>
                </a:ext>
              </a:extLst>
            </p:cNvPr>
            <p:cNvSpPr>
              <a:spLocks noChangeArrowheads="1"/>
            </p:cNvSpPr>
            <p:nvPr/>
          </p:nvSpPr>
          <p:spPr bwMode="auto">
            <a:xfrm>
              <a:off x="2074649" y="3940203"/>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en-US" altLang="ko-KR" sz="1000" kern="0" dirty="0">
                  <a:latin typeface="Arial" panose="020B0604020202020204" pitchFamily="34" charset="0"/>
                  <a:ea typeface="맑은 고딕" panose="020B0503020000020004" pitchFamily="50" charset="-127"/>
                  <a:cs typeface="Arial" panose="020B0604020202020204" pitchFamily="34" charset="0"/>
                </a:rPr>
                <a:t>Transaction Multiple </a:t>
              </a:r>
              <a:r>
                <a:rPr lang="ko-KR" altLang="en-US" sz="1000" kern="0" dirty="0">
                  <a:latin typeface="Arial" panose="020B0604020202020204" pitchFamily="34" charset="0"/>
                  <a:ea typeface="맑은 고딕" panose="020B0503020000020004" pitchFamily="50" charset="-127"/>
                  <a:cs typeface="Arial" panose="020B0604020202020204" pitchFamily="34" charset="0"/>
                </a:rPr>
                <a:t>도출</a:t>
              </a:r>
            </a:p>
          </p:txBody>
        </p:sp>
        <p:sp>
          <p:nvSpPr>
            <p:cNvPr id="28" name="Rectangle 12">
              <a:extLst>
                <a:ext uri="{FF2B5EF4-FFF2-40B4-BE49-F238E27FC236}">
                  <a16:creationId xmlns:a16="http://schemas.microsoft.com/office/drawing/2014/main" id="{CC7CB7E9-BD84-4324-AACD-41F3812BD7FB}"/>
                </a:ext>
              </a:extLst>
            </p:cNvPr>
            <p:cNvSpPr>
              <a:spLocks noChangeArrowheads="1"/>
            </p:cNvSpPr>
            <p:nvPr/>
          </p:nvSpPr>
          <p:spPr bwMode="auto">
            <a:xfrm>
              <a:off x="2074650" y="4971545"/>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b="1" kern="0" dirty="0">
                  <a:latin typeface="Arial" panose="020B0604020202020204" pitchFamily="34" charset="0"/>
                  <a:ea typeface="맑은 고딕" panose="020B0503020000020004" pitchFamily="50" charset="-127"/>
                  <a:cs typeface="Arial" panose="020B0604020202020204" pitchFamily="34" charset="0"/>
                </a:rPr>
                <a:t>평가대상회사에 </a:t>
              </a:r>
              <a:r>
                <a:rPr lang="en-US" altLang="ko-KR" sz="1000" b="1"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b="1" kern="0" dirty="0">
                  <a:latin typeface="Arial" panose="020B0604020202020204" pitchFamily="34" charset="0"/>
                  <a:ea typeface="맑은 고딕" panose="020B0503020000020004" pitchFamily="50" charset="-127"/>
                  <a:cs typeface="Arial" panose="020B0604020202020204" pitchFamily="34" charset="0"/>
                </a:rPr>
                <a:t> 적용</a:t>
              </a:r>
            </a:p>
          </p:txBody>
        </p:sp>
        <p:cxnSp>
          <p:nvCxnSpPr>
            <p:cNvPr id="29" name="AutoShape 13">
              <a:extLst>
                <a:ext uri="{FF2B5EF4-FFF2-40B4-BE49-F238E27FC236}">
                  <a16:creationId xmlns:a16="http://schemas.microsoft.com/office/drawing/2014/main" id="{77DB8330-E629-435A-9615-14B451ADD964}"/>
                </a:ext>
              </a:extLst>
            </p:cNvPr>
            <p:cNvCxnSpPr>
              <a:cxnSpLocks noChangeShapeType="1"/>
              <a:stCxn id="27" idx="2"/>
              <a:endCxn id="25" idx="0"/>
            </p:cNvCxnSpPr>
            <p:nvPr/>
          </p:nvCxnSpPr>
          <p:spPr bwMode="auto">
            <a:xfrm>
              <a:off x="2721366" y="4300203"/>
              <a:ext cx="0" cy="155671"/>
            </a:xfrm>
            <a:prstGeom prst="straightConnector1">
              <a:avLst/>
            </a:prstGeom>
            <a:noFill/>
            <a:ln w="6350">
              <a:solidFill>
                <a:srgbClr val="0C2D83"/>
              </a:solidFill>
              <a:round/>
              <a:headEnd type="none" w="sm" len="sm"/>
              <a:tailEnd type="triangle" w="sm" len="sm"/>
            </a:ln>
            <a:effectLst/>
          </p:spPr>
        </p:cxnSp>
        <p:cxnSp>
          <p:nvCxnSpPr>
            <p:cNvPr id="30" name="AutoShape 14">
              <a:extLst>
                <a:ext uri="{FF2B5EF4-FFF2-40B4-BE49-F238E27FC236}">
                  <a16:creationId xmlns:a16="http://schemas.microsoft.com/office/drawing/2014/main" id="{BAEE9CB5-AD1D-400C-8D5B-01C46C8DBD2F}"/>
                </a:ext>
              </a:extLst>
            </p:cNvPr>
            <p:cNvCxnSpPr>
              <a:cxnSpLocks noChangeShapeType="1"/>
              <a:stCxn id="25" idx="2"/>
              <a:endCxn id="28" idx="0"/>
            </p:cNvCxnSpPr>
            <p:nvPr/>
          </p:nvCxnSpPr>
          <p:spPr bwMode="auto">
            <a:xfrm>
              <a:off x="2721366" y="4815874"/>
              <a:ext cx="1" cy="155671"/>
            </a:xfrm>
            <a:prstGeom prst="straightConnector1">
              <a:avLst/>
            </a:prstGeom>
            <a:noFill/>
            <a:ln w="6350">
              <a:solidFill>
                <a:srgbClr val="0C2D83"/>
              </a:solidFill>
              <a:round/>
              <a:headEnd type="none" w="sm" len="sm"/>
              <a:tailEnd type="triangle" w="sm" len="sm"/>
            </a:ln>
            <a:effectLst/>
          </p:spPr>
        </p:cxnSp>
        <p:sp>
          <p:nvSpPr>
            <p:cNvPr id="31" name="Rectangle 19">
              <a:extLst>
                <a:ext uri="{FF2B5EF4-FFF2-40B4-BE49-F238E27FC236}">
                  <a16:creationId xmlns:a16="http://schemas.microsoft.com/office/drawing/2014/main" id="{72073F97-5AA3-4E14-B07A-02CF743E65AC}"/>
                </a:ext>
              </a:extLst>
            </p:cNvPr>
            <p:cNvSpPr>
              <a:spLocks noChangeArrowheads="1"/>
            </p:cNvSpPr>
            <p:nvPr/>
          </p:nvSpPr>
          <p:spPr bwMode="auto">
            <a:xfrm>
              <a:off x="2074649" y="2908861"/>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dirty="0">
                  <a:latin typeface="Arial" panose="020B0604020202020204" pitchFamily="34" charset="0"/>
                  <a:ea typeface="맑은 고딕" panose="020B0503020000020004" pitchFamily="50" charset="-127"/>
                  <a:cs typeface="Arial" panose="020B0604020202020204" pitchFamily="34" charset="0"/>
                </a:rPr>
                <a:t>비교가능 인수합병 </a:t>
              </a:r>
              <a:br>
                <a:rPr lang="en-US" altLang="ko-KR" sz="1000" kern="0" dirty="0">
                  <a:latin typeface="Arial" panose="020B0604020202020204" pitchFamily="34" charset="0"/>
                  <a:ea typeface="맑은 고딕" panose="020B0503020000020004" pitchFamily="50" charset="-127"/>
                  <a:cs typeface="Arial" panose="020B0604020202020204" pitchFamily="34" charset="0"/>
                </a:rPr>
              </a:br>
              <a:r>
                <a:rPr lang="ko-KR" altLang="en-US" sz="1000" kern="0" dirty="0">
                  <a:latin typeface="Arial" panose="020B0604020202020204" pitchFamily="34" charset="0"/>
                  <a:ea typeface="맑은 고딕" panose="020B0503020000020004" pitchFamily="50" charset="-127"/>
                  <a:cs typeface="Arial" panose="020B0604020202020204" pitchFamily="34" charset="0"/>
                </a:rPr>
                <a:t>사례의 선정</a:t>
              </a:r>
            </a:p>
          </p:txBody>
        </p:sp>
        <p:cxnSp>
          <p:nvCxnSpPr>
            <p:cNvPr id="32" name="AutoShape 21">
              <a:extLst>
                <a:ext uri="{FF2B5EF4-FFF2-40B4-BE49-F238E27FC236}">
                  <a16:creationId xmlns:a16="http://schemas.microsoft.com/office/drawing/2014/main" id="{F0B2D214-20A3-4155-8DA0-55DC56ABA6DE}"/>
                </a:ext>
              </a:extLst>
            </p:cNvPr>
            <p:cNvCxnSpPr>
              <a:cxnSpLocks noChangeShapeType="1"/>
              <a:stCxn id="28" idx="2"/>
              <a:endCxn id="24" idx="0"/>
            </p:cNvCxnSpPr>
            <p:nvPr/>
          </p:nvCxnSpPr>
          <p:spPr bwMode="auto">
            <a:xfrm>
              <a:off x="2721367" y="5331545"/>
              <a:ext cx="0" cy="155669"/>
            </a:xfrm>
            <a:prstGeom prst="straightConnector1">
              <a:avLst/>
            </a:prstGeom>
            <a:noFill/>
            <a:ln w="6350">
              <a:solidFill>
                <a:srgbClr val="0C2D83"/>
              </a:solidFill>
              <a:round/>
              <a:headEnd type="none" w="sm" len="sm"/>
              <a:tailEnd type="triangle" w="sm" len="sm"/>
            </a:ln>
            <a:effectLst/>
          </p:spPr>
        </p:cxnSp>
        <p:cxnSp>
          <p:nvCxnSpPr>
            <p:cNvPr id="33" name="AutoShape 22">
              <a:extLst>
                <a:ext uri="{FF2B5EF4-FFF2-40B4-BE49-F238E27FC236}">
                  <a16:creationId xmlns:a16="http://schemas.microsoft.com/office/drawing/2014/main" id="{F4E96D32-8A0E-4824-995C-AE9CD7D82A71}"/>
                </a:ext>
              </a:extLst>
            </p:cNvPr>
            <p:cNvCxnSpPr>
              <a:cxnSpLocks noChangeShapeType="1"/>
              <a:stCxn id="31" idx="2"/>
              <a:endCxn id="26" idx="0"/>
            </p:cNvCxnSpPr>
            <p:nvPr/>
          </p:nvCxnSpPr>
          <p:spPr bwMode="auto">
            <a:xfrm>
              <a:off x="2721366" y="3268861"/>
              <a:ext cx="0" cy="155671"/>
            </a:xfrm>
            <a:prstGeom prst="straightConnector1">
              <a:avLst/>
            </a:prstGeom>
            <a:noFill/>
            <a:ln w="6350">
              <a:solidFill>
                <a:srgbClr val="0C2D83"/>
              </a:solidFill>
              <a:round/>
              <a:headEnd type="none" w="sm" len="sm"/>
              <a:tailEnd type="triangle" w="sm" len="sm"/>
            </a:ln>
            <a:effectLst/>
          </p:spPr>
        </p:cxnSp>
        <p:cxnSp>
          <p:nvCxnSpPr>
            <p:cNvPr id="34" name="AutoShape 22">
              <a:extLst>
                <a:ext uri="{FF2B5EF4-FFF2-40B4-BE49-F238E27FC236}">
                  <a16:creationId xmlns:a16="http://schemas.microsoft.com/office/drawing/2014/main" id="{86B6CA2F-6AA2-4A51-81ED-A738748B6194}"/>
                </a:ext>
              </a:extLst>
            </p:cNvPr>
            <p:cNvCxnSpPr>
              <a:cxnSpLocks noChangeShapeType="1"/>
              <a:stCxn id="26" idx="2"/>
              <a:endCxn id="27" idx="0"/>
            </p:cNvCxnSpPr>
            <p:nvPr/>
          </p:nvCxnSpPr>
          <p:spPr bwMode="auto">
            <a:xfrm>
              <a:off x="2721366" y="3784532"/>
              <a:ext cx="0" cy="155671"/>
            </a:xfrm>
            <a:prstGeom prst="straightConnector1">
              <a:avLst/>
            </a:prstGeom>
            <a:noFill/>
            <a:ln w="6350">
              <a:solidFill>
                <a:srgbClr val="0C2D83"/>
              </a:solidFill>
              <a:round/>
              <a:headEnd type="none" w="sm" len="sm"/>
              <a:tailEnd type="triangle" w="sm" len="sm"/>
            </a:ln>
            <a:effectLst/>
          </p:spPr>
        </p:cxnSp>
      </p:grpSp>
      <p:sp>
        <p:nvSpPr>
          <p:cNvPr id="35" name="Rectangle 18">
            <a:extLst>
              <a:ext uri="{FF2B5EF4-FFF2-40B4-BE49-F238E27FC236}">
                <a16:creationId xmlns:a16="http://schemas.microsoft.com/office/drawing/2014/main" id="{865A7FF7-8F94-4AFC-B447-CAF6B9DB50FC}"/>
              </a:ext>
            </a:extLst>
          </p:cNvPr>
          <p:cNvSpPr>
            <a:spLocks noChangeArrowheads="1"/>
          </p:cNvSpPr>
          <p:nvPr>
            <p:custDataLst>
              <p:tags r:id="rId1"/>
            </p:custDataLst>
          </p:nvPr>
        </p:nvSpPr>
        <p:spPr bwMode="auto">
          <a:xfrm>
            <a:off x="4680001" y="1914148"/>
            <a:ext cx="3960000" cy="804195"/>
          </a:xfrm>
          <a:prstGeom prst="rect">
            <a:avLst/>
          </a:prstGeom>
          <a:noFill/>
          <a:ln w="9525">
            <a:noFill/>
            <a:miter lim="800000"/>
            <a:headEnd/>
            <a:tailEnd/>
          </a:ln>
          <a:effectLst/>
        </p:spPr>
        <p:txBody>
          <a:bodyPr wrap="square" lIns="0" tIns="0" rIns="0" bIns="0">
            <a:spAutoFit/>
          </a:bodyPr>
          <a:lstStyle/>
          <a:p>
            <a:pPr marL="180975" lvl="1" indent="-179388" defTabSz="914400">
              <a:lnSpc>
                <a:spcPct val="150000"/>
              </a:lnSpc>
              <a:spcBef>
                <a:spcPct val="50000"/>
              </a:spcBef>
              <a:buClr>
                <a:srgbClr val="00338D"/>
              </a:buClr>
              <a:buSzPct val="150000"/>
              <a:buFont typeface="Arial" panose="020B0604020202020204" pitchFamily="34" charset="0"/>
              <a:buChar char="•"/>
              <a:defRPr/>
            </a:pP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Guideline Public Company Method</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란 자본시장에서 실제 형성되고 있는 유사상장회사의 시장가치와 매출액</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영업이익</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EBITDA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등의 지표와의 배수</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(Trading Market Multiple)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를 이용하여</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이를 평가대상회사 또는 대상사업에 적용함으로써 가치를 분석하는 방법에 해당함</a:t>
            </a:r>
            <a:endPar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36" name="Rectangle 18">
            <a:extLst>
              <a:ext uri="{FF2B5EF4-FFF2-40B4-BE49-F238E27FC236}">
                <a16:creationId xmlns:a16="http://schemas.microsoft.com/office/drawing/2014/main" id="{CC9D4C39-4CE1-4625-B274-7B36A10F8638}"/>
              </a:ext>
            </a:extLst>
          </p:cNvPr>
          <p:cNvSpPr>
            <a:spLocks noChangeArrowheads="1"/>
          </p:cNvSpPr>
          <p:nvPr>
            <p:custDataLst>
              <p:tags r:id="rId2"/>
            </p:custDataLst>
          </p:nvPr>
        </p:nvSpPr>
        <p:spPr bwMode="auto">
          <a:xfrm>
            <a:off x="4680000" y="3429472"/>
            <a:ext cx="3960763" cy="804195"/>
          </a:xfrm>
          <a:prstGeom prst="rect">
            <a:avLst/>
          </a:prstGeom>
          <a:noFill/>
          <a:ln w="9525">
            <a:noFill/>
            <a:miter lim="800000"/>
            <a:headEnd/>
            <a:tailEnd/>
          </a:ln>
          <a:effectLst/>
        </p:spPr>
        <p:txBody>
          <a:bodyPr wrap="square" lIns="0" tIns="0" rIns="0" bIns="0">
            <a:spAutoFit/>
          </a:bodyPr>
          <a:lstStyle/>
          <a:p>
            <a:pPr marL="180975" lvl="1" indent="-179388" defTabSz="914400">
              <a:lnSpc>
                <a:spcPct val="150000"/>
              </a:lnSpc>
              <a:spcBef>
                <a:spcPct val="50000"/>
              </a:spcBef>
              <a:buClr>
                <a:srgbClr val="00338D"/>
              </a:buClr>
              <a:buSzPct val="150000"/>
              <a:buFont typeface="Arial" panose="020B0604020202020204" pitchFamily="34" charset="0"/>
              <a:buChar char="•"/>
              <a:defRPr/>
            </a:pP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Guideline Transaction Method</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란 동종업계 인수합병 사례에서 실제 지불된 거래대금</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(Deal price)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과 매출액</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영업이익</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EBITDA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등의 지표와의 배수</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(Transaction Multiple)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를 이용하여 이를 평가대상회사 또는 대상사업에 적용함으로써 가치를 분석하는 방법에 해당함</a:t>
            </a:r>
            <a:endPar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37" name="Rectangle 16">
            <a:extLst>
              <a:ext uri="{FF2B5EF4-FFF2-40B4-BE49-F238E27FC236}">
                <a16:creationId xmlns:a16="http://schemas.microsoft.com/office/drawing/2014/main" id="{1B2F7476-F27A-4A23-9EFC-4343531C84A8}"/>
              </a:ext>
            </a:extLst>
          </p:cNvPr>
          <p:cNvSpPr>
            <a:spLocks noChangeArrowheads="1"/>
          </p:cNvSpPr>
          <p:nvPr/>
        </p:nvSpPr>
        <p:spPr bwMode="auto">
          <a:xfrm>
            <a:off x="4680000" y="3065821"/>
            <a:ext cx="5016500" cy="221214"/>
          </a:xfrm>
          <a:prstGeom prst="rect">
            <a:avLst/>
          </a:prstGeom>
          <a:noFill/>
          <a:ln w="9525" algn="ctr">
            <a:noFill/>
            <a:miter lim="800000"/>
            <a:headEnd/>
            <a:tailEnd/>
          </a:ln>
          <a:effectLst/>
        </p:spPr>
        <p:txBody>
          <a:bodyPr wrap="square" lIns="0" tIns="0" rIns="0" bIns="0">
            <a:spAutoFit/>
          </a:bodyPr>
          <a:lstStyle/>
          <a:p>
            <a:pPr defTabSz="914400">
              <a:lnSpc>
                <a:spcPct val="150000"/>
              </a:lnSpc>
              <a:spcBef>
                <a:spcPct val="50000"/>
              </a:spcBef>
              <a:buClr>
                <a:srgbClr val="0C2D83"/>
              </a:buClr>
              <a:buSzPct val="85000"/>
              <a:buFont typeface="Wingdings" pitchFamily="2" charset="2"/>
              <a:buNone/>
              <a:defRPr/>
            </a:pPr>
            <a:r>
              <a:rPr lang="ko-KR" altLang="en-US" sz="1100" b="1" kern="0" dirty="0">
                <a:solidFill>
                  <a:srgbClr val="00338D"/>
                </a:solidFill>
                <a:latin typeface="Arial" panose="020B0604020202020204" pitchFamily="34" charset="0"/>
                <a:ea typeface="맑은 고딕" panose="020B0503020000020004" pitchFamily="50" charset="-127"/>
                <a:cs typeface="Arial" panose="020B0604020202020204" pitchFamily="34" charset="0"/>
              </a:rPr>
              <a:t>유사거래 비교법</a:t>
            </a:r>
            <a:r>
              <a:rPr lang="en-US" altLang="ko-KR" sz="1100" b="1" kern="0" dirty="0">
                <a:solidFill>
                  <a:srgbClr val="00338D"/>
                </a:solidFill>
                <a:latin typeface="Arial" panose="020B0604020202020204" pitchFamily="34" charset="0"/>
                <a:ea typeface="맑은 고딕" panose="020B0503020000020004" pitchFamily="50" charset="-127"/>
                <a:cs typeface="Arial" panose="020B0604020202020204" pitchFamily="34" charset="0"/>
              </a:rPr>
              <a:t>(Guideline Transaction Method)</a:t>
            </a:r>
          </a:p>
        </p:txBody>
      </p:sp>
      <p:sp>
        <p:nvSpPr>
          <p:cNvPr id="40" name="제목 2">
            <a:extLst>
              <a:ext uri="{FF2B5EF4-FFF2-40B4-BE49-F238E27FC236}">
                <a16:creationId xmlns:a16="http://schemas.microsoft.com/office/drawing/2014/main" id="{36ACA690-6F88-4C7C-9B9D-9BE7C9E86B5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solidFill>
                  <a:srgbClr val="00338D"/>
                </a:solidFill>
                <a:latin typeface="KPMG Extralight" panose="020B0303030202040204" pitchFamily="34" charset="0"/>
              </a:rPr>
              <a:t>Appendices</a:t>
            </a:r>
          </a:p>
        </p:txBody>
      </p:sp>
      <p:sp>
        <p:nvSpPr>
          <p:cNvPr id="39" name="직사각형 38">
            <a:extLst>
              <a:ext uri="{FF2B5EF4-FFF2-40B4-BE49-F238E27FC236}">
                <a16:creationId xmlns:a16="http://schemas.microsoft.com/office/drawing/2014/main" id="{33FBAE91-7582-4AF5-81E9-0B592D49E687}"/>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a:lnSpc>
                <a:spcPct val="110000"/>
              </a:lnSpc>
              <a:buClr>
                <a:schemeClr val="tx2"/>
              </a:buClr>
            </a:pPr>
            <a:r>
              <a:rPr lang="ko-KR" altLang="en-US" sz="1200" b="1" dirty="0">
                <a:solidFill>
                  <a:schemeClr val="tx1"/>
                </a:solidFill>
                <a:latin typeface="Arial" panose="020B0604020202020204" pitchFamily="34" charset="0"/>
                <a:sym typeface="Wingdings" pitchFamily="2" charset="2"/>
              </a:rPr>
              <a:t>가치평가를 위해 적용한 유사상장회사 비교법</a:t>
            </a:r>
            <a:r>
              <a:rPr lang="en-US" altLang="ko-KR" sz="1200" b="1" dirty="0">
                <a:solidFill>
                  <a:schemeClr val="tx1"/>
                </a:solidFill>
                <a:latin typeface="Arial" panose="020B0604020202020204" pitchFamily="34" charset="0"/>
                <a:sym typeface="Wingdings" pitchFamily="2" charset="2"/>
              </a:rPr>
              <a:t>(GPCM)</a:t>
            </a:r>
            <a:r>
              <a:rPr lang="ko-KR" altLang="en-US" sz="1200" b="1" dirty="0">
                <a:solidFill>
                  <a:schemeClr val="tx1"/>
                </a:solidFill>
                <a:latin typeface="Arial" panose="020B0604020202020204" pitchFamily="34" charset="0"/>
                <a:sym typeface="Wingdings" pitchFamily="2" charset="2"/>
              </a:rPr>
              <a:t>과 유사거래 비교법</a:t>
            </a:r>
            <a:r>
              <a:rPr lang="en-US" altLang="ko-KR" sz="1200" b="1" dirty="0">
                <a:solidFill>
                  <a:schemeClr val="tx1"/>
                </a:solidFill>
                <a:latin typeface="Arial" panose="020B0604020202020204" pitchFamily="34" charset="0"/>
                <a:sym typeface="Wingdings" pitchFamily="2" charset="2"/>
              </a:rPr>
              <a:t>(GTM) </a:t>
            </a:r>
            <a:r>
              <a:rPr lang="ko-KR" altLang="en-US" sz="1200" b="1" dirty="0">
                <a:solidFill>
                  <a:schemeClr val="tx1"/>
                </a:solidFill>
                <a:latin typeface="Arial" panose="020B0604020202020204" pitchFamily="34" charset="0"/>
                <a:sym typeface="Wingdings" pitchFamily="2" charset="2"/>
              </a:rPr>
              <a:t>방법론에 대한 설명은 다음과 같음</a:t>
            </a:r>
            <a:endParaRPr lang="en-US" altLang="ko-KR" sz="1200" b="1" dirty="0">
              <a:solidFill>
                <a:schemeClr val="tx1"/>
              </a:solidFill>
              <a:latin typeface="Arial" panose="020B0604020202020204" pitchFamily="34" charset="0"/>
              <a:sym typeface="Wingdings" pitchFamily="2" charset="2"/>
            </a:endParaRPr>
          </a:p>
        </p:txBody>
      </p:sp>
    </p:spTree>
    <p:extLst>
      <p:ext uri="{BB962C8B-B14F-4D97-AF65-F5344CB8AC3E}">
        <p14:creationId xmlns:p14="http://schemas.microsoft.com/office/powerpoint/2010/main" val="4243013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dirty="0">
                <a:solidFill>
                  <a:srgbClr val="00338D"/>
                </a:solidFill>
              </a:rPr>
              <a:t>Contacts</a:t>
            </a:r>
            <a:br>
              <a:rPr lang="en-US" altLang="ko-KR" sz="4800" dirty="0">
                <a:solidFill>
                  <a:srgbClr val="00338D"/>
                </a:solidFill>
              </a:rPr>
            </a:br>
            <a:br>
              <a:rPr lang="en-US" altLang="ko-KR" sz="2000" dirty="0">
                <a:solidFill>
                  <a:srgbClr val="00338D"/>
                </a:solidFill>
              </a:rPr>
            </a:br>
            <a:endParaRPr lang="en-US" altLang="en-US" dirty="0">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dirty="0">
              <a:solidFill>
                <a:srgbClr val="000000"/>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r>
              <a:rPr kumimoji="0" lang="ko-KR" altLang="en-US" sz="1000" b="0" kern="0" dirty="0" err="1">
                <a:solidFill>
                  <a:srgbClr val="000000"/>
                </a:solidFill>
                <a:latin typeface="Arial" panose="020B0604020202020204" pitchFamily="34" charset="0"/>
                <a:cs typeface="Arial" panose="020B0604020202020204" pitchFamily="34" charset="0"/>
              </a:rPr>
              <a:t>김병두</a:t>
            </a:r>
            <a:r>
              <a:rPr kumimoji="0" lang="ko-KR" altLang="en-US" sz="1000" b="0" kern="0" dirty="0">
                <a:solidFill>
                  <a:srgbClr val="000000"/>
                </a:solidFill>
                <a:latin typeface="Arial" panose="020B0604020202020204" pitchFamily="34" charset="0"/>
                <a:cs typeface="Arial" panose="020B0604020202020204" pitchFamily="34" charset="0"/>
              </a:rPr>
              <a:t> 이사</a:t>
            </a:r>
            <a:r>
              <a:rPr kumimoji="0" lang="en-US" altLang="ko-KR" sz="1000" b="0" kern="0" dirty="0">
                <a:solidFill>
                  <a:srgbClr val="000000"/>
                </a:solidFill>
                <a:latin typeface="Arial" panose="020B0604020202020204" pitchFamily="34" charset="0"/>
                <a:cs typeface="Arial" panose="020B0604020202020204" pitchFamily="34" charset="0"/>
              </a:rPr>
              <a:t>	T.	+82 2 2112 6721</a:t>
            </a:r>
          </a:p>
          <a:p>
            <a:pPr algn="just" defTabSz="914390">
              <a:tabLst>
                <a:tab pos="1252443" algn="l"/>
                <a:tab pos="1523883" algn="l"/>
              </a:tabLst>
              <a:defRPr/>
            </a:pPr>
            <a:r>
              <a:rPr kumimoji="0" lang="en-US" altLang="ko-KR" sz="1000" b="0" kern="0" dirty="0">
                <a:solidFill>
                  <a:srgbClr val="000000"/>
                </a:solidFill>
                <a:latin typeface="Arial" panose="020B0604020202020204" pitchFamily="34" charset="0"/>
                <a:cs typeface="Arial" panose="020B0604020202020204" pitchFamily="34" charset="0"/>
              </a:rPr>
              <a:t>	E.	</a:t>
            </a:r>
            <a:r>
              <a:rPr kumimoji="0" lang="en-US" altLang="ko-KR" sz="1000" b="0" kern="0" dirty="0">
                <a:solidFill>
                  <a:srgbClr val="000000"/>
                </a:solidFill>
                <a:latin typeface="Arial" panose="020B0604020202020204" pitchFamily="34" charset="0"/>
                <a:cs typeface="Arial" panose="020B0604020202020204" pitchFamily="34" charset="0"/>
                <a:hlinkClick r:id="rId4"/>
              </a:rPr>
              <a:t>byeongdookim@kr.kpmg.com</a:t>
            </a:r>
            <a:endParaRPr lang="da-DK" altLang="ko-KR" sz="1000" kern="0" dirty="0">
              <a:solidFill>
                <a:prstClr val="white"/>
              </a:solidFill>
              <a:latin typeface="Arial" panose="020B0604020202020204" pitchFamily="34" charset="0"/>
              <a:ea typeface="+mj-ea"/>
              <a:cs typeface="Arial" panose="020B0604020202020204" pitchFamily="34" charset="0"/>
            </a:endParaRPr>
          </a:p>
          <a:p>
            <a:pPr algn="just" defTabSz="914390">
              <a:tabLst>
                <a:tab pos="1252443" algn="l"/>
                <a:tab pos="1523883" algn="l"/>
              </a:tabLst>
              <a:defRPr/>
            </a:pPr>
            <a:endParaRPr kumimoji="0" lang="en-US" altLang="ko-KR" sz="1000" b="0" kern="0" dirty="0">
              <a:solidFill>
                <a:srgbClr val="000000"/>
              </a:solidFill>
              <a:latin typeface="Arial" panose="020B0604020202020204" pitchFamily="34" charset="0"/>
              <a:ea typeface="+mj-ea"/>
              <a:cs typeface="Arial" panose="020B0604020202020204" pitchFamily="34" charset="0"/>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dirty="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t>
            </a:r>
            <a:r>
              <a:rPr lang="en-GB" altLang="ko-KR">
                <a:latin typeface="맑은 고딕" panose="020B0503020000020004" pitchFamily="50" charset="-127"/>
                <a:ea typeface="맑은 고딕" panose="020B0503020000020004" pitchFamily="50" charset="-127"/>
              </a:rPr>
              <a:t>and timely </a:t>
            </a:r>
            <a:r>
              <a:rPr lang="en-GB" altLang="ko-KR" dirty="0">
                <a:latin typeface="맑은 고딕" panose="020B0503020000020004" pitchFamily="50" charset="-127"/>
                <a:ea typeface="맑은 고딕" panose="020B0503020000020004" pitchFamily="50" charset="-127"/>
              </a:rPr>
              <a:t>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Global</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Market</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Industry Overview</a:t>
            </a:r>
          </a:p>
        </p:txBody>
      </p:sp>
      <p:sp>
        <p:nvSpPr>
          <p:cNvPr id="109" name="Title 1">
            <a:extLst>
              <a:ext uri="{FF2B5EF4-FFF2-40B4-BE49-F238E27FC236}">
                <a16:creationId xmlns:a16="http://schemas.microsoft.com/office/drawing/2014/main" id="{CA481D33-BC1D-485C-AC82-D8042E50CD8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en-US" altLang="ko-KR" sz="1000" b="1" dirty="0">
                <a:solidFill>
                  <a:srgbClr val="002997"/>
                </a:solidFill>
                <a:latin typeface="Arial" panose="020B0604020202020204" pitchFamily="34" charset="0"/>
                <a:ea typeface="+mj-ea"/>
                <a:cs typeface="Arial" panose="020B0604020202020204" pitchFamily="34" charset="0"/>
              </a:rPr>
              <a:t>2021</a:t>
            </a:r>
            <a:r>
              <a:rPr lang="ko-KR" altLang="en-US" sz="1000" b="1" dirty="0">
                <a:solidFill>
                  <a:srgbClr val="002997"/>
                </a:solidFill>
                <a:latin typeface="Arial" panose="020B0604020202020204" pitchFamily="34" charset="0"/>
                <a:ea typeface="+mj-ea"/>
                <a:cs typeface="Arial" panose="020B0604020202020204" pitchFamily="34" charset="0"/>
              </a:rPr>
              <a:t>년 글로벌 반도체 시장은 </a:t>
            </a:r>
            <a:r>
              <a:rPr lang="en-US" altLang="ko-KR" sz="1000" b="1" dirty="0">
                <a:solidFill>
                  <a:srgbClr val="002997"/>
                </a:solidFill>
                <a:latin typeface="Arial" panose="020B0604020202020204" pitchFamily="34" charset="0"/>
                <a:ea typeface="+mj-ea"/>
                <a:cs typeface="Arial" panose="020B0604020202020204" pitchFamily="34" charset="0"/>
              </a:rPr>
              <a:t>Foundry </a:t>
            </a:r>
            <a:r>
              <a:rPr lang="ko-KR" altLang="en-US" sz="1000" b="1" dirty="0">
                <a:solidFill>
                  <a:srgbClr val="002997"/>
                </a:solidFill>
                <a:latin typeface="Arial" panose="020B0604020202020204" pitchFamily="34" charset="0"/>
                <a:ea typeface="+mj-ea"/>
                <a:cs typeface="Arial" panose="020B0604020202020204" pitchFamily="34" charset="0"/>
              </a:rPr>
              <a:t>공급 부족과 생산 차질까지 겪으면서 기존 시장의 수요 전망을 충족시키지 못하였으나</a:t>
            </a:r>
            <a:r>
              <a:rPr lang="en-US" altLang="ko-KR" sz="1000" b="1" dirty="0">
                <a:solidFill>
                  <a:srgbClr val="002997"/>
                </a:solidFill>
                <a:latin typeface="Arial" panose="020B0604020202020204" pitchFamily="34" charset="0"/>
                <a:ea typeface="+mj-ea"/>
                <a:cs typeface="Arial" panose="020B0604020202020204" pitchFamily="34" charset="0"/>
              </a:rPr>
              <a:t>, 2022</a:t>
            </a:r>
            <a:r>
              <a:rPr lang="ko-KR" altLang="en-US" sz="1000" b="1" dirty="0">
                <a:solidFill>
                  <a:srgbClr val="002997"/>
                </a:solidFill>
                <a:latin typeface="Arial" panose="020B0604020202020204" pitchFamily="34" charset="0"/>
                <a:ea typeface="+mj-ea"/>
                <a:cs typeface="Arial" panose="020B0604020202020204" pitchFamily="34" charset="0"/>
              </a:rPr>
              <a:t>년에는 </a:t>
            </a:r>
            <a:r>
              <a:rPr lang="en-US" altLang="ko-KR" sz="1000" b="1" dirty="0">
                <a:solidFill>
                  <a:srgbClr val="002997"/>
                </a:solidFill>
                <a:latin typeface="Arial" panose="020B0604020202020204" pitchFamily="34" charset="0"/>
                <a:ea typeface="+mj-ea"/>
                <a:cs typeface="Arial" panose="020B0604020202020204" pitchFamily="34" charset="0"/>
              </a:rPr>
              <a:t>Foundry </a:t>
            </a:r>
            <a:r>
              <a:rPr lang="ko-KR" altLang="en-US" sz="1000" b="1" dirty="0">
                <a:solidFill>
                  <a:srgbClr val="002997"/>
                </a:solidFill>
                <a:latin typeface="Arial" panose="020B0604020202020204" pitchFamily="34" charset="0"/>
                <a:ea typeface="+mj-ea"/>
                <a:cs typeface="Arial" panose="020B0604020202020204" pitchFamily="34" charset="0"/>
              </a:rPr>
              <a:t>회사들의 공격적인 </a:t>
            </a:r>
            <a:r>
              <a:rPr lang="en-US" altLang="ko-KR" sz="1000" b="1" dirty="0">
                <a:solidFill>
                  <a:srgbClr val="002997"/>
                </a:solidFill>
                <a:latin typeface="Arial" panose="020B0604020202020204" pitchFamily="34" charset="0"/>
                <a:ea typeface="+mj-ea"/>
                <a:cs typeface="Arial" panose="020B0604020202020204" pitchFamily="34" charset="0"/>
              </a:rPr>
              <a:t>Capacity </a:t>
            </a:r>
            <a:r>
              <a:rPr lang="ko-KR" altLang="en-US" sz="1000" b="1" dirty="0">
                <a:solidFill>
                  <a:srgbClr val="002997"/>
                </a:solidFill>
                <a:latin typeface="Arial" panose="020B0604020202020204" pitchFamily="34" charset="0"/>
                <a:ea typeface="+mj-ea"/>
                <a:cs typeface="Arial" panose="020B0604020202020204" pitchFamily="34" charset="0"/>
              </a:rPr>
              <a:t>증설과 공급망 이슈가 완화되면서 </a:t>
            </a:r>
            <a:r>
              <a:rPr lang="ko-KR" altLang="en-US" sz="1000" b="1" dirty="0" err="1">
                <a:solidFill>
                  <a:srgbClr val="002997"/>
                </a:solidFill>
                <a:latin typeface="Arial" panose="020B0604020202020204" pitchFamily="34" charset="0"/>
                <a:ea typeface="+mj-ea"/>
                <a:cs typeface="Arial" panose="020B0604020202020204" pitchFamily="34" charset="0"/>
              </a:rPr>
              <a:t>이연된</a:t>
            </a:r>
            <a:r>
              <a:rPr lang="ko-KR" altLang="en-US" sz="1000" b="1" dirty="0">
                <a:solidFill>
                  <a:srgbClr val="002997"/>
                </a:solidFill>
                <a:latin typeface="Arial" panose="020B0604020202020204" pitchFamily="34" charset="0"/>
                <a:ea typeface="+mj-ea"/>
                <a:cs typeface="Arial" panose="020B0604020202020204" pitchFamily="34" charset="0"/>
              </a:rPr>
              <a:t> 수요와 고성능 </a:t>
            </a:r>
            <a:r>
              <a:rPr lang="en-US" altLang="ko-KR" sz="1000" b="1" dirty="0">
                <a:solidFill>
                  <a:srgbClr val="002997"/>
                </a:solidFill>
                <a:latin typeface="Arial" panose="020B0604020202020204" pitchFamily="34" charset="0"/>
                <a:ea typeface="+mj-ea"/>
                <a:cs typeface="Arial" panose="020B0604020202020204" pitchFamily="34" charset="0"/>
              </a:rPr>
              <a:t>Server </a:t>
            </a:r>
            <a:r>
              <a:rPr lang="ko-KR" altLang="en-US" sz="1000" b="1" dirty="0">
                <a:solidFill>
                  <a:srgbClr val="002997"/>
                </a:solidFill>
                <a:latin typeface="Arial" panose="020B0604020202020204" pitchFamily="34" charset="0"/>
                <a:ea typeface="+mj-ea"/>
                <a:cs typeface="Arial" panose="020B0604020202020204" pitchFamily="34" charset="0"/>
              </a:rPr>
              <a:t>및 스마트폰 교체 수요가 발생할 것으로 보임</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향후 </a:t>
            </a:r>
            <a:r>
              <a:rPr lang="en-US" altLang="ko-KR" sz="1000" b="1" dirty="0">
                <a:solidFill>
                  <a:srgbClr val="002997"/>
                </a:solidFill>
                <a:latin typeface="Arial" panose="020B0604020202020204" pitchFamily="34" charset="0"/>
                <a:ea typeface="+mj-ea"/>
                <a:cs typeface="Arial" panose="020B0604020202020204" pitchFamily="34" charset="0"/>
              </a:rPr>
              <a:t>5</a:t>
            </a:r>
            <a:r>
              <a:rPr lang="ko-KR" altLang="en-US" sz="1000" b="1" dirty="0">
                <a:solidFill>
                  <a:srgbClr val="002997"/>
                </a:solidFill>
                <a:latin typeface="Arial" panose="020B0604020202020204" pitchFamily="34" charset="0"/>
                <a:ea typeface="+mj-ea"/>
                <a:cs typeface="Arial" panose="020B0604020202020204" pitchFamily="34" charset="0"/>
              </a:rPr>
              <a:t>년간 반도체 시장은 </a:t>
            </a:r>
            <a:r>
              <a:rPr lang="en-US" altLang="ko-KR" sz="1000" b="1" dirty="0">
                <a:solidFill>
                  <a:srgbClr val="002997"/>
                </a:solidFill>
                <a:latin typeface="Arial" panose="020B0604020202020204" pitchFamily="34" charset="0"/>
                <a:ea typeface="+mj-ea"/>
                <a:cs typeface="Arial" panose="020B0604020202020204" pitchFamily="34" charset="0"/>
              </a:rPr>
              <a:t>2026</a:t>
            </a:r>
            <a:r>
              <a:rPr lang="ko-KR" altLang="en-US" sz="1000" b="1" dirty="0">
                <a:solidFill>
                  <a:srgbClr val="002997"/>
                </a:solidFill>
                <a:latin typeface="Arial" panose="020B0604020202020204" pitchFamily="34" charset="0"/>
                <a:ea typeface="+mj-ea"/>
                <a:cs typeface="Arial" panose="020B0604020202020204" pitchFamily="34" charset="0"/>
              </a:rPr>
              <a:t>년까지 연평균 </a:t>
            </a:r>
            <a:r>
              <a:rPr lang="en-US" altLang="ko-KR" sz="1000" b="1" dirty="0">
                <a:solidFill>
                  <a:srgbClr val="002997"/>
                </a:solidFill>
                <a:latin typeface="Arial" panose="020B0604020202020204" pitchFamily="34" charset="0"/>
                <a:ea typeface="+mj-ea"/>
                <a:cs typeface="Arial" panose="020B0604020202020204" pitchFamily="34" charset="0"/>
              </a:rPr>
              <a:t>4.0% </a:t>
            </a:r>
            <a:r>
              <a:rPr lang="ko-KR" altLang="en-US" sz="1000" b="1" dirty="0">
                <a:solidFill>
                  <a:srgbClr val="002997"/>
                </a:solidFill>
                <a:latin typeface="Arial" panose="020B0604020202020204" pitchFamily="34" charset="0"/>
                <a:ea typeface="+mj-ea"/>
                <a:cs typeface="Arial" panose="020B0604020202020204" pitchFamily="34" charset="0"/>
              </a:rPr>
              <a:t>수준으로 성장할 것으로 예측됨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15" name="Rectangle 41">
            <a:extLst>
              <a:ext uri="{FF2B5EF4-FFF2-40B4-BE49-F238E27FC236}">
                <a16:creationId xmlns:a16="http://schemas.microsoft.com/office/drawing/2014/main" id="{92ED743D-C389-4C7D-994D-2D70CC3A3E50}"/>
              </a:ext>
            </a:extLst>
          </p:cNvPr>
          <p:cNvSpPr>
            <a:spLocks noChangeArrowheads="1"/>
          </p:cNvSpPr>
          <p:nvPr/>
        </p:nvSpPr>
        <p:spPr bwMode="auto">
          <a:xfrm>
            <a:off x="582532" y="1487393"/>
            <a:ext cx="4275218"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▌글로벌 반도체 시장 추이 및 전망</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29" name="직사각형 128">
            <a:extLst>
              <a:ext uri="{FF2B5EF4-FFF2-40B4-BE49-F238E27FC236}">
                <a16:creationId xmlns:a16="http://schemas.microsoft.com/office/drawing/2014/main" id="{58C930BA-033F-4017-BF77-29F90213E9DB}"/>
              </a:ext>
            </a:extLst>
          </p:cNvPr>
          <p:cNvSpPr/>
          <p:nvPr/>
        </p:nvSpPr>
        <p:spPr>
          <a:xfrm>
            <a:off x="5069407" y="4746987"/>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Gartner</a:t>
            </a:r>
            <a:r>
              <a:rPr lang="ko-KR" altLang="en-US" sz="1000" dirty="0">
                <a:solidFill>
                  <a:schemeClr val="tx1"/>
                </a:solidFill>
                <a:latin typeface="Arial" panose="020B0604020202020204" pitchFamily="34" charset="0"/>
                <a:cs typeface="Arial" panose="020B0604020202020204" pitchFamily="34" charset="0"/>
              </a:rPr>
              <a:t>는 </a:t>
            </a:r>
            <a:r>
              <a:rPr lang="en-US" altLang="ko-KR" sz="1000" dirty="0">
                <a:solidFill>
                  <a:schemeClr val="tx1"/>
                </a:solidFill>
                <a:latin typeface="Arial" panose="020B0604020202020204" pitchFamily="34" charset="0"/>
                <a:cs typeface="Arial" panose="020B0604020202020204" pitchFamily="34" charset="0"/>
              </a:rPr>
              <a:t>2022</a:t>
            </a:r>
            <a:r>
              <a:rPr lang="ko-KR" altLang="en-US" sz="1000" dirty="0">
                <a:solidFill>
                  <a:schemeClr val="tx1"/>
                </a:solidFill>
                <a:latin typeface="Arial" panose="020B0604020202020204" pitchFamily="34" charset="0"/>
                <a:cs typeface="Arial" panose="020B0604020202020204" pitchFamily="34" charset="0"/>
              </a:rPr>
              <a:t>년 반도체 시장의 전체 매출액 규모를 </a:t>
            </a:r>
            <a:r>
              <a:rPr lang="en-US" altLang="ko-KR" sz="1000" dirty="0">
                <a:solidFill>
                  <a:schemeClr val="tx1"/>
                </a:solidFill>
                <a:latin typeface="Arial" panose="020B0604020202020204" pitchFamily="34" charset="0"/>
                <a:cs typeface="Arial" panose="020B0604020202020204" pitchFamily="34" charset="0"/>
              </a:rPr>
              <a:t>USD 6,760</a:t>
            </a:r>
            <a:r>
              <a:rPr lang="ko-KR" altLang="en-US" sz="1000" dirty="0">
                <a:solidFill>
                  <a:schemeClr val="tx1"/>
                </a:solidFill>
                <a:latin typeface="Arial" panose="020B0604020202020204" pitchFamily="34" charset="0"/>
                <a:cs typeface="Arial" panose="020B0604020202020204" pitchFamily="34" charset="0"/>
              </a:rPr>
              <a:t>억 수준으로 예측하고 있으며</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향후에는 </a:t>
            </a:r>
            <a:r>
              <a:rPr lang="en-US" altLang="ko-KR" sz="1000" dirty="0">
                <a:solidFill>
                  <a:schemeClr val="tx1"/>
                </a:solidFill>
                <a:latin typeface="Arial" panose="020B0604020202020204" pitchFamily="34" charset="0"/>
                <a:cs typeface="Arial" panose="020B0604020202020204" pitchFamily="34" charset="0"/>
              </a:rPr>
              <a:t>2024</a:t>
            </a:r>
            <a:r>
              <a:rPr lang="ko-KR" altLang="en-US" sz="1000" dirty="0">
                <a:solidFill>
                  <a:schemeClr val="tx1"/>
                </a:solidFill>
                <a:latin typeface="Arial" panose="020B0604020202020204" pitchFamily="34" charset="0"/>
                <a:cs typeface="Arial" panose="020B0604020202020204" pitchFamily="34" charset="0"/>
              </a:rPr>
              <a:t>년을 제외하면 지속적으로 시장 규모가 상승하여 </a:t>
            </a:r>
            <a:r>
              <a:rPr lang="en-US" altLang="ko-KR" sz="1000" dirty="0">
                <a:solidFill>
                  <a:schemeClr val="tx1"/>
                </a:solidFill>
                <a:latin typeface="Arial" panose="020B0604020202020204" pitchFamily="34" charset="0"/>
                <a:cs typeface="Arial" panose="020B0604020202020204" pitchFamily="34" charset="0"/>
              </a:rPr>
              <a:t>2026</a:t>
            </a:r>
            <a:r>
              <a:rPr lang="ko-KR" altLang="en-US" sz="1000" dirty="0">
                <a:solidFill>
                  <a:schemeClr val="tx1"/>
                </a:solidFill>
                <a:latin typeface="Arial" panose="020B0604020202020204" pitchFamily="34" charset="0"/>
                <a:cs typeface="Arial" panose="020B0604020202020204" pitchFamily="34" charset="0"/>
              </a:rPr>
              <a:t>년까지 연평균 </a:t>
            </a:r>
            <a:r>
              <a:rPr lang="en-US" altLang="ko-KR" sz="1000" dirty="0">
                <a:solidFill>
                  <a:schemeClr val="tx1"/>
                </a:solidFill>
                <a:latin typeface="Arial" panose="020B0604020202020204" pitchFamily="34" charset="0"/>
                <a:cs typeface="Arial" panose="020B0604020202020204" pitchFamily="34" charset="0"/>
              </a:rPr>
              <a:t>4.0% </a:t>
            </a:r>
            <a:r>
              <a:rPr lang="ko-KR" altLang="en-US" sz="1000" dirty="0">
                <a:solidFill>
                  <a:schemeClr val="tx1"/>
                </a:solidFill>
                <a:latin typeface="Arial" panose="020B0604020202020204" pitchFamily="34" charset="0"/>
                <a:cs typeface="Arial" panose="020B0604020202020204" pitchFamily="34" charset="0"/>
              </a:rPr>
              <a:t>성장할 것으로 예측됨</a:t>
            </a:r>
            <a:endParaRPr lang="en-US" altLang="ko-KR" sz="1000" dirty="0">
              <a:solidFill>
                <a:schemeClr val="tx1"/>
              </a:solidFill>
              <a:latin typeface="Arial" panose="020B0604020202020204" pitchFamily="34" charset="0"/>
              <a:cs typeface="Arial" panose="020B0604020202020204" pitchFamily="34" charset="0"/>
            </a:endParaRPr>
          </a:p>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메모리 반도체의 비중은 </a:t>
            </a:r>
            <a:r>
              <a:rPr lang="en-US" altLang="ko-KR" sz="1000" dirty="0">
                <a:solidFill>
                  <a:schemeClr val="tx1"/>
                </a:solidFill>
                <a:latin typeface="Arial" panose="020B0604020202020204" pitchFamily="34" charset="0"/>
                <a:cs typeface="Arial" panose="020B0604020202020204" pitchFamily="34" charset="0"/>
              </a:rPr>
              <a:t>30% </a:t>
            </a:r>
            <a:r>
              <a:rPr lang="ko-KR" altLang="en-US" sz="1000" dirty="0">
                <a:solidFill>
                  <a:schemeClr val="tx1"/>
                </a:solidFill>
                <a:latin typeface="Arial" panose="020B0604020202020204" pitchFamily="34" charset="0"/>
                <a:cs typeface="Arial" panose="020B0604020202020204" pitchFamily="34" charset="0"/>
              </a:rPr>
              <a:t>전후를 지속적으로 차지할 것으로 예측되나</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그 성장세는 전체 반도체 매출액 대비 상대적으로 저조한 연평균 </a:t>
            </a:r>
            <a:r>
              <a:rPr lang="en-US" altLang="ko-KR" sz="1000" dirty="0">
                <a:solidFill>
                  <a:schemeClr val="tx1"/>
                </a:solidFill>
                <a:latin typeface="Arial" panose="020B0604020202020204" pitchFamily="34" charset="0"/>
                <a:cs typeface="Arial" panose="020B0604020202020204" pitchFamily="34" charset="0"/>
              </a:rPr>
              <a:t>2.8% </a:t>
            </a:r>
            <a:r>
              <a:rPr lang="ko-KR" altLang="en-US" sz="1000" dirty="0">
                <a:solidFill>
                  <a:schemeClr val="tx1"/>
                </a:solidFill>
                <a:latin typeface="Arial" panose="020B0604020202020204" pitchFamily="34" charset="0"/>
                <a:cs typeface="Arial" panose="020B0604020202020204" pitchFamily="34" charset="0"/>
              </a:rPr>
              <a:t>상승하는 것으로 예측하였음</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130" name="직사각형 129">
            <a:extLst>
              <a:ext uri="{FF2B5EF4-FFF2-40B4-BE49-F238E27FC236}">
                <a16:creationId xmlns:a16="http://schemas.microsoft.com/office/drawing/2014/main" id="{EA8FF4DD-023D-428E-A476-A7EE7C741E84}"/>
              </a:ext>
            </a:extLst>
          </p:cNvPr>
          <p:cNvSpPr/>
          <p:nvPr/>
        </p:nvSpPr>
        <p:spPr>
          <a:xfrm>
            <a:off x="550783" y="4564114"/>
            <a:ext cx="4275218" cy="1727629"/>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2021</a:t>
            </a:r>
            <a:r>
              <a:rPr lang="ko-KR" altLang="en-US" sz="1000" dirty="0">
                <a:solidFill>
                  <a:schemeClr val="tx1"/>
                </a:solidFill>
                <a:latin typeface="Arial" panose="020B0604020202020204" pitchFamily="34" charset="0"/>
                <a:cs typeface="Arial" panose="020B0604020202020204" pitchFamily="34" charset="0"/>
              </a:rPr>
              <a:t>년 전세계 반도체 수요는 전년대비 </a:t>
            </a:r>
            <a:r>
              <a:rPr lang="en-US" altLang="ko-KR" sz="1000" dirty="0">
                <a:solidFill>
                  <a:schemeClr val="tx1"/>
                </a:solidFill>
                <a:latin typeface="Arial" panose="020B0604020202020204" pitchFamily="34" charset="0"/>
                <a:cs typeface="Arial" panose="020B0604020202020204" pitchFamily="34" charset="0"/>
              </a:rPr>
              <a:t>19.7% </a:t>
            </a:r>
            <a:r>
              <a:rPr lang="ko-KR" altLang="en-US" sz="1000" dirty="0">
                <a:solidFill>
                  <a:schemeClr val="tx1"/>
                </a:solidFill>
                <a:latin typeface="Arial" panose="020B0604020202020204" pitchFamily="34" charset="0"/>
                <a:cs typeface="Arial" panose="020B0604020202020204" pitchFamily="34" charset="0"/>
              </a:rPr>
              <a:t>증가한 </a:t>
            </a:r>
            <a:r>
              <a:rPr lang="en-US" altLang="ko-KR" sz="1000" dirty="0">
                <a:solidFill>
                  <a:schemeClr val="tx1"/>
                </a:solidFill>
                <a:latin typeface="Arial" panose="020B0604020202020204" pitchFamily="34" charset="0"/>
                <a:cs typeface="Arial" panose="020B0604020202020204" pitchFamily="34" charset="0"/>
              </a:rPr>
              <a:t>USD 5,301</a:t>
            </a:r>
            <a:r>
              <a:rPr lang="ko-KR" altLang="en-US" sz="1000" dirty="0">
                <a:solidFill>
                  <a:schemeClr val="tx1"/>
                </a:solidFill>
                <a:latin typeface="Arial" panose="020B0604020202020204" pitchFamily="34" charset="0"/>
                <a:cs typeface="Arial" panose="020B0604020202020204" pitchFamily="34" charset="0"/>
              </a:rPr>
              <a:t>억 수준으로 예상됨 </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시스템반도체 </a:t>
            </a:r>
            <a:r>
              <a:rPr lang="en-US" altLang="ko-KR" sz="1000" dirty="0">
                <a:solidFill>
                  <a:schemeClr val="tx1"/>
                </a:solidFill>
                <a:latin typeface="Arial" panose="020B0604020202020204" pitchFamily="34" charset="0"/>
                <a:cs typeface="Arial" panose="020B0604020202020204" pitchFamily="34" charset="0"/>
              </a:rPr>
              <a:t>YoY 6.7% USD 3,707</a:t>
            </a:r>
            <a:r>
              <a:rPr lang="ko-KR" altLang="en-US" sz="1000" dirty="0">
                <a:solidFill>
                  <a:schemeClr val="tx1"/>
                </a:solidFill>
                <a:latin typeface="Arial" panose="020B0604020202020204" pitchFamily="34" charset="0"/>
                <a:cs typeface="Arial" panose="020B0604020202020204" pitchFamily="34" charset="0"/>
              </a:rPr>
              <a:t>억</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메모리반도체 </a:t>
            </a:r>
            <a:r>
              <a:rPr lang="en-US" altLang="ko-KR" sz="1000" dirty="0">
                <a:solidFill>
                  <a:schemeClr val="tx1"/>
                </a:solidFill>
                <a:latin typeface="Arial" panose="020B0604020202020204" pitchFamily="34" charset="0"/>
                <a:cs typeface="Arial" panose="020B0604020202020204" pitchFamily="34" charset="0"/>
              </a:rPr>
              <a:t>YoY 29.6% USD 1,603</a:t>
            </a:r>
            <a:r>
              <a:rPr lang="ko-KR" altLang="en-US" sz="1000" dirty="0">
                <a:solidFill>
                  <a:schemeClr val="tx1"/>
                </a:solidFill>
                <a:latin typeface="Arial" panose="020B0604020202020204" pitchFamily="34" charset="0"/>
                <a:cs typeface="Arial" panose="020B0604020202020204" pitchFamily="34" charset="0"/>
              </a:rPr>
              <a:t>억</a:t>
            </a:r>
            <a:r>
              <a:rPr lang="en-US" altLang="ko-KR" sz="1000" dirty="0">
                <a:solidFill>
                  <a:schemeClr val="tx1"/>
                </a:solidFill>
                <a:latin typeface="Arial" panose="020B0604020202020204" pitchFamily="34" charset="0"/>
                <a:cs typeface="Arial" panose="020B0604020202020204" pitchFamily="34" charset="0"/>
              </a:rPr>
              <a:t>)</a:t>
            </a:r>
          </a:p>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2022</a:t>
            </a:r>
            <a:r>
              <a:rPr lang="ko-KR" altLang="en-US" sz="1000" dirty="0">
                <a:solidFill>
                  <a:schemeClr val="tx1"/>
                </a:solidFill>
                <a:latin typeface="Arial" panose="020B0604020202020204" pitchFamily="34" charset="0"/>
                <a:cs typeface="Arial" panose="020B0604020202020204" pitchFamily="34" charset="0"/>
              </a:rPr>
              <a:t>년에는 </a:t>
            </a:r>
            <a:r>
              <a:rPr lang="en-US" altLang="ko-KR" sz="1000" dirty="0">
                <a:solidFill>
                  <a:schemeClr val="tx1"/>
                </a:solidFill>
                <a:latin typeface="Arial" panose="020B0604020202020204" pitchFamily="34" charset="0"/>
                <a:cs typeface="Arial" panose="020B0604020202020204" pitchFamily="34" charset="0"/>
              </a:rPr>
              <a:t>Foundry </a:t>
            </a:r>
            <a:r>
              <a:rPr lang="ko-KR" altLang="en-US" sz="1000" dirty="0">
                <a:solidFill>
                  <a:schemeClr val="tx1"/>
                </a:solidFill>
                <a:latin typeface="Arial" panose="020B0604020202020204" pitchFamily="34" charset="0"/>
                <a:cs typeface="Arial" panose="020B0604020202020204" pitchFamily="34" charset="0"/>
              </a:rPr>
              <a:t>회사들의 공격적인 </a:t>
            </a:r>
            <a:r>
              <a:rPr lang="en-US" altLang="ko-KR" sz="1000" dirty="0">
                <a:solidFill>
                  <a:schemeClr val="tx1"/>
                </a:solidFill>
                <a:latin typeface="Arial" panose="020B0604020202020204" pitchFamily="34" charset="0"/>
                <a:cs typeface="Arial" panose="020B0604020202020204" pitchFamily="34" charset="0"/>
              </a:rPr>
              <a:t>Capacity </a:t>
            </a:r>
            <a:r>
              <a:rPr lang="ko-KR" altLang="en-US" sz="1000" dirty="0">
                <a:solidFill>
                  <a:schemeClr val="tx1"/>
                </a:solidFill>
                <a:latin typeface="Arial" panose="020B0604020202020204" pitchFamily="34" charset="0"/>
                <a:cs typeface="Arial" panose="020B0604020202020204" pitchFamily="34" charset="0"/>
              </a:rPr>
              <a:t>증설과 공급망 이슈가 완화되면서 </a:t>
            </a:r>
            <a:r>
              <a:rPr lang="ko-KR" altLang="en-US" sz="1000" dirty="0" err="1">
                <a:solidFill>
                  <a:schemeClr val="tx1"/>
                </a:solidFill>
                <a:latin typeface="Arial" panose="020B0604020202020204" pitchFamily="34" charset="0"/>
                <a:cs typeface="Arial" panose="020B0604020202020204" pitchFamily="34" charset="0"/>
              </a:rPr>
              <a:t>이연된</a:t>
            </a:r>
            <a:r>
              <a:rPr lang="ko-KR" altLang="en-US" sz="1000" dirty="0">
                <a:solidFill>
                  <a:schemeClr val="tx1"/>
                </a:solidFill>
                <a:latin typeface="Arial" panose="020B0604020202020204" pitchFamily="34" charset="0"/>
                <a:cs typeface="Arial" panose="020B0604020202020204" pitchFamily="34" charset="0"/>
              </a:rPr>
              <a:t> 수요와 고성능 </a:t>
            </a:r>
            <a:r>
              <a:rPr lang="en-US" altLang="ko-KR" sz="1000" dirty="0">
                <a:solidFill>
                  <a:schemeClr val="tx1"/>
                </a:solidFill>
                <a:latin typeface="Arial" panose="020B0604020202020204" pitchFamily="34" charset="0"/>
                <a:cs typeface="Arial" panose="020B0604020202020204" pitchFamily="34" charset="0"/>
              </a:rPr>
              <a:t>Server </a:t>
            </a:r>
            <a:r>
              <a:rPr lang="ko-KR" altLang="en-US" sz="1000" dirty="0">
                <a:solidFill>
                  <a:schemeClr val="tx1"/>
                </a:solidFill>
                <a:latin typeface="Arial" panose="020B0604020202020204" pitchFamily="34" charset="0"/>
                <a:cs typeface="Arial" panose="020B0604020202020204" pitchFamily="34" charset="0"/>
              </a:rPr>
              <a:t>및 스마트폰 교체 수요가 발생할 것으로 보이며</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이에 따라 전년 대비 </a:t>
            </a:r>
            <a:r>
              <a:rPr lang="en-US" altLang="ko-KR" sz="1000" dirty="0">
                <a:solidFill>
                  <a:schemeClr val="tx1"/>
                </a:solidFill>
                <a:latin typeface="Arial" panose="020B0604020202020204" pitchFamily="34" charset="0"/>
                <a:cs typeface="Arial" panose="020B0604020202020204" pitchFamily="34" charset="0"/>
              </a:rPr>
              <a:t>7.3% </a:t>
            </a:r>
            <a:r>
              <a:rPr lang="ko-KR" altLang="en-US" sz="1000" dirty="0">
                <a:solidFill>
                  <a:schemeClr val="tx1"/>
                </a:solidFill>
                <a:latin typeface="Arial" panose="020B0604020202020204" pitchFamily="34" charset="0"/>
                <a:cs typeface="Arial" panose="020B0604020202020204" pitchFamily="34" charset="0"/>
              </a:rPr>
              <a:t>상승한 </a:t>
            </a:r>
            <a:r>
              <a:rPr lang="en-US" altLang="ko-KR" sz="1000" dirty="0">
                <a:solidFill>
                  <a:schemeClr val="tx1"/>
                </a:solidFill>
                <a:latin typeface="Arial" panose="020B0604020202020204" pitchFamily="34" charset="0"/>
                <a:cs typeface="Arial" panose="020B0604020202020204" pitchFamily="34" charset="0"/>
              </a:rPr>
              <a:t>USD</a:t>
            </a:r>
            <a:r>
              <a:rPr lang="ko-KR" altLang="en-US" sz="1000" dirty="0">
                <a:solidFill>
                  <a:schemeClr val="tx1"/>
                </a:solidFill>
                <a:latin typeface="Arial" panose="020B0604020202020204" pitchFamily="34" charset="0"/>
                <a:cs typeface="Arial" panose="020B0604020202020204" pitchFamily="34" charset="0"/>
              </a:rPr>
              <a:t> </a:t>
            </a:r>
            <a:r>
              <a:rPr lang="en-US" altLang="ko-KR" sz="1000" dirty="0">
                <a:solidFill>
                  <a:schemeClr val="tx1"/>
                </a:solidFill>
                <a:latin typeface="Arial" panose="020B0604020202020204" pitchFamily="34" charset="0"/>
                <a:cs typeface="Arial" panose="020B0604020202020204" pitchFamily="34" charset="0"/>
              </a:rPr>
              <a:t>5,700</a:t>
            </a:r>
            <a:r>
              <a:rPr lang="ko-KR" altLang="en-US" sz="1000" dirty="0">
                <a:solidFill>
                  <a:schemeClr val="tx1"/>
                </a:solidFill>
                <a:latin typeface="Arial" panose="020B0604020202020204" pitchFamily="34" charset="0"/>
                <a:cs typeface="Arial" panose="020B0604020202020204" pitchFamily="34" charset="0"/>
              </a:rPr>
              <a:t>억으로 예상됨 </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시스템반도체 </a:t>
            </a:r>
            <a:r>
              <a:rPr lang="en-US" altLang="ko-KR" sz="1000" dirty="0">
                <a:solidFill>
                  <a:schemeClr val="tx1"/>
                </a:solidFill>
                <a:latin typeface="Arial" panose="020B0604020202020204" pitchFamily="34" charset="0"/>
                <a:cs typeface="Arial" panose="020B0604020202020204" pitchFamily="34" charset="0"/>
              </a:rPr>
              <a:t>YoY 7.1% USD 3,968</a:t>
            </a:r>
            <a:r>
              <a:rPr lang="ko-KR" altLang="en-US" sz="1000" dirty="0">
                <a:solidFill>
                  <a:schemeClr val="tx1"/>
                </a:solidFill>
                <a:latin typeface="Arial" panose="020B0604020202020204" pitchFamily="34" charset="0"/>
                <a:cs typeface="Arial" panose="020B0604020202020204" pitchFamily="34" charset="0"/>
              </a:rPr>
              <a:t>억</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메모리반도체 </a:t>
            </a:r>
            <a:r>
              <a:rPr lang="en-US" altLang="ko-KR" sz="1000" dirty="0">
                <a:solidFill>
                  <a:schemeClr val="tx1"/>
                </a:solidFill>
                <a:latin typeface="Arial" panose="020B0604020202020204" pitchFamily="34" charset="0"/>
                <a:cs typeface="Arial" panose="020B0604020202020204" pitchFamily="34" charset="0"/>
              </a:rPr>
              <a:t>YoY 8.0% USD 1,723</a:t>
            </a:r>
            <a:r>
              <a:rPr lang="ko-KR" altLang="en-US" sz="1000" dirty="0">
                <a:solidFill>
                  <a:schemeClr val="tx1"/>
                </a:solidFill>
                <a:latin typeface="Arial" panose="020B0604020202020204" pitchFamily="34" charset="0"/>
                <a:cs typeface="Arial" panose="020B0604020202020204" pitchFamily="34" charset="0"/>
              </a:rPr>
              <a:t>억</a:t>
            </a:r>
            <a:r>
              <a:rPr lang="en-US" altLang="ko-KR" sz="1000" dirty="0">
                <a:solidFill>
                  <a:schemeClr val="tx1"/>
                </a:solidFill>
                <a:latin typeface="Arial" panose="020B0604020202020204" pitchFamily="34" charset="0"/>
                <a:cs typeface="Arial" panose="020B0604020202020204" pitchFamily="34" charset="0"/>
              </a:rPr>
              <a:t>)</a:t>
            </a:r>
          </a:p>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회사 주요 제품인 번인 테스트 소켓은 소모품적 성격이 강하여 전방산업인 반도체 시장 수요에 직접적인 영향을 받는 것으로 파악됨</a:t>
            </a:r>
            <a:endParaRPr lang="en-US" altLang="ko-KR" sz="1000" dirty="0">
              <a:solidFill>
                <a:schemeClr val="tx1"/>
              </a:solidFill>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6B571E7B-8636-40E5-9E0C-A000C6CB8669}"/>
              </a:ext>
            </a:extLst>
          </p:cNvPr>
          <p:cNvPicPr>
            <a:picLocks noChangeAspect="1"/>
          </p:cNvPicPr>
          <p:nvPr/>
        </p:nvPicPr>
        <p:blipFill>
          <a:blip r:embed="rId3"/>
          <a:stretch>
            <a:fillRect/>
          </a:stretch>
        </p:blipFill>
        <p:spPr>
          <a:xfrm>
            <a:off x="535518" y="1831932"/>
            <a:ext cx="4383869" cy="2387643"/>
          </a:xfrm>
          <a:prstGeom prst="rect">
            <a:avLst/>
          </a:prstGeom>
        </p:spPr>
      </p:pic>
      <p:sp>
        <p:nvSpPr>
          <p:cNvPr id="35" name="TextBox 34">
            <a:extLst>
              <a:ext uri="{FF2B5EF4-FFF2-40B4-BE49-F238E27FC236}">
                <a16:creationId xmlns:a16="http://schemas.microsoft.com/office/drawing/2014/main" id="{1C4AD9F3-4AB4-47DE-8847-1E53016A1AD7}"/>
              </a:ext>
            </a:extLst>
          </p:cNvPr>
          <p:cNvSpPr txBox="1"/>
          <p:nvPr/>
        </p:nvSpPr>
        <p:spPr>
          <a:xfrm>
            <a:off x="538094"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IHS, WSTS, Trend Force, </a:t>
            </a:r>
            <a:r>
              <a:rPr lang="ko-KR" altLang="en-US" sz="800" dirty="0">
                <a:latin typeface="Arial" panose="020B0604020202020204" pitchFamily="34" charset="0"/>
                <a:cs typeface="Arial" panose="020B0604020202020204" pitchFamily="34" charset="0"/>
              </a:rPr>
              <a:t>현대차증권</a:t>
            </a:r>
            <a:r>
              <a:rPr lang="en-US" altLang="ko-KR" sz="800" dirty="0">
                <a:latin typeface="Arial" panose="020B0604020202020204" pitchFamily="34" charset="0"/>
                <a:cs typeface="Arial" panose="020B0604020202020204" pitchFamily="34" charset="0"/>
              </a:rPr>
              <a:t>)</a:t>
            </a:r>
          </a:p>
        </p:txBody>
      </p:sp>
      <p:sp>
        <p:nvSpPr>
          <p:cNvPr id="39" name="TextBox 38">
            <a:extLst>
              <a:ext uri="{FF2B5EF4-FFF2-40B4-BE49-F238E27FC236}">
                <a16:creationId xmlns:a16="http://schemas.microsoft.com/office/drawing/2014/main" id="{755FEA75-3F8F-4FD2-8CB1-D88AA7122780}"/>
              </a:ext>
            </a:extLst>
          </p:cNvPr>
          <p:cNvSpPr txBox="1"/>
          <p:nvPr/>
        </p:nvSpPr>
        <p:spPr>
          <a:xfrm>
            <a:off x="5101156"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Gartner, March 2022)</a:t>
            </a:r>
          </a:p>
        </p:txBody>
      </p:sp>
      <p:graphicFrame>
        <p:nvGraphicFramePr>
          <p:cNvPr id="41" name="표 40">
            <a:extLst>
              <a:ext uri="{FF2B5EF4-FFF2-40B4-BE49-F238E27FC236}">
                <a16:creationId xmlns:a16="http://schemas.microsoft.com/office/drawing/2014/main" id="{A36E53A2-B695-4286-AB33-469C5F464A35}"/>
              </a:ext>
            </a:extLst>
          </p:cNvPr>
          <p:cNvGraphicFramePr>
            <a:graphicFrameLocks noGrp="1"/>
          </p:cNvGraphicFramePr>
          <p:nvPr/>
        </p:nvGraphicFramePr>
        <p:xfrm>
          <a:off x="5067300" y="1847393"/>
          <a:ext cx="4362451" cy="506730"/>
        </p:xfrm>
        <a:graphic>
          <a:graphicData uri="http://schemas.openxmlformats.org/drawingml/2006/table">
            <a:tbl>
              <a:tblPr/>
              <a:tblGrid>
                <a:gridCol w="873103">
                  <a:extLst>
                    <a:ext uri="{9D8B030D-6E8A-4147-A177-3AD203B41FA5}">
                      <a16:colId xmlns:a16="http://schemas.microsoft.com/office/drawing/2014/main" val="539413837"/>
                    </a:ext>
                  </a:extLst>
                </a:gridCol>
                <a:gridCol w="581558">
                  <a:extLst>
                    <a:ext uri="{9D8B030D-6E8A-4147-A177-3AD203B41FA5}">
                      <a16:colId xmlns:a16="http://schemas.microsoft.com/office/drawing/2014/main" val="795663052"/>
                    </a:ext>
                  </a:extLst>
                </a:gridCol>
                <a:gridCol w="581558">
                  <a:extLst>
                    <a:ext uri="{9D8B030D-6E8A-4147-A177-3AD203B41FA5}">
                      <a16:colId xmlns:a16="http://schemas.microsoft.com/office/drawing/2014/main" val="1363051862"/>
                    </a:ext>
                  </a:extLst>
                </a:gridCol>
                <a:gridCol w="581558">
                  <a:extLst>
                    <a:ext uri="{9D8B030D-6E8A-4147-A177-3AD203B41FA5}">
                      <a16:colId xmlns:a16="http://schemas.microsoft.com/office/drawing/2014/main" val="2585167727"/>
                    </a:ext>
                  </a:extLst>
                </a:gridCol>
                <a:gridCol w="581558">
                  <a:extLst>
                    <a:ext uri="{9D8B030D-6E8A-4147-A177-3AD203B41FA5}">
                      <a16:colId xmlns:a16="http://schemas.microsoft.com/office/drawing/2014/main" val="3191408241"/>
                    </a:ext>
                  </a:extLst>
                </a:gridCol>
                <a:gridCol w="581558">
                  <a:extLst>
                    <a:ext uri="{9D8B030D-6E8A-4147-A177-3AD203B41FA5}">
                      <a16:colId xmlns:a16="http://schemas.microsoft.com/office/drawing/2014/main" val="1256672316"/>
                    </a:ext>
                  </a:extLst>
                </a:gridCol>
                <a:gridCol w="581558">
                  <a:extLst>
                    <a:ext uri="{9D8B030D-6E8A-4147-A177-3AD203B41FA5}">
                      <a16:colId xmlns:a16="http://schemas.microsoft.com/office/drawing/2014/main" val="3166113744"/>
                    </a:ext>
                  </a:extLst>
                </a:gridCol>
              </a:tblGrid>
              <a:tr h="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USD)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CAGR</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47649">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메모리반도체</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212,203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217,035</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172,995</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209,462</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236,973</a:t>
                      </a:r>
                    </a:p>
                  </a:txBody>
                  <a:tcPr marL="36000" marR="36000" marT="9525"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120496">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전체 반도체 시장</a:t>
                      </a:r>
                    </a:p>
                  </a:txBody>
                  <a:tcPr marL="36000" marR="36000" marT="0"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675,965</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700,525</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685,221</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742,082</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790,376</a:t>
                      </a:r>
                    </a:p>
                  </a:txBody>
                  <a:tcPr marL="36000" marR="36000" marT="9525" marB="0" anchor="ctr">
                    <a:lnL>
                      <a:noFill/>
                    </a:lnL>
                    <a:lnR>
                      <a:noFill/>
                    </a:lnR>
                    <a:lnT w="6350" cap="flat" cmpd="sng" algn="ctr">
                      <a:noFill/>
                      <a:prstDash val="solid"/>
                      <a:round/>
                      <a:headEnd type="none" w="med" len="med"/>
                      <a:tailEnd type="none" w="med" len="med"/>
                    </a:lnT>
                    <a:lnB>
                      <a:noFill/>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a:t>
                      </a:r>
                    </a:p>
                  </a:txBody>
                  <a:tcPr marL="36000" marR="36000" marT="0"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3780900078"/>
                  </a:ext>
                </a:extLst>
              </a:tr>
              <a:tr h="81482">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메모리 비중</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27.9%</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31.4%</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31.0%</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25.2%</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28.2%</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endPar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70226232"/>
                  </a:ext>
                </a:extLst>
              </a:tr>
            </a:tbl>
          </a:graphicData>
        </a:graphic>
      </p:graphicFrame>
      <p:graphicFrame>
        <p:nvGraphicFramePr>
          <p:cNvPr id="16" name="차트 15">
            <a:extLst>
              <a:ext uri="{FF2B5EF4-FFF2-40B4-BE49-F238E27FC236}">
                <a16:creationId xmlns:a16="http://schemas.microsoft.com/office/drawing/2014/main" id="{10ECE322-6BF8-41D1-B472-D2A9CAF28E51}"/>
              </a:ext>
            </a:extLst>
          </p:cNvPr>
          <p:cNvGraphicFramePr>
            <a:graphicFrameLocks/>
          </p:cNvGraphicFramePr>
          <p:nvPr/>
        </p:nvGraphicFramePr>
        <p:xfrm>
          <a:off x="5067299" y="2419166"/>
          <a:ext cx="4383869" cy="1959159"/>
        </p:xfrm>
        <a:graphic>
          <a:graphicData uri="http://schemas.openxmlformats.org/drawingml/2006/chart">
            <c:chart xmlns:c="http://schemas.openxmlformats.org/drawingml/2006/chart" xmlns:r="http://schemas.openxmlformats.org/officeDocument/2006/relationships" r:id="rId4"/>
          </a:graphicData>
        </a:graphic>
      </p:graphicFrame>
      <p:sp>
        <p:nvSpPr>
          <p:cNvPr id="17" name="화살표: 오른쪽 16">
            <a:extLst>
              <a:ext uri="{FF2B5EF4-FFF2-40B4-BE49-F238E27FC236}">
                <a16:creationId xmlns:a16="http://schemas.microsoft.com/office/drawing/2014/main" id="{A1E99BDC-24C0-4C0B-BA15-3BCDCB2B5D74}"/>
              </a:ext>
            </a:extLst>
          </p:cNvPr>
          <p:cNvSpPr/>
          <p:nvPr/>
        </p:nvSpPr>
        <p:spPr>
          <a:xfrm rot="21377068">
            <a:off x="6439424" y="2462784"/>
            <a:ext cx="1535185" cy="226922"/>
          </a:xfrm>
          <a:prstGeom prst="rightArrow">
            <a:avLst>
              <a:gd name="adj1" fmla="val 50000"/>
              <a:gd name="adj2" fmla="val 118991"/>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rPr>
              <a:t>CAGR 4.0%</a:t>
            </a:r>
            <a:endParaRPr lang="ko-KR" altLang="en-US" sz="900" b="1" dirty="0" err="1">
              <a:solidFill>
                <a:schemeClr val="bg1"/>
              </a:solidFill>
            </a:endParaRPr>
          </a:p>
        </p:txBody>
      </p:sp>
      <p:sp>
        <p:nvSpPr>
          <p:cNvPr id="18" name="화살표: 오른쪽 17">
            <a:extLst>
              <a:ext uri="{FF2B5EF4-FFF2-40B4-BE49-F238E27FC236}">
                <a16:creationId xmlns:a16="http://schemas.microsoft.com/office/drawing/2014/main" id="{F2B24797-376E-45DF-93B9-27B01B48B301}"/>
              </a:ext>
            </a:extLst>
          </p:cNvPr>
          <p:cNvSpPr/>
          <p:nvPr/>
        </p:nvSpPr>
        <p:spPr>
          <a:xfrm rot="21444860">
            <a:off x="6439425" y="3106844"/>
            <a:ext cx="1535185" cy="226922"/>
          </a:xfrm>
          <a:prstGeom prst="rightArrow">
            <a:avLst>
              <a:gd name="adj1" fmla="val 50000"/>
              <a:gd name="adj2" fmla="val 118991"/>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a:solidFill>
                  <a:schemeClr val="bg1"/>
                </a:solidFill>
              </a:rPr>
              <a:t>CAGR 2.8%</a:t>
            </a:r>
            <a:endParaRPr lang="ko-KR" altLang="en-US" sz="900" b="1" dirty="0" err="1">
              <a:solidFill>
                <a:schemeClr val="bg1"/>
              </a:solidFill>
            </a:endParaRPr>
          </a:p>
        </p:txBody>
      </p:sp>
    </p:spTree>
    <p:extLst>
      <p:ext uri="{BB962C8B-B14F-4D97-AF65-F5344CB8AC3E}">
        <p14:creationId xmlns:p14="http://schemas.microsoft.com/office/powerpoint/2010/main" val="35983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Domestic</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Market</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Industry Overview</a:t>
            </a:r>
          </a:p>
        </p:txBody>
      </p:sp>
      <p:sp>
        <p:nvSpPr>
          <p:cNvPr id="109" name="Title 1">
            <a:extLst>
              <a:ext uri="{FF2B5EF4-FFF2-40B4-BE49-F238E27FC236}">
                <a16:creationId xmlns:a16="http://schemas.microsoft.com/office/drawing/2014/main" id="{CA481D33-BC1D-485C-AC82-D8042E50CD8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국내 반도체 수출은</a:t>
            </a:r>
            <a:r>
              <a:rPr lang="en-US" altLang="ko-KR" sz="1000" b="1" dirty="0">
                <a:solidFill>
                  <a:srgbClr val="002997"/>
                </a:solidFill>
                <a:latin typeface="Arial" panose="020B0604020202020204" pitchFamily="34" charset="0"/>
                <a:ea typeface="+mj-ea"/>
                <a:cs typeface="Arial" panose="020B0604020202020204" pitchFamily="34" charset="0"/>
              </a:rPr>
              <a:t> 2021</a:t>
            </a:r>
            <a:r>
              <a:rPr lang="ko-KR" altLang="en-US" sz="1000" b="1" dirty="0">
                <a:solidFill>
                  <a:srgbClr val="002997"/>
                </a:solidFill>
                <a:latin typeface="Arial" panose="020B0604020202020204" pitchFamily="34" charset="0"/>
                <a:ea typeface="+mj-ea"/>
                <a:cs typeface="Arial" panose="020B0604020202020204" pitchFamily="34" charset="0"/>
              </a:rPr>
              <a:t>년 전년 대비 </a:t>
            </a:r>
            <a:r>
              <a:rPr lang="en-US" altLang="ko-KR" sz="1000" b="1" dirty="0">
                <a:solidFill>
                  <a:srgbClr val="002997"/>
                </a:solidFill>
                <a:latin typeface="Arial" panose="020B0604020202020204" pitchFamily="34" charset="0"/>
                <a:ea typeface="+mj-ea"/>
                <a:cs typeface="Arial" panose="020B0604020202020204" pitchFamily="34" charset="0"/>
              </a:rPr>
              <a:t>29% </a:t>
            </a:r>
            <a:r>
              <a:rPr lang="ko-KR" altLang="en-US" sz="1000" b="1" dirty="0">
                <a:solidFill>
                  <a:srgbClr val="002997"/>
                </a:solidFill>
                <a:latin typeface="Arial" panose="020B0604020202020204" pitchFamily="34" charset="0"/>
                <a:ea typeface="+mj-ea"/>
                <a:cs typeface="Arial" panose="020B0604020202020204" pitchFamily="34" charset="0"/>
              </a:rPr>
              <a:t>증가하여 </a:t>
            </a:r>
            <a:r>
              <a:rPr lang="en-US" altLang="ko-KR" sz="1000" b="1" dirty="0">
                <a:solidFill>
                  <a:srgbClr val="002997"/>
                </a:solidFill>
                <a:latin typeface="Arial" panose="020B0604020202020204" pitchFamily="34" charset="0"/>
                <a:ea typeface="+mj-ea"/>
                <a:cs typeface="Arial" panose="020B0604020202020204" pitchFamily="34" charset="0"/>
              </a:rPr>
              <a:t>USD</a:t>
            </a:r>
            <a:r>
              <a:rPr lang="ko-KR" altLang="en-US" sz="1000" b="1" dirty="0">
                <a:solidFill>
                  <a:srgbClr val="002997"/>
                </a:solidFill>
                <a:latin typeface="Arial" panose="020B0604020202020204" pitchFamily="34" charset="0"/>
                <a:ea typeface="+mj-ea"/>
                <a:cs typeface="Arial" panose="020B0604020202020204" pitchFamily="34" charset="0"/>
              </a:rPr>
              <a:t> </a:t>
            </a:r>
            <a:r>
              <a:rPr lang="en-US" altLang="ko-KR" sz="1000" b="1" dirty="0">
                <a:solidFill>
                  <a:srgbClr val="002997"/>
                </a:solidFill>
                <a:latin typeface="Arial" panose="020B0604020202020204" pitchFamily="34" charset="0"/>
                <a:ea typeface="+mj-ea"/>
                <a:cs typeface="Arial" panose="020B0604020202020204" pitchFamily="34" charset="0"/>
              </a:rPr>
              <a:t>1,280</a:t>
            </a:r>
            <a:r>
              <a:rPr lang="ko-KR" altLang="en-US" sz="1000" b="1" dirty="0">
                <a:solidFill>
                  <a:srgbClr val="002997"/>
                </a:solidFill>
                <a:latin typeface="Arial" panose="020B0604020202020204" pitchFamily="34" charset="0"/>
                <a:ea typeface="+mj-ea"/>
                <a:cs typeface="Arial" panose="020B0604020202020204" pitchFamily="34" charset="0"/>
              </a:rPr>
              <a:t>억을 기록하였으며</a:t>
            </a:r>
            <a:r>
              <a:rPr lang="en-US" altLang="ko-KR" sz="1000" b="1" dirty="0">
                <a:solidFill>
                  <a:srgbClr val="002997"/>
                </a:solidFill>
                <a:latin typeface="Arial" panose="020B0604020202020204" pitchFamily="34" charset="0"/>
                <a:ea typeface="+mj-ea"/>
                <a:cs typeface="Arial" panose="020B0604020202020204" pitchFamily="34" charset="0"/>
              </a:rPr>
              <a:t>, 2022</a:t>
            </a:r>
            <a:r>
              <a:rPr lang="ko-KR" altLang="en-US" sz="1000" b="1" dirty="0">
                <a:solidFill>
                  <a:srgbClr val="002997"/>
                </a:solidFill>
                <a:latin typeface="Arial" panose="020B0604020202020204" pitchFamily="34" charset="0"/>
                <a:ea typeface="+mj-ea"/>
                <a:cs typeface="Arial" panose="020B0604020202020204" pitchFamily="34" charset="0"/>
              </a:rPr>
              <a:t>년에는 약 </a:t>
            </a:r>
            <a:r>
              <a:rPr lang="en-US" altLang="ko-KR" sz="1000" b="1" dirty="0">
                <a:solidFill>
                  <a:srgbClr val="002997"/>
                </a:solidFill>
                <a:latin typeface="Arial" panose="020B0604020202020204" pitchFamily="34" charset="0"/>
                <a:ea typeface="+mj-ea"/>
                <a:cs typeface="Arial" panose="020B0604020202020204" pitchFamily="34" charset="0"/>
              </a:rPr>
              <a:t>3% </a:t>
            </a:r>
            <a:r>
              <a:rPr lang="ko-KR" altLang="en-US" sz="1000" b="1" dirty="0">
                <a:solidFill>
                  <a:srgbClr val="002997"/>
                </a:solidFill>
                <a:latin typeface="Arial" panose="020B0604020202020204" pitchFamily="34" charset="0"/>
                <a:ea typeface="+mj-ea"/>
                <a:cs typeface="Arial" panose="020B0604020202020204" pitchFamily="34" charset="0"/>
              </a:rPr>
              <a:t>증가할 것으로 예상됨</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130" name="직사각형 129">
            <a:extLst>
              <a:ext uri="{FF2B5EF4-FFF2-40B4-BE49-F238E27FC236}">
                <a16:creationId xmlns:a16="http://schemas.microsoft.com/office/drawing/2014/main" id="{EA8FF4DD-023D-428E-A476-A7EE7C741E84}"/>
              </a:ext>
            </a:extLst>
          </p:cNvPr>
          <p:cNvSpPr/>
          <p:nvPr/>
        </p:nvSpPr>
        <p:spPr>
          <a:xfrm>
            <a:off x="5122793"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국내 반도체 수출규모는 </a:t>
            </a:r>
            <a:r>
              <a:rPr lang="ko-KR" altLang="en-US" sz="1000" dirty="0" err="1">
                <a:solidFill>
                  <a:schemeClr val="tx1"/>
                </a:solidFill>
                <a:latin typeface="Arial" panose="020B0604020202020204" pitchFamily="34" charset="0"/>
                <a:cs typeface="Arial" panose="020B0604020202020204" pitchFamily="34" charset="0"/>
              </a:rPr>
              <a:t>비대면</a:t>
            </a:r>
            <a:r>
              <a:rPr lang="ko-KR" altLang="en-US" sz="1000" dirty="0">
                <a:solidFill>
                  <a:schemeClr val="tx1"/>
                </a:solidFill>
                <a:latin typeface="Arial" panose="020B0604020202020204" pitchFamily="34" charset="0"/>
                <a:cs typeface="Arial" panose="020B0604020202020204" pitchFamily="34" charset="0"/>
              </a:rPr>
              <a:t> 산업 성장</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메모리반도체 가격 상승</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파운드리 경쟁력 제고 등에 따른 시스템반도체 수출 호조 등으로 </a:t>
            </a:r>
            <a:r>
              <a:rPr lang="en-US" altLang="ko-KR" sz="1000" dirty="0">
                <a:solidFill>
                  <a:schemeClr val="tx1"/>
                </a:solidFill>
                <a:latin typeface="Arial" panose="020B0604020202020204" pitchFamily="34" charset="0"/>
                <a:cs typeface="Arial" panose="020B0604020202020204" pitchFamily="34" charset="0"/>
              </a:rPr>
              <a:t>2021</a:t>
            </a:r>
            <a:r>
              <a:rPr lang="ko-KR" altLang="en-US" sz="1000" dirty="0">
                <a:solidFill>
                  <a:schemeClr val="tx1"/>
                </a:solidFill>
                <a:latin typeface="Arial" panose="020B0604020202020204" pitchFamily="34" charset="0"/>
                <a:cs typeface="Arial" panose="020B0604020202020204" pitchFamily="34" charset="0"/>
              </a:rPr>
              <a:t>년 </a:t>
            </a:r>
            <a:r>
              <a:rPr lang="en-US" altLang="ko-KR" sz="1000" dirty="0">
                <a:solidFill>
                  <a:schemeClr val="tx1"/>
                </a:solidFill>
                <a:latin typeface="Arial" panose="020B0604020202020204" pitchFamily="34" charset="0"/>
                <a:cs typeface="Arial" panose="020B0604020202020204" pitchFamily="34" charset="0"/>
              </a:rPr>
              <a:t>29% </a:t>
            </a:r>
            <a:r>
              <a:rPr lang="ko-KR" altLang="en-US" sz="1000" dirty="0">
                <a:solidFill>
                  <a:schemeClr val="tx1"/>
                </a:solidFill>
                <a:latin typeface="Arial" panose="020B0604020202020204" pitchFamily="34" charset="0"/>
                <a:cs typeface="Arial" panose="020B0604020202020204" pitchFamily="34" charset="0"/>
              </a:rPr>
              <a:t>급증하였으며</a:t>
            </a:r>
            <a:r>
              <a:rPr lang="en-US" altLang="ko-KR" sz="1000" dirty="0">
                <a:solidFill>
                  <a:schemeClr val="tx1"/>
                </a:solidFill>
                <a:latin typeface="Arial" panose="020B0604020202020204" pitchFamily="34" charset="0"/>
                <a:cs typeface="Arial" panose="020B0604020202020204" pitchFamily="34" charset="0"/>
              </a:rPr>
              <a:t>, 2022</a:t>
            </a:r>
            <a:r>
              <a:rPr lang="ko-KR" altLang="en-US" sz="1000" dirty="0">
                <a:solidFill>
                  <a:schemeClr val="tx1"/>
                </a:solidFill>
                <a:latin typeface="Arial" panose="020B0604020202020204" pitchFamily="34" charset="0"/>
                <a:cs typeface="Arial" panose="020B0604020202020204" pitchFamily="34" charset="0"/>
              </a:rPr>
              <a:t>년에는 메모리반도체 가격의 하락이 예상되나 수출물량의 증가로 수출액은 </a:t>
            </a:r>
            <a:r>
              <a:rPr lang="en-US" altLang="ko-KR" sz="1000" dirty="0">
                <a:solidFill>
                  <a:schemeClr val="tx1"/>
                </a:solidFill>
                <a:latin typeface="Arial" panose="020B0604020202020204" pitchFamily="34" charset="0"/>
                <a:cs typeface="Arial" panose="020B0604020202020204" pitchFamily="34" charset="0"/>
              </a:rPr>
              <a:t>3% </a:t>
            </a:r>
            <a:r>
              <a:rPr lang="ko-KR" altLang="en-US" sz="1000" dirty="0">
                <a:solidFill>
                  <a:schemeClr val="tx1"/>
                </a:solidFill>
                <a:latin typeface="Arial" panose="020B0604020202020204" pitchFamily="34" charset="0"/>
                <a:cs typeface="Arial" panose="020B0604020202020204" pitchFamily="34" charset="0"/>
              </a:rPr>
              <a:t>증가할 것으로 예상됨</a:t>
            </a:r>
            <a:endParaRPr lang="en-US" altLang="ko-KR" sz="1000" dirty="0">
              <a:solidFill>
                <a:schemeClr val="tx1"/>
              </a:solidFill>
              <a:latin typeface="Arial" panose="020B0604020202020204" pitchFamily="34" charset="0"/>
              <a:cs typeface="Arial" panose="020B0604020202020204" pitchFamily="34" charset="0"/>
            </a:endParaRPr>
          </a:p>
          <a:p>
            <a:pPr marL="171450" indent="-171450">
              <a:lnSpc>
                <a:spcPts val="1200"/>
              </a:lnSpc>
              <a:spcBef>
                <a:spcPts val="600"/>
              </a:spcBef>
              <a:buFont typeface="Wingdings" panose="05000000000000000000" pitchFamily="2" charset="2"/>
              <a:buChar char="ü"/>
            </a:pPr>
            <a:r>
              <a:rPr lang="en-US" altLang="ko-KR" sz="1000" dirty="0">
                <a:solidFill>
                  <a:schemeClr val="tx1"/>
                </a:solidFill>
                <a:latin typeface="Arial" panose="020B0604020202020204" pitchFamily="34" charset="0"/>
                <a:cs typeface="Arial" panose="020B0604020202020204" pitchFamily="34" charset="0"/>
              </a:rPr>
              <a:t>2018</a:t>
            </a:r>
            <a:r>
              <a:rPr lang="ko-KR" altLang="en-US" sz="1000" dirty="0">
                <a:solidFill>
                  <a:schemeClr val="tx1"/>
                </a:solidFill>
                <a:latin typeface="Arial" panose="020B0604020202020204" pitchFamily="34" charset="0"/>
                <a:cs typeface="Arial" panose="020B0604020202020204" pitchFamily="34" charset="0"/>
              </a:rPr>
              <a:t>년에는 메모리 반도체 비중이 압도적으로 높았으나</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시스템반도체 수출 비중이 점차 증가함에 따라 </a:t>
            </a:r>
            <a:r>
              <a:rPr lang="en-US" altLang="ko-KR" sz="1000" dirty="0">
                <a:solidFill>
                  <a:schemeClr val="tx1"/>
                </a:solidFill>
                <a:latin typeface="Arial" panose="020B0604020202020204" pitchFamily="34" charset="0"/>
                <a:cs typeface="Arial" panose="020B0604020202020204" pitchFamily="34" charset="0"/>
              </a:rPr>
              <a:t>2021</a:t>
            </a:r>
            <a:r>
              <a:rPr lang="ko-KR" altLang="en-US" sz="1000" dirty="0">
                <a:solidFill>
                  <a:schemeClr val="tx1"/>
                </a:solidFill>
                <a:latin typeface="Arial" panose="020B0604020202020204" pitchFamily="34" charset="0"/>
                <a:cs typeface="Arial" panose="020B0604020202020204" pitchFamily="34" charset="0"/>
              </a:rPr>
              <a:t>년의 메모리 반도체 비중은 </a:t>
            </a:r>
            <a:r>
              <a:rPr lang="en-US" altLang="ko-KR" sz="1000" dirty="0">
                <a:solidFill>
                  <a:schemeClr val="tx1"/>
                </a:solidFill>
                <a:latin typeface="Arial" panose="020B0604020202020204" pitchFamily="34" charset="0"/>
                <a:cs typeface="Arial" panose="020B0604020202020204" pitchFamily="34" charset="0"/>
              </a:rPr>
              <a:t>68.9%</a:t>
            </a:r>
            <a:r>
              <a:rPr lang="ko-KR" altLang="en-US" sz="1000" dirty="0">
                <a:solidFill>
                  <a:schemeClr val="tx1"/>
                </a:solidFill>
                <a:latin typeface="Arial" panose="020B0604020202020204" pitchFamily="34" charset="0"/>
                <a:cs typeface="Arial" panose="020B0604020202020204" pitchFamily="34" charset="0"/>
              </a:rPr>
              <a:t>를 기록하였음</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C4AD9F3-4AB4-47DE-8847-1E53016A1AD7}"/>
              </a:ext>
            </a:extLst>
          </p:cNvPr>
          <p:cNvSpPr txBox="1"/>
          <p:nvPr/>
        </p:nvSpPr>
        <p:spPr>
          <a:xfrm>
            <a:off x="5110104"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산업통상자원부</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해외경제연구소</a:t>
            </a:r>
            <a:r>
              <a:rPr lang="en-US" altLang="ko-KR" sz="800" dirty="0">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2CB01915-F48B-47A8-ADD4-C8068A582895}"/>
              </a:ext>
            </a:extLst>
          </p:cNvPr>
          <p:cNvSpPr txBox="1"/>
          <p:nvPr/>
        </p:nvSpPr>
        <p:spPr>
          <a:xfrm>
            <a:off x="8003107" y="1745838"/>
            <a:ext cx="1394904" cy="123111"/>
          </a:xfrm>
          <a:prstGeom prst="rect">
            <a:avLst/>
          </a:prstGeom>
          <a:noFill/>
        </p:spPr>
        <p:txBody>
          <a:bodyPr wrap="square" lIns="0" tIns="0" rIns="0" bIns="0" rtlCol="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억 </a:t>
            </a:r>
            <a:r>
              <a:rPr lang="en-US" altLang="ko-KR" sz="800" dirty="0">
                <a:latin typeface="Arial" panose="020B0604020202020204" pitchFamily="34" charset="0"/>
                <a:cs typeface="Arial" panose="020B0604020202020204" pitchFamily="34" charset="0"/>
              </a:rPr>
              <a:t>USD, %)</a:t>
            </a:r>
          </a:p>
        </p:txBody>
      </p:sp>
      <p:sp>
        <p:nvSpPr>
          <p:cNvPr id="22" name="Rectangle 41">
            <a:extLst>
              <a:ext uri="{FF2B5EF4-FFF2-40B4-BE49-F238E27FC236}">
                <a16:creationId xmlns:a16="http://schemas.microsoft.com/office/drawing/2014/main" id="{A12FE29B-09FF-45CB-A677-7F34C1730766}"/>
              </a:ext>
            </a:extLst>
          </p:cNvPr>
          <p:cNvSpPr>
            <a:spLocks noChangeArrowheads="1"/>
          </p:cNvSpPr>
          <p:nvPr/>
        </p:nvSpPr>
        <p:spPr bwMode="auto">
          <a:xfrm>
            <a:off x="5101156" y="1487393"/>
            <a:ext cx="4269326"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▌국내 반도체 수출 규모</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3" name="Rectangle 41">
            <a:extLst>
              <a:ext uri="{FF2B5EF4-FFF2-40B4-BE49-F238E27FC236}">
                <a16:creationId xmlns:a16="http://schemas.microsoft.com/office/drawing/2014/main" id="{05A4C7CF-5275-4DD7-921D-DD157A4E5E7A}"/>
              </a:ext>
            </a:extLst>
          </p:cNvPr>
          <p:cNvSpPr>
            <a:spLocks noChangeArrowheads="1"/>
          </p:cNvSpPr>
          <p:nvPr/>
        </p:nvSpPr>
        <p:spPr bwMode="auto">
          <a:xfrm>
            <a:off x="507989" y="1487393"/>
            <a:ext cx="4269326"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▌국내 반도체 시장 주요 </a:t>
            </a:r>
            <a:r>
              <a:rPr lang="en-US" altLang="ko-KR" sz="1200" b="1" dirty="0">
                <a:solidFill>
                  <a:srgbClr val="00338D"/>
                </a:solidFill>
                <a:latin typeface="Arial" panose="020B0604020202020204" pitchFamily="34" charset="0"/>
                <a:cs typeface="Arial" panose="020B0604020202020204" pitchFamily="34" charset="0"/>
              </a:rPr>
              <a:t>Player </a:t>
            </a:r>
            <a:r>
              <a:rPr lang="ko-KR" altLang="en-US" sz="1200" b="1" dirty="0">
                <a:solidFill>
                  <a:srgbClr val="00338D"/>
                </a:solidFill>
                <a:latin typeface="Arial" panose="020B0604020202020204" pitchFamily="34" charset="0"/>
                <a:cs typeface="Arial" panose="020B0604020202020204" pitchFamily="34" charset="0"/>
              </a:rPr>
              <a:t>분석</a:t>
            </a:r>
            <a:r>
              <a:rPr lang="en-US" altLang="ko-KR" sz="1200" b="1" dirty="0">
                <a:solidFill>
                  <a:srgbClr val="00338D"/>
                </a:solidFill>
                <a:latin typeface="Arial" panose="020B0604020202020204" pitchFamily="34" charset="0"/>
                <a:cs typeface="Arial" panose="020B0604020202020204" pitchFamily="34" charset="0"/>
              </a:rPr>
              <a:t> </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D0AB6526-0B52-4380-BAB0-94AE5AE344C1}"/>
              </a:ext>
            </a:extLst>
          </p:cNvPr>
          <p:cNvSpPr/>
          <p:nvPr/>
        </p:nvSpPr>
        <p:spPr>
          <a:xfrm>
            <a:off x="556405"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국내 반도체 시장은 글로벌 시장과는 다르게 메모리반도체가 높은 비중을 차지하고 있으며</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이는 국내 반도체 시장의 </a:t>
            </a:r>
            <a:r>
              <a:rPr lang="en-US" altLang="ko-KR" sz="1000" dirty="0">
                <a:solidFill>
                  <a:schemeClr val="tx1"/>
                </a:solidFill>
                <a:latin typeface="Arial" panose="020B0604020202020204" pitchFamily="34" charset="0"/>
                <a:cs typeface="Arial" panose="020B0604020202020204" pitchFamily="34" charset="0"/>
              </a:rPr>
              <a:t>Main Player</a:t>
            </a:r>
            <a:r>
              <a:rPr lang="ko-KR" altLang="en-US" sz="1000" dirty="0">
                <a:solidFill>
                  <a:schemeClr val="tx1"/>
                </a:solidFill>
                <a:latin typeface="Arial" panose="020B0604020202020204" pitchFamily="34" charset="0"/>
                <a:cs typeface="Arial" panose="020B0604020202020204" pitchFamily="34" charset="0"/>
              </a:rPr>
              <a:t>인 삼성전자</a:t>
            </a:r>
            <a:r>
              <a:rPr lang="en-US" altLang="ko-KR" sz="1000" dirty="0">
                <a:solidFill>
                  <a:schemeClr val="tx1"/>
                </a:solidFill>
                <a:latin typeface="Arial" panose="020B0604020202020204" pitchFamily="34" charset="0"/>
                <a:cs typeface="Arial" panose="020B0604020202020204" pitchFamily="34" charset="0"/>
              </a:rPr>
              <a:t>/</a:t>
            </a:r>
            <a:r>
              <a:rPr lang="ko-KR" altLang="en-US" sz="1000" dirty="0">
                <a:solidFill>
                  <a:schemeClr val="tx1"/>
                </a:solidFill>
                <a:latin typeface="Arial" panose="020B0604020202020204" pitchFamily="34" charset="0"/>
                <a:cs typeface="Arial" panose="020B0604020202020204" pitchFamily="34" charset="0"/>
              </a:rPr>
              <a:t>하이닉스가 메모리 반도체 위주로 생산함에 의함</a:t>
            </a:r>
            <a:endParaRPr lang="en-US" altLang="ko-KR" sz="1000" dirty="0">
              <a:solidFill>
                <a:schemeClr val="tx1"/>
              </a:solidFill>
              <a:latin typeface="Arial" panose="020B0604020202020204" pitchFamily="34" charset="0"/>
              <a:cs typeface="Arial" panose="020B0604020202020204" pitchFamily="34" charset="0"/>
            </a:endParaRPr>
          </a:p>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회사의 주요 제품은 </a:t>
            </a:r>
            <a:r>
              <a:rPr lang="en-US" altLang="ko-KR" sz="1000" dirty="0">
                <a:solidFill>
                  <a:schemeClr val="tx1"/>
                </a:solidFill>
                <a:latin typeface="Arial" panose="020B0604020202020204" pitchFamily="34" charset="0"/>
                <a:cs typeface="Arial" panose="020B0604020202020204" pitchFamily="34" charset="0"/>
              </a:rPr>
              <a:t>90%</a:t>
            </a:r>
            <a:r>
              <a:rPr lang="ko-KR" altLang="en-US" sz="1000" dirty="0">
                <a:solidFill>
                  <a:schemeClr val="tx1"/>
                </a:solidFill>
                <a:latin typeface="Arial" panose="020B0604020202020204" pitchFamily="34" charset="0"/>
                <a:cs typeface="Arial" panose="020B0604020202020204" pitchFamily="34" charset="0"/>
              </a:rPr>
              <a:t> 이상이 메모리 반도체 신뢰성 테스트에 사용되고 있으며</a:t>
            </a:r>
            <a:r>
              <a:rPr lang="en-US" altLang="ko-KR" sz="1000" dirty="0">
                <a:solidFill>
                  <a:schemeClr val="tx1"/>
                </a:solidFill>
                <a:latin typeface="Arial" panose="020B0604020202020204" pitchFamily="34" charset="0"/>
                <a:cs typeface="Arial" panose="020B0604020202020204" pitchFamily="34" charset="0"/>
              </a:rPr>
              <a:t>, </a:t>
            </a:r>
            <a:r>
              <a:rPr lang="ko-KR" altLang="en-US" sz="1000" dirty="0">
                <a:solidFill>
                  <a:schemeClr val="tx1"/>
                </a:solidFill>
                <a:latin typeface="Arial" panose="020B0604020202020204" pitchFamily="34" charset="0"/>
                <a:cs typeface="Arial" panose="020B0604020202020204" pitchFamily="34" charset="0"/>
              </a:rPr>
              <a:t>이에 따라 메모리 반도체 시장 추이에 직접적인 영향을 받음</a:t>
            </a:r>
            <a:endParaRPr lang="en-US" altLang="ko-KR" sz="1000" dirty="0">
              <a:solidFill>
                <a:schemeClr val="tx1"/>
              </a:solidFill>
              <a:latin typeface="Arial" panose="020B0604020202020204" pitchFamily="34" charset="0"/>
              <a:cs typeface="Arial" panose="020B0604020202020204" pitchFamily="34" charset="0"/>
            </a:endParaRPr>
          </a:p>
        </p:txBody>
      </p:sp>
      <p:graphicFrame>
        <p:nvGraphicFramePr>
          <p:cNvPr id="28" name="차트 27">
            <a:extLst>
              <a:ext uri="{FF2B5EF4-FFF2-40B4-BE49-F238E27FC236}">
                <a16:creationId xmlns:a16="http://schemas.microsoft.com/office/drawing/2014/main" id="{4F0D510E-7F94-42BE-905E-3A3DFF187CE1}"/>
              </a:ext>
            </a:extLst>
          </p:cNvPr>
          <p:cNvGraphicFramePr>
            <a:graphicFrameLocks/>
          </p:cNvGraphicFramePr>
          <p:nvPr/>
        </p:nvGraphicFramePr>
        <p:xfrm>
          <a:off x="495300" y="1844676"/>
          <a:ext cx="4529138" cy="2507978"/>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a:extLst>
              <a:ext uri="{FF2B5EF4-FFF2-40B4-BE49-F238E27FC236}">
                <a16:creationId xmlns:a16="http://schemas.microsoft.com/office/drawing/2014/main" id="{E672815C-220C-40F3-956A-C712256CAF69}"/>
              </a:ext>
            </a:extLst>
          </p:cNvPr>
          <p:cNvSpPr txBox="1"/>
          <p:nvPr/>
        </p:nvSpPr>
        <p:spPr>
          <a:xfrm>
            <a:off x="3409941" y="1745838"/>
            <a:ext cx="1394904" cy="123111"/>
          </a:xfrm>
          <a:prstGeom prst="rect">
            <a:avLst/>
          </a:prstGeom>
          <a:noFill/>
        </p:spPr>
        <p:txBody>
          <a:bodyPr wrap="square" lIns="0" tIns="0" rIns="0" bIns="0" rtlCol="0">
            <a:spAutoFit/>
          </a:bodyPr>
          <a:lstStyle/>
          <a:p>
            <a:pPr algn="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단위</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백만 </a:t>
            </a:r>
            <a:r>
              <a:rPr lang="en-US" altLang="ko-KR" sz="800" dirty="0">
                <a:latin typeface="Arial" panose="020B0604020202020204" pitchFamily="34" charset="0"/>
                <a:cs typeface="Arial" panose="020B0604020202020204" pitchFamily="34" charset="0"/>
              </a:rPr>
              <a:t>USD, %)</a:t>
            </a:r>
          </a:p>
        </p:txBody>
      </p:sp>
      <p:sp>
        <p:nvSpPr>
          <p:cNvPr id="31" name="TextBox 30">
            <a:extLst>
              <a:ext uri="{FF2B5EF4-FFF2-40B4-BE49-F238E27FC236}">
                <a16:creationId xmlns:a16="http://schemas.microsoft.com/office/drawing/2014/main" id="{F88A2699-D075-45DD-AA72-F6DA7DC97C18}"/>
              </a:ext>
            </a:extLst>
          </p:cNvPr>
          <p:cNvSpPr txBox="1"/>
          <p:nvPr/>
        </p:nvSpPr>
        <p:spPr>
          <a:xfrm>
            <a:off x="556405" y="4352653"/>
            <a:ext cx="3909630" cy="246221"/>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:Gartner, </a:t>
            </a:r>
            <a:r>
              <a:rPr lang="ko-KR" altLang="en-US" sz="800" dirty="0" err="1">
                <a:latin typeface="Arial" panose="020B0604020202020204" pitchFamily="34" charset="0"/>
                <a:cs typeface="Arial" panose="020B0604020202020204" pitchFamily="34" charset="0"/>
              </a:rPr>
              <a:t>삼정</a:t>
            </a:r>
            <a:r>
              <a:rPr lang="en-US" altLang="ko-KR" sz="800" dirty="0">
                <a:latin typeface="Arial" panose="020B0604020202020204" pitchFamily="34" charset="0"/>
                <a:cs typeface="Arial" panose="020B0604020202020204" pitchFamily="34" charset="0"/>
              </a:rPr>
              <a:t>KPMG </a:t>
            </a:r>
            <a:r>
              <a:rPr lang="ko-KR" altLang="en-US" sz="800" dirty="0">
                <a:latin typeface="Arial" panose="020B0604020202020204" pitchFamily="34" charset="0"/>
                <a:cs typeface="Arial" panose="020B0604020202020204" pitchFamily="34" charset="0"/>
              </a:rPr>
              <a:t>경제연구소</a:t>
            </a:r>
            <a:r>
              <a:rPr lang="en-US" altLang="ko-KR" sz="800" dirty="0">
                <a:latin typeface="Arial" panose="020B0604020202020204" pitchFamily="34" charset="0"/>
                <a:cs typeface="Arial" panose="020B0604020202020204" pitchFamily="34" charset="0"/>
              </a:rPr>
              <a:t>)</a:t>
            </a:r>
          </a:p>
          <a:p>
            <a:r>
              <a:rPr lang="en-US" altLang="ko-KR" sz="800" dirty="0">
                <a:latin typeface="Arial" panose="020B0604020202020204" pitchFamily="34" charset="0"/>
                <a:cs typeface="Arial" panose="020B0604020202020204" pitchFamily="34" charset="0"/>
              </a:rPr>
              <a:t>Note: </a:t>
            </a:r>
            <a:r>
              <a:rPr lang="ko-KR" altLang="en-US" sz="800" dirty="0">
                <a:latin typeface="Arial" panose="020B0604020202020204" pitchFamily="34" charset="0"/>
                <a:cs typeface="Arial" panose="020B0604020202020204" pitchFamily="34" charset="0"/>
              </a:rPr>
              <a:t>매출액 기준</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파운드리는 제외</a:t>
            </a:r>
            <a:r>
              <a:rPr lang="en-US" altLang="ko-KR" sz="800" dirty="0">
                <a:latin typeface="Arial" panose="020B0604020202020204" pitchFamily="34" charset="0"/>
                <a:cs typeface="Arial" panose="020B0604020202020204" pitchFamily="34" charset="0"/>
              </a:rPr>
              <a:t>, </a:t>
            </a:r>
            <a:r>
              <a:rPr lang="ko-KR" altLang="en-US" sz="800" dirty="0">
                <a:latin typeface="Arial" panose="020B0604020202020204" pitchFamily="34" charset="0"/>
                <a:cs typeface="Arial" panose="020B0604020202020204" pitchFamily="34" charset="0"/>
              </a:rPr>
              <a:t>삼성전자는 반도체 부문</a:t>
            </a:r>
            <a:endParaRPr lang="en-US" altLang="ko-KR" sz="800" dirty="0">
              <a:latin typeface="Arial" panose="020B0604020202020204" pitchFamily="34" charset="0"/>
              <a:cs typeface="Arial" panose="020B0604020202020204" pitchFamily="34" charset="0"/>
            </a:endParaRPr>
          </a:p>
        </p:txBody>
      </p:sp>
      <p:graphicFrame>
        <p:nvGraphicFramePr>
          <p:cNvPr id="32" name="차트 31">
            <a:extLst>
              <a:ext uri="{FF2B5EF4-FFF2-40B4-BE49-F238E27FC236}">
                <a16:creationId xmlns:a16="http://schemas.microsoft.com/office/drawing/2014/main" id="{43AE66C4-4D68-4CA9-8F3A-13F06BA3225E}"/>
              </a:ext>
            </a:extLst>
          </p:cNvPr>
          <p:cNvGraphicFramePr>
            <a:graphicFrameLocks/>
          </p:cNvGraphicFramePr>
          <p:nvPr>
            <p:extLst>
              <p:ext uri="{D42A27DB-BD31-4B8C-83A1-F6EECF244321}">
                <p14:modId xmlns:p14="http://schemas.microsoft.com/office/powerpoint/2010/main" val="154239900"/>
              </p:ext>
            </p:extLst>
          </p:nvPr>
        </p:nvGraphicFramePr>
        <p:xfrm>
          <a:off x="4953000" y="1864541"/>
          <a:ext cx="4627750" cy="24881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615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Test equipment Market Overview</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Industry Overview</a:t>
            </a:r>
          </a:p>
        </p:txBody>
      </p:sp>
      <p:sp>
        <p:nvSpPr>
          <p:cNvPr id="109" name="Title 1">
            <a:extLst>
              <a:ext uri="{FF2B5EF4-FFF2-40B4-BE49-F238E27FC236}">
                <a16:creationId xmlns:a16="http://schemas.microsoft.com/office/drawing/2014/main" id="{CA481D33-BC1D-485C-AC82-D8042E50CD8F}"/>
              </a:ext>
            </a:extLst>
          </p:cNvPr>
          <p:cNvSpPr txBox="1">
            <a:spLocks/>
          </p:cNvSpPr>
          <p:nvPr/>
        </p:nvSpPr>
        <p:spPr>
          <a:xfrm>
            <a:off x="495464" y="1051517"/>
            <a:ext cx="8809336" cy="435876"/>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3800" kern="1200">
                <a:solidFill>
                  <a:srgbClr val="00338D"/>
                </a:solidFill>
                <a:latin typeface="+mj-lt"/>
                <a:ea typeface="+mj-ea"/>
                <a:cs typeface="+mj-cs"/>
              </a:defRPr>
            </a:lvl1pPr>
          </a:lstStyle>
          <a:p>
            <a:pPr marL="0" lvl="4" algn="just"/>
            <a:r>
              <a:rPr lang="ko-KR" altLang="en-US" sz="1000" b="1" dirty="0">
                <a:solidFill>
                  <a:srgbClr val="002997"/>
                </a:solidFill>
                <a:latin typeface="Arial" panose="020B0604020202020204" pitchFamily="34" charset="0"/>
                <a:ea typeface="+mj-ea"/>
                <a:cs typeface="Arial" panose="020B0604020202020204" pitchFamily="34" charset="0"/>
              </a:rPr>
              <a:t>글로벌 반도체 테스트 장비 시장은 </a:t>
            </a:r>
            <a:r>
              <a:rPr lang="en-US" altLang="ko-KR" sz="1000" b="1" dirty="0">
                <a:solidFill>
                  <a:srgbClr val="002997"/>
                </a:solidFill>
                <a:latin typeface="Arial" panose="020B0604020202020204" pitchFamily="34" charset="0"/>
                <a:ea typeface="+mj-ea"/>
                <a:cs typeface="Arial" panose="020B0604020202020204" pitchFamily="34" charset="0"/>
              </a:rPr>
              <a:t>2020~2024</a:t>
            </a:r>
            <a:r>
              <a:rPr lang="ko-KR" altLang="en-US" sz="1000" b="1" dirty="0">
                <a:solidFill>
                  <a:srgbClr val="002997"/>
                </a:solidFill>
                <a:latin typeface="Arial" panose="020B0604020202020204" pitchFamily="34" charset="0"/>
                <a:ea typeface="+mj-ea"/>
                <a:cs typeface="Arial" panose="020B0604020202020204" pitchFamily="34" charset="0"/>
              </a:rPr>
              <a:t>년 연평균 </a:t>
            </a:r>
            <a:r>
              <a:rPr lang="en-US" altLang="ko-KR" sz="1000" b="1" dirty="0">
                <a:solidFill>
                  <a:srgbClr val="002997"/>
                </a:solidFill>
                <a:latin typeface="Arial" panose="020B0604020202020204" pitchFamily="34" charset="0"/>
                <a:ea typeface="+mj-ea"/>
                <a:cs typeface="Arial" panose="020B0604020202020204" pitchFamily="34" charset="0"/>
              </a:rPr>
              <a:t>12.5% </a:t>
            </a:r>
            <a:r>
              <a:rPr lang="ko-KR" altLang="en-US" sz="1000" b="1" dirty="0">
                <a:solidFill>
                  <a:srgbClr val="002997"/>
                </a:solidFill>
                <a:latin typeface="Arial" panose="020B0604020202020204" pitchFamily="34" charset="0"/>
                <a:ea typeface="+mj-ea"/>
                <a:cs typeface="Arial" panose="020B0604020202020204" pitchFamily="34" charset="0"/>
              </a:rPr>
              <a:t>수준으로 성장하여 </a:t>
            </a:r>
            <a:r>
              <a:rPr lang="en-US" altLang="ko-KR" sz="1000" b="1" dirty="0">
                <a:solidFill>
                  <a:srgbClr val="002997"/>
                </a:solidFill>
                <a:latin typeface="Arial" panose="020B0604020202020204" pitchFamily="34" charset="0"/>
                <a:ea typeface="+mj-ea"/>
                <a:cs typeface="Arial" panose="020B0604020202020204" pitchFamily="34" charset="0"/>
              </a:rPr>
              <a:t>2024</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USD 97.4</a:t>
            </a:r>
            <a:r>
              <a:rPr lang="ko-KR" altLang="en-US" sz="1000" b="1" dirty="0">
                <a:solidFill>
                  <a:srgbClr val="002997"/>
                </a:solidFill>
                <a:latin typeface="Arial" panose="020B0604020202020204" pitchFamily="34" charset="0"/>
                <a:ea typeface="+mj-ea"/>
                <a:cs typeface="Arial" panose="020B0604020202020204" pitchFamily="34" charset="0"/>
              </a:rPr>
              <a:t>억에 달할 것으로 예상됨</a:t>
            </a:r>
            <a:r>
              <a:rPr lang="en-US" altLang="ko-KR" sz="1000" b="1" dirty="0">
                <a:solidFill>
                  <a:srgbClr val="002997"/>
                </a:solidFill>
                <a:latin typeface="Arial" panose="020B0604020202020204" pitchFamily="34" charset="0"/>
                <a:ea typeface="+mj-ea"/>
                <a:cs typeface="Arial" panose="020B0604020202020204" pitchFamily="34" charset="0"/>
              </a:rPr>
              <a:t>. </a:t>
            </a:r>
            <a:r>
              <a:rPr lang="ko-KR" altLang="en-US" sz="1000" b="1" dirty="0">
                <a:solidFill>
                  <a:srgbClr val="002997"/>
                </a:solidFill>
                <a:latin typeface="Arial" panose="020B0604020202020204" pitchFamily="34" charset="0"/>
                <a:ea typeface="+mj-ea"/>
                <a:cs typeface="Arial" panose="020B0604020202020204" pitchFamily="34" charset="0"/>
              </a:rPr>
              <a:t>국내 반도체 테스트 장비 시장의 경우 </a:t>
            </a:r>
            <a:r>
              <a:rPr lang="en-US" altLang="ko-KR" sz="1000" b="1" dirty="0">
                <a:solidFill>
                  <a:srgbClr val="002997"/>
                </a:solidFill>
                <a:latin typeface="Arial" panose="020B0604020202020204" pitchFamily="34" charset="0"/>
                <a:ea typeface="+mj-ea"/>
                <a:cs typeface="Arial" panose="020B0604020202020204" pitchFamily="34" charset="0"/>
              </a:rPr>
              <a:t>2020~2024</a:t>
            </a:r>
            <a:r>
              <a:rPr lang="ko-KR" altLang="en-US" sz="1000" b="1" dirty="0">
                <a:solidFill>
                  <a:srgbClr val="002997"/>
                </a:solidFill>
                <a:latin typeface="Arial" panose="020B0604020202020204" pitchFamily="34" charset="0"/>
                <a:ea typeface="+mj-ea"/>
                <a:cs typeface="Arial" panose="020B0604020202020204" pitchFamily="34" charset="0"/>
              </a:rPr>
              <a:t>년 기간 동안 연평균 </a:t>
            </a:r>
            <a:r>
              <a:rPr lang="en-US" altLang="ko-KR" sz="1000" b="1" dirty="0">
                <a:solidFill>
                  <a:srgbClr val="002997"/>
                </a:solidFill>
                <a:latin typeface="Arial" panose="020B0604020202020204" pitchFamily="34" charset="0"/>
                <a:ea typeface="+mj-ea"/>
                <a:cs typeface="Arial" panose="020B0604020202020204" pitchFamily="34" charset="0"/>
              </a:rPr>
              <a:t>13.4% </a:t>
            </a:r>
            <a:r>
              <a:rPr lang="ko-KR" altLang="en-US" sz="1000" b="1" dirty="0">
                <a:solidFill>
                  <a:srgbClr val="002997"/>
                </a:solidFill>
                <a:latin typeface="Arial" panose="020B0604020202020204" pitchFamily="34" charset="0"/>
                <a:ea typeface="+mj-ea"/>
                <a:cs typeface="Arial" panose="020B0604020202020204" pitchFamily="34" charset="0"/>
              </a:rPr>
              <a:t>수준으로 성장하여 </a:t>
            </a:r>
            <a:r>
              <a:rPr lang="en-US" altLang="ko-KR" sz="1000" b="1" dirty="0">
                <a:solidFill>
                  <a:srgbClr val="002997"/>
                </a:solidFill>
                <a:latin typeface="Arial" panose="020B0604020202020204" pitchFamily="34" charset="0"/>
                <a:ea typeface="+mj-ea"/>
                <a:cs typeface="Arial" panose="020B0604020202020204" pitchFamily="34" charset="0"/>
              </a:rPr>
              <a:t>2024</a:t>
            </a:r>
            <a:r>
              <a:rPr lang="ko-KR" altLang="en-US" sz="1000" b="1" dirty="0">
                <a:solidFill>
                  <a:srgbClr val="002997"/>
                </a:solidFill>
                <a:latin typeface="Arial" panose="020B0604020202020204" pitchFamily="34" charset="0"/>
                <a:ea typeface="+mj-ea"/>
                <a:cs typeface="Arial" panose="020B0604020202020204" pitchFamily="34" charset="0"/>
              </a:rPr>
              <a:t>년 </a:t>
            </a:r>
            <a:r>
              <a:rPr lang="en-US" altLang="ko-KR" sz="1000" b="1" dirty="0">
                <a:solidFill>
                  <a:srgbClr val="002997"/>
                </a:solidFill>
                <a:latin typeface="Arial" panose="020B0604020202020204" pitchFamily="34" charset="0"/>
                <a:ea typeface="+mj-ea"/>
                <a:cs typeface="Arial" panose="020B0604020202020204" pitchFamily="34" charset="0"/>
              </a:rPr>
              <a:t>1.4</a:t>
            </a:r>
            <a:r>
              <a:rPr lang="ko-KR" altLang="en-US" sz="1000" b="1" dirty="0">
                <a:solidFill>
                  <a:srgbClr val="002997"/>
                </a:solidFill>
                <a:latin typeface="Arial" panose="020B0604020202020204" pitchFamily="34" charset="0"/>
                <a:ea typeface="+mj-ea"/>
                <a:cs typeface="Arial" panose="020B0604020202020204" pitchFamily="34" charset="0"/>
              </a:rPr>
              <a:t>조원에 달할 것으로 보임</a:t>
            </a:r>
            <a:endParaRPr lang="en-US" altLang="ko-KR" sz="1000" b="1" dirty="0">
              <a:solidFill>
                <a:srgbClr val="002997"/>
              </a:solidFill>
              <a:latin typeface="Arial" panose="020B0604020202020204" pitchFamily="34" charset="0"/>
              <a:ea typeface="+mj-ea"/>
              <a:cs typeface="Arial" panose="020B0604020202020204" pitchFamily="34" charset="0"/>
            </a:endParaRPr>
          </a:p>
        </p:txBody>
      </p:sp>
      <p:sp>
        <p:nvSpPr>
          <p:cNvPr id="20" name="Rectangle 41">
            <a:extLst>
              <a:ext uri="{FF2B5EF4-FFF2-40B4-BE49-F238E27FC236}">
                <a16:creationId xmlns:a16="http://schemas.microsoft.com/office/drawing/2014/main" id="{D6858416-96B1-4090-84F1-AB38E67409FD}"/>
              </a:ext>
            </a:extLst>
          </p:cNvPr>
          <p:cNvSpPr>
            <a:spLocks noChangeArrowheads="1"/>
          </p:cNvSpPr>
          <p:nvPr/>
        </p:nvSpPr>
        <p:spPr bwMode="auto">
          <a:xfrm>
            <a:off x="593541" y="1487393"/>
            <a:ext cx="4269326"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▌글로벌 반도체 테스트 장비 시장 추이 및 전망</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94126031-9650-43FD-BAFF-E70308754783}"/>
              </a:ext>
            </a:extLst>
          </p:cNvPr>
          <p:cNvSpPr/>
          <p:nvPr/>
        </p:nvSpPr>
        <p:spPr>
          <a:xfrm>
            <a:off x="561792"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글로벌 테스트 장비 시장은 </a:t>
            </a:r>
            <a:r>
              <a:rPr lang="en-US" altLang="ko-KR" sz="1000" dirty="0">
                <a:solidFill>
                  <a:schemeClr val="tx1"/>
                </a:solidFill>
                <a:latin typeface="Arial" panose="020B0604020202020204" pitchFamily="34" charset="0"/>
                <a:cs typeface="Arial" panose="020B0604020202020204" pitchFamily="34" charset="0"/>
              </a:rPr>
              <a:t>2020</a:t>
            </a:r>
            <a:r>
              <a:rPr lang="ko-KR" altLang="en-US" sz="1000" dirty="0">
                <a:solidFill>
                  <a:schemeClr val="tx1"/>
                </a:solidFill>
                <a:latin typeface="Arial" panose="020B0604020202020204" pitchFamily="34" charset="0"/>
                <a:cs typeface="Arial" panose="020B0604020202020204" pitchFamily="34" charset="0"/>
              </a:rPr>
              <a:t>년부터 </a:t>
            </a:r>
            <a:r>
              <a:rPr lang="en-US" altLang="ko-KR" sz="1000" dirty="0">
                <a:solidFill>
                  <a:schemeClr val="tx1"/>
                </a:solidFill>
                <a:latin typeface="Arial" panose="020B0604020202020204" pitchFamily="34" charset="0"/>
                <a:cs typeface="Arial" panose="020B0604020202020204" pitchFamily="34" charset="0"/>
              </a:rPr>
              <a:t>2024</a:t>
            </a:r>
            <a:r>
              <a:rPr lang="ko-KR" altLang="en-US" sz="1000" dirty="0">
                <a:solidFill>
                  <a:schemeClr val="tx1"/>
                </a:solidFill>
                <a:latin typeface="Arial" panose="020B0604020202020204" pitchFamily="34" charset="0"/>
                <a:cs typeface="Arial" panose="020B0604020202020204" pitchFamily="34" charset="0"/>
              </a:rPr>
              <a:t>년까지 지속적으로 연평균 </a:t>
            </a:r>
            <a:r>
              <a:rPr lang="en-US" altLang="ko-KR" sz="1000" dirty="0">
                <a:solidFill>
                  <a:schemeClr val="tx1"/>
                </a:solidFill>
                <a:latin typeface="Arial" panose="020B0604020202020204" pitchFamily="34" charset="0"/>
                <a:cs typeface="Arial" panose="020B0604020202020204" pitchFamily="34" charset="0"/>
              </a:rPr>
              <a:t>12.5% </a:t>
            </a:r>
            <a:r>
              <a:rPr lang="ko-KR" altLang="en-US" sz="1000" dirty="0">
                <a:solidFill>
                  <a:schemeClr val="tx1"/>
                </a:solidFill>
                <a:latin typeface="Arial" panose="020B0604020202020204" pitchFamily="34" charset="0"/>
                <a:cs typeface="Arial" panose="020B0604020202020204" pitchFamily="34" charset="0"/>
              </a:rPr>
              <a:t>가량 성장하여</a:t>
            </a:r>
            <a:r>
              <a:rPr lang="en-US" altLang="ko-KR" sz="1000" dirty="0">
                <a:solidFill>
                  <a:schemeClr val="tx1"/>
                </a:solidFill>
                <a:latin typeface="Arial" panose="020B0604020202020204" pitchFamily="34" charset="0"/>
                <a:cs typeface="Arial" panose="020B0604020202020204" pitchFamily="34" charset="0"/>
              </a:rPr>
              <a:t>, 2024</a:t>
            </a:r>
            <a:r>
              <a:rPr lang="ko-KR" altLang="en-US" sz="1000" dirty="0">
                <a:solidFill>
                  <a:schemeClr val="tx1"/>
                </a:solidFill>
                <a:latin typeface="Arial" panose="020B0604020202020204" pitchFamily="34" charset="0"/>
                <a:cs typeface="Arial" panose="020B0604020202020204" pitchFamily="34" charset="0"/>
              </a:rPr>
              <a:t>년 기준 </a:t>
            </a:r>
            <a:r>
              <a:rPr lang="en-US" altLang="ko-KR" sz="1000" dirty="0">
                <a:solidFill>
                  <a:schemeClr val="tx1"/>
                </a:solidFill>
                <a:latin typeface="Arial" panose="020B0604020202020204" pitchFamily="34" charset="0"/>
                <a:cs typeface="Arial" panose="020B0604020202020204" pitchFamily="34" charset="0"/>
              </a:rPr>
              <a:t>USD 97.4</a:t>
            </a:r>
            <a:r>
              <a:rPr lang="ko-KR" altLang="en-US" sz="1000" dirty="0">
                <a:solidFill>
                  <a:schemeClr val="tx1"/>
                </a:solidFill>
                <a:latin typeface="Arial" panose="020B0604020202020204" pitchFamily="34" charset="0"/>
                <a:cs typeface="Arial" panose="020B0604020202020204" pitchFamily="34" charset="0"/>
              </a:rPr>
              <a:t>억 수준을 기록할 것으로 예상됨</a:t>
            </a:r>
            <a:endParaRPr lang="en-US" altLang="ko-KR" sz="1000" dirty="0">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B65E22B-0DF0-4D95-8447-EADF8EA5842D}"/>
              </a:ext>
            </a:extLst>
          </p:cNvPr>
          <p:cNvSpPr txBox="1"/>
          <p:nvPr/>
        </p:nvSpPr>
        <p:spPr>
          <a:xfrm>
            <a:off x="593541"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중소기업 </a:t>
            </a:r>
            <a:r>
              <a:rPr lang="ko-KR" altLang="en-US" sz="800" dirty="0" err="1">
                <a:latin typeface="Arial" panose="020B0604020202020204" pitchFamily="34" charset="0"/>
                <a:cs typeface="Arial" panose="020B0604020202020204" pitchFamily="34" charset="0"/>
              </a:rPr>
              <a:t>전략기술로드맵</a:t>
            </a:r>
            <a:r>
              <a:rPr lang="en-US" altLang="ko-KR" sz="800" dirty="0">
                <a:latin typeface="Arial" panose="020B0604020202020204" pitchFamily="34" charset="0"/>
                <a:cs typeface="Arial" panose="020B0604020202020204" pitchFamily="34" charset="0"/>
              </a:rPr>
              <a:t>, Markets and Markets)</a:t>
            </a:r>
          </a:p>
        </p:txBody>
      </p:sp>
      <p:graphicFrame>
        <p:nvGraphicFramePr>
          <p:cNvPr id="27" name="표 26">
            <a:extLst>
              <a:ext uri="{FF2B5EF4-FFF2-40B4-BE49-F238E27FC236}">
                <a16:creationId xmlns:a16="http://schemas.microsoft.com/office/drawing/2014/main" id="{ED904CC7-6756-4BB1-A6F1-8D56A25B459D}"/>
              </a:ext>
            </a:extLst>
          </p:cNvPr>
          <p:cNvGraphicFramePr>
            <a:graphicFrameLocks noGrp="1"/>
          </p:cNvGraphicFramePr>
          <p:nvPr/>
        </p:nvGraphicFramePr>
        <p:xfrm>
          <a:off x="559685" y="1847393"/>
          <a:ext cx="4362451" cy="487680"/>
        </p:xfrm>
        <a:graphic>
          <a:graphicData uri="http://schemas.openxmlformats.org/drawingml/2006/table">
            <a:tbl>
              <a:tblPr/>
              <a:tblGrid>
                <a:gridCol w="873103">
                  <a:extLst>
                    <a:ext uri="{9D8B030D-6E8A-4147-A177-3AD203B41FA5}">
                      <a16:colId xmlns:a16="http://schemas.microsoft.com/office/drawing/2014/main" val="539413837"/>
                    </a:ext>
                  </a:extLst>
                </a:gridCol>
                <a:gridCol w="581558">
                  <a:extLst>
                    <a:ext uri="{9D8B030D-6E8A-4147-A177-3AD203B41FA5}">
                      <a16:colId xmlns:a16="http://schemas.microsoft.com/office/drawing/2014/main" val="795663052"/>
                    </a:ext>
                  </a:extLst>
                </a:gridCol>
                <a:gridCol w="581558">
                  <a:extLst>
                    <a:ext uri="{9D8B030D-6E8A-4147-A177-3AD203B41FA5}">
                      <a16:colId xmlns:a16="http://schemas.microsoft.com/office/drawing/2014/main" val="1363051862"/>
                    </a:ext>
                  </a:extLst>
                </a:gridCol>
                <a:gridCol w="581558">
                  <a:extLst>
                    <a:ext uri="{9D8B030D-6E8A-4147-A177-3AD203B41FA5}">
                      <a16:colId xmlns:a16="http://schemas.microsoft.com/office/drawing/2014/main" val="2585167727"/>
                    </a:ext>
                  </a:extLst>
                </a:gridCol>
                <a:gridCol w="581558">
                  <a:extLst>
                    <a:ext uri="{9D8B030D-6E8A-4147-A177-3AD203B41FA5}">
                      <a16:colId xmlns:a16="http://schemas.microsoft.com/office/drawing/2014/main" val="3191408241"/>
                    </a:ext>
                  </a:extLst>
                </a:gridCol>
                <a:gridCol w="581558">
                  <a:extLst>
                    <a:ext uri="{9D8B030D-6E8A-4147-A177-3AD203B41FA5}">
                      <a16:colId xmlns:a16="http://schemas.microsoft.com/office/drawing/2014/main" val="1256672316"/>
                    </a:ext>
                  </a:extLst>
                </a:gridCol>
                <a:gridCol w="581558">
                  <a:extLst>
                    <a:ext uri="{9D8B030D-6E8A-4147-A177-3AD203B41FA5}">
                      <a16:colId xmlns:a16="http://schemas.microsoft.com/office/drawing/2014/main" val="3166113744"/>
                    </a:ext>
                  </a:extLst>
                </a:gridCol>
              </a:tblGrid>
              <a:tr h="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 </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USD)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CAGR</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8148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측정장비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1,726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8148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테스트장비</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6,080</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6,810</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7,670</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8,520</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9,742</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a:noFill/>
                    </a:lnT>
                    <a:lnB>
                      <a:noFill/>
                    </a:lnB>
                  </a:tcPr>
                </a:tc>
                <a:extLst>
                  <a:ext uri="{0D108BD9-81ED-4DB2-BD59-A6C34878D82A}">
                    <a16:rowId xmlns:a16="http://schemas.microsoft.com/office/drawing/2014/main" val="1384717691"/>
                  </a:ext>
                </a:extLst>
              </a:tr>
              <a:tr h="81482">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7,450</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8,260</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9,210</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10,140</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11,448</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470226232"/>
                  </a:ext>
                </a:extLst>
              </a:tr>
            </a:tbl>
          </a:graphicData>
        </a:graphic>
      </p:graphicFrame>
      <p:graphicFrame>
        <p:nvGraphicFramePr>
          <p:cNvPr id="30" name="차트 29">
            <a:extLst>
              <a:ext uri="{FF2B5EF4-FFF2-40B4-BE49-F238E27FC236}">
                <a16:creationId xmlns:a16="http://schemas.microsoft.com/office/drawing/2014/main" id="{14A551F3-7B03-464D-9A8C-F420C0BA35EF}"/>
              </a:ext>
            </a:extLst>
          </p:cNvPr>
          <p:cNvGraphicFramePr>
            <a:graphicFrameLocks/>
          </p:cNvGraphicFramePr>
          <p:nvPr/>
        </p:nvGraphicFramePr>
        <p:xfrm>
          <a:off x="559686" y="2385113"/>
          <a:ext cx="4362450" cy="1834462"/>
        </p:xfrm>
        <a:graphic>
          <a:graphicData uri="http://schemas.openxmlformats.org/drawingml/2006/chart">
            <c:chart xmlns:c="http://schemas.openxmlformats.org/drawingml/2006/chart" xmlns:r="http://schemas.openxmlformats.org/officeDocument/2006/relationships" r:id="rId3"/>
          </a:graphicData>
        </a:graphic>
      </p:graphicFrame>
      <p:sp>
        <p:nvSpPr>
          <p:cNvPr id="33" name="화살표: 오른쪽 32">
            <a:extLst>
              <a:ext uri="{FF2B5EF4-FFF2-40B4-BE49-F238E27FC236}">
                <a16:creationId xmlns:a16="http://schemas.microsoft.com/office/drawing/2014/main" id="{AFA5E2A8-521D-4687-A904-B73B542740D8}"/>
              </a:ext>
            </a:extLst>
          </p:cNvPr>
          <p:cNvSpPr/>
          <p:nvPr/>
        </p:nvSpPr>
        <p:spPr>
          <a:xfrm rot="21144433">
            <a:off x="1948586" y="2455388"/>
            <a:ext cx="1535185" cy="226922"/>
          </a:xfrm>
          <a:prstGeom prst="right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rPr>
              <a:t>CAGR 12.5%</a:t>
            </a:r>
            <a:endParaRPr lang="ko-KR" altLang="en-US" sz="900" b="1" dirty="0" err="1">
              <a:solidFill>
                <a:schemeClr val="bg1"/>
              </a:solidFill>
            </a:endParaRPr>
          </a:p>
        </p:txBody>
      </p:sp>
      <p:sp>
        <p:nvSpPr>
          <p:cNvPr id="34" name="화살표: 오른쪽 33">
            <a:extLst>
              <a:ext uri="{FF2B5EF4-FFF2-40B4-BE49-F238E27FC236}">
                <a16:creationId xmlns:a16="http://schemas.microsoft.com/office/drawing/2014/main" id="{45F24419-6D1E-485A-8F5A-A837075E5385}"/>
              </a:ext>
            </a:extLst>
          </p:cNvPr>
          <p:cNvSpPr/>
          <p:nvPr/>
        </p:nvSpPr>
        <p:spPr>
          <a:xfrm rot="21386200">
            <a:off x="1973753" y="3116913"/>
            <a:ext cx="1535185" cy="226922"/>
          </a:xfrm>
          <a:prstGeom prst="right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rPr>
              <a:t>CAGR 5.9%</a:t>
            </a:r>
            <a:endParaRPr lang="ko-KR" altLang="en-US" sz="900" b="1" dirty="0" err="1">
              <a:solidFill>
                <a:schemeClr val="bg1"/>
              </a:solidFill>
            </a:endParaRPr>
          </a:p>
        </p:txBody>
      </p:sp>
      <p:sp>
        <p:nvSpPr>
          <p:cNvPr id="36" name="Rectangle 41">
            <a:extLst>
              <a:ext uri="{FF2B5EF4-FFF2-40B4-BE49-F238E27FC236}">
                <a16:creationId xmlns:a16="http://schemas.microsoft.com/office/drawing/2014/main" id="{BBD574D7-03F8-4E8B-A843-B14B4E6DE9E6}"/>
              </a:ext>
            </a:extLst>
          </p:cNvPr>
          <p:cNvSpPr>
            <a:spLocks noChangeArrowheads="1"/>
          </p:cNvSpPr>
          <p:nvPr/>
        </p:nvSpPr>
        <p:spPr bwMode="auto">
          <a:xfrm>
            <a:off x="5101156" y="1487393"/>
            <a:ext cx="4269326"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▌국내 </a:t>
            </a:r>
            <a:r>
              <a:rPr lang="ko-KR" altLang="en-US" sz="1200" b="1" dirty="0">
                <a:solidFill>
                  <a:srgbClr val="00338D"/>
                </a:solidFill>
                <a:latin typeface="Arial" panose="020B0604020202020204" pitchFamily="34" charset="0"/>
                <a:cs typeface="Arial" panose="020B0604020202020204" pitchFamily="34" charset="0"/>
              </a:rPr>
              <a:t>반도체 테스트 장비 시장 추이 및 전망</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37" name="직사각형 36">
            <a:extLst>
              <a:ext uri="{FF2B5EF4-FFF2-40B4-BE49-F238E27FC236}">
                <a16:creationId xmlns:a16="http://schemas.microsoft.com/office/drawing/2014/main" id="{F4E0977A-9903-47B3-A8A5-FAEAED5C1242}"/>
              </a:ext>
            </a:extLst>
          </p:cNvPr>
          <p:cNvSpPr/>
          <p:nvPr/>
        </p:nvSpPr>
        <p:spPr>
          <a:xfrm>
            <a:off x="5069407" y="4737462"/>
            <a:ext cx="4275218" cy="1375471"/>
          </a:xfrm>
          <a:prstGeom prst="rect">
            <a:avLst/>
          </a:prstGeom>
          <a:noFill/>
          <a:ln>
            <a:solidFill>
              <a:srgbClr val="002997"/>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ts val="1200"/>
              </a:lnSpc>
              <a:spcBef>
                <a:spcPts val="600"/>
              </a:spcBef>
              <a:buFont typeface="Wingdings" panose="05000000000000000000" pitchFamily="2" charset="2"/>
              <a:buChar char="ü"/>
            </a:pPr>
            <a:r>
              <a:rPr lang="ko-KR" altLang="en-US" sz="1000" dirty="0">
                <a:solidFill>
                  <a:schemeClr val="tx1"/>
                </a:solidFill>
                <a:latin typeface="Arial" panose="020B0604020202020204" pitchFamily="34" charset="0"/>
                <a:cs typeface="Arial" panose="020B0604020202020204" pitchFamily="34" charset="0"/>
              </a:rPr>
              <a:t>국내 테스트 장비 시장은 </a:t>
            </a:r>
            <a:r>
              <a:rPr lang="en-US" altLang="ko-KR" sz="1000" dirty="0">
                <a:solidFill>
                  <a:schemeClr val="tx1"/>
                </a:solidFill>
                <a:latin typeface="Arial" panose="020B0604020202020204" pitchFamily="34" charset="0"/>
                <a:cs typeface="Arial" panose="020B0604020202020204" pitchFamily="34" charset="0"/>
              </a:rPr>
              <a:t>2020</a:t>
            </a:r>
            <a:r>
              <a:rPr lang="ko-KR" altLang="en-US" sz="1000" dirty="0">
                <a:solidFill>
                  <a:schemeClr val="tx1"/>
                </a:solidFill>
                <a:latin typeface="Arial" panose="020B0604020202020204" pitchFamily="34" charset="0"/>
                <a:cs typeface="Arial" panose="020B0604020202020204" pitchFamily="34" charset="0"/>
              </a:rPr>
              <a:t>년부터 </a:t>
            </a:r>
            <a:r>
              <a:rPr lang="en-US" altLang="ko-KR" sz="1000" dirty="0">
                <a:solidFill>
                  <a:schemeClr val="tx1"/>
                </a:solidFill>
                <a:latin typeface="Arial" panose="020B0604020202020204" pitchFamily="34" charset="0"/>
                <a:cs typeface="Arial" panose="020B0604020202020204" pitchFamily="34" charset="0"/>
              </a:rPr>
              <a:t>2024</a:t>
            </a:r>
            <a:r>
              <a:rPr lang="ko-KR" altLang="en-US" sz="1000" dirty="0">
                <a:solidFill>
                  <a:schemeClr val="tx1"/>
                </a:solidFill>
                <a:latin typeface="Arial" panose="020B0604020202020204" pitchFamily="34" charset="0"/>
                <a:cs typeface="Arial" panose="020B0604020202020204" pitchFamily="34" charset="0"/>
              </a:rPr>
              <a:t>년까지 지속적으로 연평균 </a:t>
            </a:r>
            <a:r>
              <a:rPr lang="en-US" altLang="ko-KR" sz="1000" dirty="0">
                <a:solidFill>
                  <a:schemeClr val="tx1"/>
                </a:solidFill>
                <a:latin typeface="Arial" panose="020B0604020202020204" pitchFamily="34" charset="0"/>
                <a:cs typeface="Arial" panose="020B0604020202020204" pitchFamily="34" charset="0"/>
              </a:rPr>
              <a:t>13.4%</a:t>
            </a:r>
            <a:r>
              <a:rPr lang="ko-KR" altLang="en-US" sz="1000" dirty="0">
                <a:solidFill>
                  <a:schemeClr val="tx1"/>
                </a:solidFill>
                <a:latin typeface="Arial" panose="020B0604020202020204" pitchFamily="34" charset="0"/>
                <a:cs typeface="Arial" panose="020B0604020202020204" pitchFamily="34" charset="0"/>
              </a:rPr>
              <a:t> 가량 성장하여</a:t>
            </a:r>
            <a:r>
              <a:rPr lang="en-US" altLang="ko-KR" sz="1000" dirty="0">
                <a:solidFill>
                  <a:schemeClr val="tx1"/>
                </a:solidFill>
                <a:latin typeface="Arial" panose="020B0604020202020204" pitchFamily="34" charset="0"/>
                <a:cs typeface="Arial" panose="020B0604020202020204" pitchFamily="34" charset="0"/>
              </a:rPr>
              <a:t>, 2024</a:t>
            </a:r>
            <a:r>
              <a:rPr lang="ko-KR" altLang="en-US" sz="1000" dirty="0">
                <a:solidFill>
                  <a:schemeClr val="tx1"/>
                </a:solidFill>
                <a:latin typeface="Arial" panose="020B0604020202020204" pitchFamily="34" charset="0"/>
                <a:cs typeface="Arial" panose="020B0604020202020204" pitchFamily="34" charset="0"/>
              </a:rPr>
              <a:t>년에는 </a:t>
            </a:r>
            <a:r>
              <a:rPr lang="en-US" altLang="ko-KR" sz="1000" dirty="0">
                <a:solidFill>
                  <a:schemeClr val="tx1"/>
                </a:solidFill>
                <a:latin typeface="Arial" panose="020B0604020202020204" pitchFamily="34" charset="0"/>
                <a:cs typeface="Arial" panose="020B0604020202020204" pitchFamily="34" charset="0"/>
              </a:rPr>
              <a:t>1.4</a:t>
            </a:r>
            <a:r>
              <a:rPr lang="ko-KR" altLang="en-US" sz="1000" dirty="0">
                <a:solidFill>
                  <a:schemeClr val="tx1"/>
                </a:solidFill>
                <a:latin typeface="Arial" panose="020B0604020202020204" pitchFamily="34" charset="0"/>
                <a:cs typeface="Arial" panose="020B0604020202020204" pitchFamily="34" charset="0"/>
              </a:rPr>
              <a:t>조원 규모의 시장을 구축할 것으로 예측됨</a:t>
            </a:r>
          </a:p>
        </p:txBody>
      </p:sp>
      <p:sp>
        <p:nvSpPr>
          <p:cNvPr id="38" name="TextBox 37">
            <a:extLst>
              <a:ext uri="{FF2B5EF4-FFF2-40B4-BE49-F238E27FC236}">
                <a16:creationId xmlns:a16="http://schemas.microsoft.com/office/drawing/2014/main" id="{E7E88EC4-0689-48C6-8DC1-302053F7D592}"/>
              </a:ext>
            </a:extLst>
          </p:cNvPr>
          <p:cNvSpPr txBox="1"/>
          <p:nvPr/>
        </p:nvSpPr>
        <p:spPr>
          <a:xfrm>
            <a:off x="5101156" y="4352653"/>
            <a:ext cx="3909630" cy="126364"/>
          </a:xfrm>
          <a:prstGeom prst="rect">
            <a:avLst/>
          </a:prstGeom>
          <a:noFill/>
        </p:spPr>
        <p:txBody>
          <a:bodyPr wrap="square" lIns="0" tIns="0" rIns="0" bIns="0" rtlCol="0">
            <a:spAutoFit/>
          </a:bodyPr>
          <a:lstStyle/>
          <a:p>
            <a:r>
              <a:rPr lang="en-US" altLang="ko-KR" sz="800" dirty="0">
                <a:latin typeface="Arial" panose="020B0604020202020204" pitchFamily="34" charset="0"/>
                <a:cs typeface="Arial" panose="020B0604020202020204" pitchFamily="34" charset="0"/>
              </a:rPr>
              <a:t>(Source</a:t>
            </a:r>
            <a:r>
              <a:rPr lang="ko-KR" altLang="en-US" sz="800" dirty="0">
                <a:latin typeface="Arial" panose="020B0604020202020204" pitchFamily="34" charset="0"/>
                <a:cs typeface="Arial" panose="020B0604020202020204" pitchFamily="34" charset="0"/>
              </a:rPr>
              <a:t> </a:t>
            </a:r>
            <a:r>
              <a:rPr lang="en-US" altLang="ko-KR" sz="800" dirty="0">
                <a:latin typeface="Arial" panose="020B0604020202020204" pitchFamily="34" charset="0"/>
                <a:cs typeface="Arial" panose="020B0604020202020204" pitchFamily="34" charset="0"/>
              </a:rPr>
              <a:t>:</a:t>
            </a:r>
            <a:r>
              <a:rPr lang="ko-KR" altLang="en-US" sz="800" dirty="0">
                <a:latin typeface="Arial" panose="020B0604020202020204" pitchFamily="34" charset="0"/>
                <a:cs typeface="Arial" panose="020B0604020202020204" pitchFamily="34" charset="0"/>
              </a:rPr>
              <a:t> 중소기업 </a:t>
            </a:r>
            <a:r>
              <a:rPr lang="ko-KR" altLang="en-US" sz="800" dirty="0" err="1">
                <a:latin typeface="Arial" panose="020B0604020202020204" pitchFamily="34" charset="0"/>
                <a:cs typeface="Arial" panose="020B0604020202020204" pitchFamily="34" charset="0"/>
              </a:rPr>
              <a:t>전략기술로드맵</a:t>
            </a:r>
            <a:r>
              <a:rPr lang="en-US" altLang="ko-KR" sz="800" dirty="0">
                <a:latin typeface="Arial" panose="020B0604020202020204" pitchFamily="34" charset="0"/>
                <a:cs typeface="Arial" panose="020B0604020202020204" pitchFamily="34" charset="0"/>
              </a:rPr>
              <a:t>, Markets and Markets)</a:t>
            </a:r>
          </a:p>
        </p:txBody>
      </p:sp>
      <p:graphicFrame>
        <p:nvGraphicFramePr>
          <p:cNvPr id="39" name="표 38">
            <a:extLst>
              <a:ext uri="{FF2B5EF4-FFF2-40B4-BE49-F238E27FC236}">
                <a16:creationId xmlns:a16="http://schemas.microsoft.com/office/drawing/2014/main" id="{C3E7E3C0-1918-40BD-B5E9-A24728EAE3AB}"/>
              </a:ext>
            </a:extLst>
          </p:cNvPr>
          <p:cNvGraphicFramePr>
            <a:graphicFrameLocks noGrp="1"/>
          </p:cNvGraphicFramePr>
          <p:nvPr/>
        </p:nvGraphicFramePr>
        <p:xfrm>
          <a:off x="5067300" y="1847393"/>
          <a:ext cx="4362451" cy="487680"/>
        </p:xfrm>
        <a:graphic>
          <a:graphicData uri="http://schemas.openxmlformats.org/drawingml/2006/table">
            <a:tbl>
              <a:tblPr/>
              <a:tblGrid>
                <a:gridCol w="873103">
                  <a:extLst>
                    <a:ext uri="{9D8B030D-6E8A-4147-A177-3AD203B41FA5}">
                      <a16:colId xmlns:a16="http://schemas.microsoft.com/office/drawing/2014/main" val="539413837"/>
                    </a:ext>
                  </a:extLst>
                </a:gridCol>
                <a:gridCol w="581558">
                  <a:extLst>
                    <a:ext uri="{9D8B030D-6E8A-4147-A177-3AD203B41FA5}">
                      <a16:colId xmlns:a16="http://schemas.microsoft.com/office/drawing/2014/main" val="795663052"/>
                    </a:ext>
                  </a:extLst>
                </a:gridCol>
                <a:gridCol w="581558">
                  <a:extLst>
                    <a:ext uri="{9D8B030D-6E8A-4147-A177-3AD203B41FA5}">
                      <a16:colId xmlns:a16="http://schemas.microsoft.com/office/drawing/2014/main" val="1363051862"/>
                    </a:ext>
                  </a:extLst>
                </a:gridCol>
                <a:gridCol w="581558">
                  <a:extLst>
                    <a:ext uri="{9D8B030D-6E8A-4147-A177-3AD203B41FA5}">
                      <a16:colId xmlns:a16="http://schemas.microsoft.com/office/drawing/2014/main" val="2585167727"/>
                    </a:ext>
                  </a:extLst>
                </a:gridCol>
                <a:gridCol w="581558">
                  <a:extLst>
                    <a:ext uri="{9D8B030D-6E8A-4147-A177-3AD203B41FA5}">
                      <a16:colId xmlns:a16="http://schemas.microsoft.com/office/drawing/2014/main" val="3191408241"/>
                    </a:ext>
                  </a:extLst>
                </a:gridCol>
                <a:gridCol w="581558">
                  <a:extLst>
                    <a:ext uri="{9D8B030D-6E8A-4147-A177-3AD203B41FA5}">
                      <a16:colId xmlns:a16="http://schemas.microsoft.com/office/drawing/2014/main" val="1256672316"/>
                    </a:ext>
                  </a:extLst>
                </a:gridCol>
                <a:gridCol w="581558">
                  <a:extLst>
                    <a:ext uri="{9D8B030D-6E8A-4147-A177-3AD203B41FA5}">
                      <a16:colId xmlns:a16="http://schemas.microsoft.com/office/drawing/2014/main" val="3166113744"/>
                    </a:ext>
                  </a:extLst>
                </a:gridCol>
              </a:tblGrid>
              <a:tr h="0">
                <a:tc>
                  <a:txBody>
                    <a:bodyPr/>
                    <a:lstStyle/>
                    <a:p>
                      <a:pPr algn="l" rtl="0"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억원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FY23</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FY24</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CAGR</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934272590"/>
                  </a:ext>
                </a:extLst>
              </a:tr>
              <a:tr h="8148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측정장비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1,625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1,858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262492153"/>
                  </a:ext>
                </a:extLst>
              </a:tr>
              <a:tr h="81482">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테스트장비</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8,709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9,871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11,148</a:t>
                      </a:r>
                    </a:p>
                  </a:txBody>
                  <a:tcPr marL="36000" marR="36000" marT="0" marB="0" anchor="ctr">
                    <a:lnL>
                      <a:noFill/>
                    </a:lnL>
                    <a:lnR>
                      <a:noFill/>
                    </a:lnR>
                    <a:lnT>
                      <a:noFill/>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12,542</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14,416</a:t>
                      </a:r>
                    </a:p>
                  </a:txBody>
                  <a:tcPr marL="36000" marR="36000" marT="0" marB="0" anchor="ctr">
                    <a:lnL>
                      <a:noFill/>
                    </a:lnL>
                    <a:lnR>
                      <a:noFill/>
                    </a:lnR>
                    <a:lnT>
                      <a:noFill/>
                    </a:lnT>
                    <a:lnB>
                      <a:noFill/>
                    </a:lnB>
                  </a:tcPr>
                </a:tc>
                <a:tc>
                  <a:txBody>
                    <a:bodyPr/>
                    <a:lstStyle/>
                    <a:p>
                      <a:pPr algn="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13.4%</a:t>
                      </a:r>
                    </a:p>
                  </a:txBody>
                  <a:tcPr marL="36000" marR="36000" marT="0" marB="0" anchor="ctr">
                    <a:lnL>
                      <a:noFill/>
                    </a:lnL>
                    <a:lnR>
                      <a:noFill/>
                    </a:lnR>
                    <a:lnT>
                      <a:noFill/>
                    </a:lnT>
                    <a:lnB>
                      <a:noFill/>
                    </a:lnB>
                  </a:tcPr>
                </a:tc>
                <a:extLst>
                  <a:ext uri="{0D108BD9-81ED-4DB2-BD59-A6C34878D82A}">
                    <a16:rowId xmlns:a16="http://schemas.microsoft.com/office/drawing/2014/main" val="1384717691"/>
                  </a:ext>
                </a:extLst>
              </a:tr>
              <a:tr h="81482">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10,334</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11,612</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13,006</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14,516</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fontAlgn="ctr"/>
                      <a:r>
                        <a:rPr lang="en-US" altLang="ko-KR" sz="800" b="1" i="0" u="none" strike="noStrike" kern="1200" dirty="0">
                          <a:solidFill>
                            <a:srgbClr val="000000"/>
                          </a:solidFill>
                          <a:effectLst/>
                          <a:latin typeface="Arial" panose="020B0604020202020204" pitchFamily="34" charset="0"/>
                          <a:ea typeface="맑은 고딕" panose="020B0503020000020004" pitchFamily="50" charset="-127"/>
                          <a:cs typeface="+mn-cs"/>
                        </a:rPr>
                        <a:t>16,544</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tc>
                  <a:txBody>
                    <a:bodyPr/>
                    <a:lstStyle/>
                    <a:p>
                      <a:pPr algn="r" rtl="0" fontAlgn="ctr"/>
                      <a:r>
                        <a:rPr lang="en-US" altLang="ko-KR" sz="800" b="1" i="1" u="none" strike="noStrike" kern="1200" dirty="0">
                          <a:solidFill>
                            <a:srgbClr val="000000"/>
                          </a:solidFill>
                          <a:effectLst/>
                          <a:latin typeface="Arial" panose="020B0604020202020204" pitchFamily="34" charset="0"/>
                          <a:ea typeface="맑은 고딕" panose="020B0503020000020004" pitchFamily="50" charset="-127"/>
                          <a:cs typeface="+mn-cs"/>
                        </a:rPr>
                        <a:t>12.5%</a:t>
                      </a:r>
                    </a:p>
                  </a:txBody>
                  <a:tcPr marL="36000" marR="36000" marT="0" marB="0" anchor="ctr">
                    <a:lnL>
                      <a:noFill/>
                    </a:lnL>
                    <a:lnR>
                      <a:noFill/>
                    </a:lnR>
                    <a:lnT w="6350" cap="flat" cmpd="sng" algn="ctr">
                      <a:noFill/>
                      <a:prstDash val="solid"/>
                      <a:round/>
                      <a:headEnd type="none" w="med" len="med"/>
                      <a:tailEnd type="none" w="med" len="med"/>
                    </a:lnT>
                    <a:lnB w="25400" cap="flat" cmpd="dbl" algn="ctr">
                      <a:solidFill>
                        <a:srgbClr val="00338D"/>
                      </a:solidFill>
                      <a:prstDash val="solid"/>
                      <a:round/>
                      <a:headEnd type="none" w="med" len="med"/>
                      <a:tailEnd type="none" w="med" len="med"/>
                    </a:lnB>
                  </a:tcPr>
                </a:tc>
                <a:extLst>
                  <a:ext uri="{0D108BD9-81ED-4DB2-BD59-A6C34878D82A}">
                    <a16:rowId xmlns:a16="http://schemas.microsoft.com/office/drawing/2014/main" val="2470226232"/>
                  </a:ext>
                </a:extLst>
              </a:tr>
            </a:tbl>
          </a:graphicData>
        </a:graphic>
      </p:graphicFrame>
      <p:graphicFrame>
        <p:nvGraphicFramePr>
          <p:cNvPr id="40" name="차트 39">
            <a:extLst>
              <a:ext uri="{FF2B5EF4-FFF2-40B4-BE49-F238E27FC236}">
                <a16:creationId xmlns:a16="http://schemas.microsoft.com/office/drawing/2014/main" id="{05A4A8B1-C3DD-445F-BCAD-EB1CBD9E5E5E}"/>
              </a:ext>
            </a:extLst>
          </p:cNvPr>
          <p:cNvGraphicFramePr>
            <a:graphicFrameLocks/>
          </p:cNvGraphicFramePr>
          <p:nvPr/>
        </p:nvGraphicFramePr>
        <p:xfrm>
          <a:off x="5067300" y="2432050"/>
          <a:ext cx="4362450" cy="1920603"/>
        </p:xfrm>
        <a:graphic>
          <a:graphicData uri="http://schemas.openxmlformats.org/drawingml/2006/chart">
            <c:chart xmlns:c="http://schemas.openxmlformats.org/drawingml/2006/chart" xmlns:r="http://schemas.openxmlformats.org/officeDocument/2006/relationships" r:id="rId4"/>
          </a:graphicData>
        </a:graphic>
      </p:graphicFrame>
      <p:sp>
        <p:nvSpPr>
          <p:cNvPr id="41" name="화살표: 오른쪽 40">
            <a:extLst>
              <a:ext uri="{FF2B5EF4-FFF2-40B4-BE49-F238E27FC236}">
                <a16:creationId xmlns:a16="http://schemas.microsoft.com/office/drawing/2014/main" id="{960927D2-A5D2-40E8-8E2B-D618B5026767}"/>
              </a:ext>
            </a:extLst>
          </p:cNvPr>
          <p:cNvSpPr/>
          <p:nvPr/>
        </p:nvSpPr>
        <p:spPr>
          <a:xfrm rot="20926657">
            <a:off x="6447812" y="2564445"/>
            <a:ext cx="1535185" cy="226922"/>
          </a:xfrm>
          <a:prstGeom prst="rightArrow">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rPr>
              <a:t>CAGR 13.4%</a:t>
            </a:r>
            <a:endParaRPr lang="ko-KR" altLang="en-US" sz="900" b="1" dirty="0" err="1">
              <a:solidFill>
                <a:schemeClr val="bg1"/>
              </a:solidFill>
            </a:endParaRPr>
          </a:p>
        </p:txBody>
      </p:sp>
      <p:sp>
        <p:nvSpPr>
          <p:cNvPr id="42" name="화살표: 오른쪽 41">
            <a:extLst>
              <a:ext uri="{FF2B5EF4-FFF2-40B4-BE49-F238E27FC236}">
                <a16:creationId xmlns:a16="http://schemas.microsoft.com/office/drawing/2014/main" id="{983DC5F3-9647-4F74-869D-DC1CE4402F93}"/>
              </a:ext>
            </a:extLst>
          </p:cNvPr>
          <p:cNvSpPr/>
          <p:nvPr/>
        </p:nvSpPr>
        <p:spPr>
          <a:xfrm rot="21301345">
            <a:off x="6481368" y="3200803"/>
            <a:ext cx="1535185" cy="226922"/>
          </a:xfrm>
          <a:prstGeom prst="rightArrow">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rPr>
              <a:t>CAGR 7.0%</a:t>
            </a:r>
            <a:endParaRPr lang="ko-KR" altLang="en-US" sz="900" b="1" dirty="0" err="1">
              <a:solidFill>
                <a:schemeClr val="bg1"/>
              </a:solidFill>
            </a:endParaRPr>
          </a:p>
        </p:txBody>
      </p:sp>
    </p:spTree>
    <p:extLst>
      <p:ext uri="{BB962C8B-B14F-4D97-AF65-F5344CB8AC3E}">
        <p14:creationId xmlns:p14="http://schemas.microsoft.com/office/powerpoint/2010/main" val="316474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618785710"/>
              </p:ext>
            </p:extLst>
          </p:nvPr>
        </p:nvGraphicFramePr>
        <p:xfrm>
          <a:off x="4326288" y="1876892"/>
          <a:ext cx="4483355" cy="2664152"/>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dirty="0">
                          <a:solidFill>
                            <a:schemeClr val="bg1">
                              <a:lumMod val="65000"/>
                            </a:schemeClr>
                          </a:solidFill>
                          <a:latin typeface="Arial" panose="020B0604020202020204" pitchFamily="34" charset="0"/>
                          <a:ea typeface="+mj-ea"/>
                          <a:cs typeface="Arial" panose="020B0604020202020204" pitchFamily="34" charset="0"/>
                        </a:rPr>
                        <a:t>Industry Overview</a:t>
                      </a:r>
                      <a:endParaRPr lang="en-GB"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dirty="0">
                          <a:solidFill>
                            <a:schemeClr val="bg1">
                              <a:lumMod val="65000"/>
                            </a:schemeClr>
                          </a:solidFill>
                          <a:latin typeface="Arial" panose="020B0604020202020204" pitchFamily="34" charset="0"/>
                          <a:ea typeface="+mj-ea"/>
                          <a:cs typeface="Arial" panose="020B0604020202020204" pitchFamily="34" charset="0"/>
                        </a:rPr>
                        <a:t>3</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tx1"/>
                          </a:solidFill>
                          <a:latin typeface="Arial" panose="020B0604020202020204" pitchFamily="34" charset="0"/>
                          <a:ea typeface="+mj-ea"/>
                          <a:cs typeface="Arial" panose="020B0604020202020204" pitchFamily="34" charset="0"/>
                        </a:rPr>
                        <a:t>Executive Summary</a:t>
                      </a:r>
                      <a:endParaRPr lang="en-GB" sz="1100" b="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tx1"/>
                          </a:solidFill>
                          <a:latin typeface="Arial" panose="020B0604020202020204" pitchFamily="34" charset="0"/>
                          <a:ea typeface="+mj-ea"/>
                          <a:cs typeface="Arial" panose="020B0604020202020204" pitchFamily="34" charset="0"/>
                        </a:rPr>
                        <a:t>8</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j-ea"/>
                          <a:cs typeface="Arial" panose="020B0604020202020204" pitchFamily="34" charset="0"/>
                        </a:rPr>
                        <a:t>Assumptions &amp; Results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dirty="0">
                          <a:solidFill>
                            <a:schemeClr val="bg1">
                              <a:lumMod val="65000"/>
                            </a:schemeClr>
                          </a:solidFill>
                          <a:latin typeface="Arial" panose="020B0604020202020204" pitchFamily="34" charset="0"/>
                          <a:ea typeface="+mj-ea"/>
                          <a:cs typeface="Arial" panose="020B0604020202020204" pitchFamily="34" charset="0"/>
                        </a:rPr>
                        <a:t>17</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rPr>
                        <a:t>4</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dirty="0">
                          <a:solidFill>
                            <a:schemeClr val="bg1">
                              <a:lumMod val="65000"/>
                            </a:schemeClr>
                          </a:solidFill>
                          <a:latin typeface="Arial" panose="020B0604020202020204" pitchFamily="34" charset="0"/>
                          <a:ea typeface="+mn-ea"/>
                          <a:cs typeface="Arial" panose="020B0604020202020204" pitchFamily="34" charset="0"/>
                        </a:rPr>
                        <a:t>Appendices</a:t>
                      </a:r>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altLang="ko-KR" sz="1100" b="0" dirty="0">
                          <a:solidFill>
                            <a:schemeClr val="bg1">
                              <a:lumMod val="65000"/>
                            </a:schemeClr>
                          </a:solidFill>
                          <a:latin typeface="Arial" panose="020B0604020202020204" pitchFamily="34" charset="0"/>
                          <a:ea typeface="+mj-ea"/>
                          <a:cs typeface="Arial" panose="020B0604020202020204" pitchFamily="34" charset="0"/>
                        </a:rPr>
                        <a:t>35</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30561"/>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차트 46">
            <a:extLst>
              <a:ext uri="{FF2B5EF4-FFF2-40B4-BE49-F238E27FC236}">
                <a16:creationId xmlns:a16="http://schemas.microsoft.com/office/drawing/2014/main" id="{F01473A8-3210-4EE3-B4D7-03E9B535E14C}"/>
              </a:ext>
            </a:extLst>
          </p:cNvPr>
          <p:cNvGraphicFramePr>
            <a:graphicFrameLocks/>
          </p:cNvGraphicFramePr>
          <p:nvPr>
            <p:extLst>
              <p:ext uri="{D42A27DB-BD31-4B8C-83A1-F6EECF244321}">
                <p14:modId xmlns:p14="http://schemas.microsoft.com/office/powerpoint/2010/main" val="1870080633"/>
              </p:ext>
            </p:extLst>
          </p:nvPr>
        </p:nvGraphicFramePr>
        <p:xfrm>
          <a:off x="470142" y="1710385"/>
          <a:ext cx="4874976" cy="4267826"/>
        </p:xfrm>
        <a:graphic>
          <a:graphicData uri="http://schemas.openxmlformats.org/drawingml/2006/chart">
            <c:chart xmlns:c="http://schemas.openxmlformats.org/drawingml/2006/chart" xmlns:r="http://schemas.openxmlformats.org/officeDocument/2006/relationships" r:id="rId2"/>
          </a:graphicData>
        </a:graphic>
      </p:graphicFrame>
      <p:grpSp>
        <p:nvGrpSpPr>
          <p:cNvPr id="36" name="그룹 35">
            <a:extLst>
              <a:ext uri="{FF2B5EF4-FFF2-40B4-BE49-F238E27FC236}">
                <a16:creationId xmlns:a16="http://schemas.microsoft.com/office/drawing/2014/main" id="{4588D6DE-B037-4A5E-A91E-1F19AD16CE36}"/>
              </a:ext>
            </a:extLst>
          </p:cNvPr>
          <p:cNvGrpSpPr/>
          <p:nvPr/>
        </p:nvGrpSpPr>
        <p:grpSpPr>
          <a:xfrm>
            <a:off x="5465503" y="1714207"/>
            <a:ext cx="3438251" cy="1144863"/>
            <a:chOff x="5904671" y="1973911"/>
            <a:chExt cx="3516430" cy="1240267"/>
          </a:xfrm>
        </p:grpSpPr>
        <p:sp>
          <p:nvSpPr>
            <p:cNvPr id="37" name="TextBox 36">
              <a:extLst>
                <a:ext uri="{FF2B5EF4-FFF2-40B4-BE49-F238E27FC236}">
                  <a16:creationId xmlns:a16="http://schemas.microsoft.com/office/drawing/2014/main" id="{ABCBEBD6-CE2D-41BA-ACB5-AB9281DEBB18}"/>
                </a:ext>
              </a:extLst>
            </p:cNvPr>
            <p:cNvSpPr txBox="1"/>
            <p:nvPr/>
          </p:nvSpPr>
          <p:spPr>
            <a:xfrm>
              <a:off x="6001101" y="2181420"/>
              <a:ext cx="3420000" cy="1032758"/>
            </a:xfrm>
            <a:prstGeom prst="rect">
              <a:avLst/>
            </a:prstGeom>
            <a:noFill/>
          </p:spPr>
          <p:txBody>
            <a:bodyPr wrap="square" lIns="0" tIns="33231" rIns="0" bIns="33231" rtlCol="0">
              <a:spAutoFit/>
            </a:bodyPr>
            <a:lstStyle/>
            <a:p>
              <a:pPr marL="132926" indent="-132926" algn="just" latinLnBrk="1">
                <a:lnSpc>
                  <a:spcPct val="108000"/>
                </a:lnSpc>
                <a:buFont typeface="Wingdings" pitchFamily="2" charset="2"/>
                <a:buChar char="§"/>
              </a:pP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지분가치에 영향을 미칠 수 있는 하기 주요 변수를 기준으로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Case</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를 구분하여 지분가치 추정</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dirty="0" err="1">
                  <a:solidFill>
                    <a:srgbClr val="000000"/>
                  </a:solidFill>
                  <a:latin typeface="Arial" panose="020B0604020202020204" pitchFamily="34" charset="0"/>
                  <a:ea typeface="맑은 고딕" pitchFamily="50" charset="-127"/>
                  <a:cs typeface="Arial" panose="020B0604020202020204" pitchFamily="34" charset="0"/>
                </a:rPr>
                <a:t>번인소켓</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 시장규모와 점유율을 고려한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CDD </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추정</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 </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물량 증가율을 반영하여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Socket</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매출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Top-line</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을 추정하였으며</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 </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신사업 반영 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CDD</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Feasibility</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 수준에 따라 사업계획 상 수치를 차등 적용</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할인율 및 영구성장률의 민감도에 따른 지분가치 범위 추정</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p:txBody>
        </p:sp>
        <p:grpSp>
          <p:nvGrpSpPr>
            <p:cNvPr id="38" name="그룹 37">
              <a:extLst>
                <a:ext uri="{FF2B5EF4-FFF2-40B4-BE49-F238E27FC236}">
                  <a16:creationId xmlns:a16="http://schemas.microsoft.com/office/drawing/2014/main" id="{0385A25B-7903-4F21-AE80-EF7B2F36DC7C}"/>
                </a:ext>
              </a:extLst>
            </p:cNvPr>
            <p:cNvGrpSpPr/>
            <p:nvPr/>
          </p:nvGrpSpPr>
          <p:grpSpPr>
            <a:xfrm>
              <a:off x="5904671" y="1973911"/>
              <a:ext cx="2928125" cy="180000"/>
              <a:chOff x="5904671" y="1975893"/>
              <a:chExt cx="2928125" cy="180000"/>
            </a:xfrm>
          </p:grpSpPr>
          <p:sp>
            <p:nvSpPr>
              <p:cNvPr id="39" name="Rectangle 41">
                <a:extLst>
                  <a:ext uri="{FF2B5EF4-FFF2-40B4-BE49-F238E27FC236}">
                    <a16:creationId xmlns:a16="http://schemas.microsoft.com/office/drawing/2014/main" id="{2D839581-4CCA-443B-81BD-64200B0F94DF}"/>
                  </a:ext>
                </a:extLst>
              </p:cNvPr>
              <p:cNvSpPr>
                <a:spLocks noChangeArrowheads="1"/>
              </p:cNvSpPr>
              <p:nvPr/>
            </p:nvSpPr>
            <p:spPr bwMode="auto">
              <a:xfrm>
                <a:off x="5952796" y="1975893"/>
                <a:ext cx="2880000" cy="180000"/>
              </a:xfrm>
              <a:prstGeom prst="rect">
                <a:avLst/>
              </a:prstGeom>
              <a:noFill/>
              <a:ln w="9525">
                <a:noFill/>
                <a:miter lim="800000"/>
                <a:headEnd/>
                <a:tailEnd/>
              </a:ln>
            </p:spPr>
            <p:txBody>
              <a:bodyPr lIns="0" tIns="0" rIns="0" bIns="0" anchor="ctr"/>
              <a:lstStyle/>
              <a:p>
                <a:pPr marL="168524" fontAlgn="base">
                  <a:lnSpc>
                    <a:spcPct val="120000"/>
                  </a:lnSpc>
                  <a:spcBef>
                    <a:spcPct val="0"/>
                  </a:spcBef>
                  <a:spcAft>
                    <a:spcPct val="0"/>
                  </a:spcAft>
                </a:pP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현금흐름할인법 </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(DCF</a:t>
                </a: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법</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a:t>
                </a:r>
              </a:p>
            </p:txBody>
          </p:sp>
          <p:sp>
            <p:nvSpPr>
              <p:cNvPr id="40" name="Oval 10">
                <a:extLst>
                  <a:ext uri="{FF2B5EF4-FFF2-40B4-BE49-F238E27FC236}">
                    <a16:creationId xmlns:a16="http://schemas.microsoft.com/office/drawing/2014/main" id="{C4B189B6-D9D9-4913-BE72-5B4C90F5BE4C}"/>
                  </a:ext>
                </a:extLst>
              </p:cNvPr>
              <p:cNvSpPr/>
              <p:nvPr/>
            </p:nvSpPr>
            <p:spPr>
              <a:xfrm>
                <a:off x="5904671" y="1985351"/>
                <a:ext cx="157112" cy="161085"/>
              </a:xfrm>
              <a:prstGeom prst="ellips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31" b="1" dirty="0">
                    <a:solidFill>
                      <a:schemeClr val="bg1"/>
                    </a:solidFill>
                    <a:latin typeface="Arial" panose="020B0604020202020204" pitchFamily="34" charset="0"/>
                    <a:cs typeface="Arial" panose="020B0604020202020204" pitchFamily="34" charset="0"/>
                  </a:rPr>
                  <a:t>1</a:t>
                </a:r>
                <a:endParaRPr lang="ko-KR" altLang="en-US" sz="831" b="1" dirty="0">
                  <a:solidFill>
                    <a:schemeClr val="bg1"/>
                  </a:solidFill>
                  <a:latin typeface="Arial" panose="020B0604020202020204" pitchFamily="34" charset="0"/>
                  <a:cs typeface="Arial" panose="020B0604020202020204" pitchFamily="34" charset="0"/>
                </a:endParaRPr>
              </a:p>
            </p:txBody>
          </p:sp>
        </p:grpSp>
      </p:grpSp>
      <p:sp>
        <p:nvSpPr>
          <p:cNvPr id="41" name="TextBox 40">
            <a:extLst>
              <a:ext uri="{FF2B5EF4-FFF2-40B4-BE49-F238E27FC236}">
                <a16:creationId xmlns:a16="http://schemas.microsoft.com/office/drawing/2014/main" id="{20F28BB2-D4FD-4EA7-AA55-0E1D803B0783}"/>
              </a:ext>
            </a:extLst>
          </p:cNvPr>
          <p:cNvSpPr txBox="1"/>
          <p:nvPr/>
        </p:nvSpPr>
        <p:spPr>
          <a:xfrm>
            <a:off x="4493307" y="1720135"/>
            <a:ext cx="851817" cy="229658"/>
          </a:xfrm>
          <a:prstGeom prst="rect">
            <a:avLst/>
          </a:prstGeom>
          <a:noFill/>
        </p:spPr>
        <p:txBody>
          <a:bodyPr wrap="square" lIns="50409" tIns="50409" rIns="50409" bIns="50409" rtlCol="0">
            <a:spAutoFit/>
          </a:bodyPr>
          <a:lstStyle/>
          <a:p>
            <a:pPr algn="r">
              <a:spcAft>
                <a:spcPts val="554"/>
              </a:spcAft>
            </a:pPr>
            <a:r>
              <a:rPr lang="en-US" altLang="ko-KR" sz="831" dirty="0">
                <a:latin typeface="Arial" panose="020B0604020202020204" pitchFamily="34" charset="0"/>
                <a:ea typeface="맑은 고딕" panose="020B0503020000020004" pitchFamily="50" charset="-127"/>
                <a:cs typeface="Arial" panose="020B0604020202020204" pitchFamily="34" charset="0"/>
              </a:rPr>
              <a:t>(</a:t>
            </a:r>
            <a:r>
              <a:rPr lang="ko-KR" altLang="en-US" sz="831" dirty="0">
                <a:latin typeface="Arial" panose="020B0604020202020204" pitchFamily="34" charset="0"/>
                <a:ea typeface="맑은 고딕" panose="020B0503020000020004" pitchFamily="50" charset="-127"/>
                <a:cs typeface="Arial" panose="020B0604020202020204" pitchFamily="34" charset="0"/>
              </a:rPr>
              <a:t>단위</a:t>
            </a:r>
            <a:r>
              <a:rPr lang="en-US" altLang="ko-KR" sz="831" dirty="0">
                <a:latin typeface="Arial" panose="020B0604020202020204" pitchFamily="34" charset="0"/>
                <a:ea typeface="맑은 고딕" panose="020B0503020000020004" pitchFamily="50" charset="-127"/>
                <a:cs typeface="Arial" panose="020B0604020202020204" pitchFamily="34" charset="0"/>
              </a:rPr>
              <a:t>:</a:t>
            </a:r>
            <a:r>
              <a:rPr lang="ko-KR" altLang="en-US" sz="831" dirty="0">
                <a:latin typeface="Arial" panose="020B0604020202020204" pitchFamily="34" charset="0"/>
                <a:ea typeface="맑은 고딕" panose="020B0503020000020004" pitchFamily="50" charset="-127"/>
                <a:cs typeface="Arial" panose="020B0604020202020204" pitchFamily="34" charset="0"/>
              </a:rPr>
              <a:t>백만원</a:t>
            </a:r>
            <a:r>
              <a:rPr lang="en-US" altLang="ko-KR" sz="831" dirty="0">
                <a:latin typeface="Arial" panose="020B0604020202020204" pitchFamily="34" charset="0"/>
                <a:ea typeface="맑은 고딕" panose="020B0503020000020004" pitchFamily="50" charset="-127"/>
                <a:cs typeface="Arial" panose="020B0604020202020204" pitchFamily="34" charset="0"/>
              </a:rPr>
              <a:t>)</a:t>
            </a:r>
            <a:endParaRPr lang="ko-KR" altLang="en-US" sz="831" dirty="0">
              <a:latin typeface="Arial" panose="020B0604020202020204" pitchFamily="34" charset="0"/>
              <a:ea typeface="맑은 고딕" panose="020B0503020000020004" pitchFamily="50" charset="-127"/>
              <a:cs typeface="Arial" panose="020B0604020202020204" pitchFamily="34" charset="0"/>
            </a:endParaRPr>
          </a:p>
        </p:txBody>
      </p:sp>
      <p:grpSp>
        <p:nvGrpSpPr>
          <p:cNvPr id="43" name="그룹 42">
            <a:extLst>
              <a:ext uri="{FF2B5EF4-FFF2-40B4-BE49-F238E27FC236}">
                <a16:creationId xmlns:a16="http://schemas.microsoft.com/office/drawing/2014/main" id="{08042DBB-64EE-48BD-877C-5A101C140731}"/>
              </a:ext>
            </a:extLst>
          </p:cNvPr>
          <p:cNvGrpSpPr/>
          <p:nvPr/>
        </p:nvGrpSpPr>
        <p:grpSpPr>
          <a:xfrm>
            <a:off x="5465503" y="4240113"/>
            <a:ext cx="3525612" cy="1736583"/>
            <a:chOff x="5904671" y="2730409"/>
            <a:chExt cx="3605777" cy="1948970"/>
          </a:xfrm>
        </p:grpSpPr>
        <p:sp>
          <p:nvSpPr>
            <p:cNvPr id="48" name="TextBox 47">
              <a:extLst>
                <a:ext uri="{FF2B5EF4-FFF2-40B4-BE49-F238E27FC236}">
                  <a16:creationId xmlns:a16="http://schemas.microsoft.com/office/drawing/2014/main" id="{F5699BBF-2F62-4401-A834-881C9C1C732B}"/>
                </a:ext>
              </a:extLst>
            </p:cNvPr>
            <p:cNvSpPr txBox="1"/>
            <p:nvPr/>
          </p:nvSpPr>
          <p:spPr>
            <a:xfrm>
              <a:off x="6001101" y="2937920"/>
              <a:ext cx="3420000" cy="1741459"/>
            </a:xfrm>
            <a:prstGeom prst="rect">
              <a:avLst/>
            </a:prstGeom>
            <a:noFill/>
          </p:spPr>
          <p:txBody>
            <a:bodyPr wrap="square" lIns="0" tIns="33231" rIns="0" bIns="33231" rtlCol="0">
              <a:spAutoFit/>
            </a:bodyPr>
            <a:lstStyle/>
            <a:p>
              <a:pPr marL="132926" indent="-132926" algn="just" latinLnBrk="1">
                <a:lnSpc>
                  <a:spcPct val="108000"/>
                </a:lnSpc>
                <a:buFont typeface="Wingdings" pitchFamily="2" charset="2"/>
                <a:buChar char="§"/>
              </a:pPr>
              <a:r>
                <a:rPr kumimoji="1" lang="en-US" altLang="ko-KR" sz="900" b="1" dirty="0">
                  <a:solidFill>
                    <a:srgbClr val="000000"/>
                  </a:solidFill>
                  <a:latin typeface="Arial" panose="020B0604020202020204" pitchFamily="34" charset="0"/>
                  <a:ea typeface="+mj-ea"/>
                  <a:cs typeface="Arial" panose="020B0604020202020204" pitchFamily="34" charset="0"/>
                </a:rPr>
                <a:t>GPCM : </a:t>
              </a:r>
              <a:r>
                <a:rPr lang="ko-KR" altLang="en-US" sz="900" kern="0" dirty="0">
                  <a:solidFill>
                    <a:srgbClr val="000000"/>
                  </a:solidFill>
                  <a:latin typeface="Arial" panose="020B0604020202020204" pitchFamily="34" charset="0"/>
                  <a:ea typeface="+mj-ea"/>
                  <a:cs typeface="Arial" panose="020B0604020202020204" pitchFamily="34" charset="0"/>
                </a:rPr>
                <a:t>사업의 유사성</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규모 등을 고려하여 최종적으로 국내 유사상장회사 </a:t>
              </a:r>
              <a:r>
                <a:rPr lang="en-US" altLang="ko-KR" sz="900" kern="0" dirty="0">
                  <a:solidFill>
                    <a:srgbClr val="000000"/>
                  </a:solidFill>
                  <a:latin typeface="Arial" panose="020B0604020202020204" pitchFamily="34" charset="0"/>
                  <a:ea typeface="+mj-ea"/>
                  <a:cs typeface="Arial" panose="020B0604020202020204" pitchFamily="34" charset="0"/>
                </a:rPr>
                <a:t>5</a:t>
              </a:r>
              <a:r>
                <a:rPr lang="ko-KR" altLang="en-US" sz="900" kern="0" dirty="0">
                  <a:solidFill>
                    <a:srgbClr val="000000"/>
                  </a:solidFill>
                  <a:latin typeface="Arial" panose="020B0604020202020204" pitchFamily="34" charset="0"/>
                  <a:ea typeface="+mj-ea"/>
                  <a:cs typeface="Arial" panose="020B0604020202020204" pitchFamily="34" charset="0"/>
                </a:rPr>
                <a:t>개를 선정한 뒤</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이로부터 산출된 </a:t>
              </a:r>
              <a:r>
                <a:rPr lang="en-US" altLang="ko-KR" sz="900" kern="0" dirty="0">
                  <a:solidFill>
                    <a:srgbClr val="000000"/>
                  </a:solidFill>
                  <a:latin typeface="Arial" panose="020B0604020202020204" pitchFamily="34" charset="0"/>
                  <a:ea typeface="+mj-ea"/>
                  <a:cs typeface="Arial" panose="020B0604020202020204" pitchFamily="34" charset="0"/>
                </a:rPr>
                <a:t>EV/EBITDA Trading Multiple</a:t>
              </a:r>
              <a:r>
                <a:rPr lang="ko-KR" altLang="en-US" sz="900" kern="0" dirty="0">
                  <a:solidFill>
                    <a:srgbClr val="000000"/>
                  </a:solidFill>
                  <a:latin typeface="Arial" panose="020B0604020202020204" pitchFamily="34" charset="0"/>
                  <a:ea typeface="+mj-ea"/>
                  <a:cs typeface="Arial" panose="020B0604020202020204" pitchFamily="34" charset="0"/>
                </a:rPr>
                <a:t>을 </a:t>
              </a:r>
              <a:r>
                <a:rPr lang="en-US" altLang="ko-KR" sz="900" kern="0" dirty="0">
                  <a:solidFill>
                    <a:srgbClr val="000000"/>
                  </a:solidFill>
                  <a:latin typeface="Arial" panose="020B0604020202020204" pitchFamily="34" charset="0"/>
                  <a:ea typeface="+mj-ea"/>
                  <a:cs typeface="Arial" panose="020B0604020202020204" pitchFamily="34" charset="0"/>
                </a:rPr>
                <a:t>2021</a:t>
              </a:r>
              <a:r>
                <a:rPr lang="ko-KR" altLang="en-US" sz="900" kern="0" dirty="0">
                  <a:solidFill>
                    <a:srgbClr val="000000"/>
                  </a:solidFill>
                  <a:latin typeface="Arial" panose="020B0604020202020204" pitchFamily="34" charset="0"/>
                  <a:ea typeface="+mj-ea"/>
                  <a:cs typeface="Arial" panose="020B0604020202020204" pitchFamily="34" charset="0"/>
                </a:rPr>
                <a:t>년 회사 </a:t>
              </a:r>
              <a:r>
                <a:rPr lang="en-US" altLang="ko-KR" sz="900" kern="0" dirty="0">
                  <a:solidFill>
                    <a:srgbClr val="000000"/>
                  </a:solidFill>
                  <a:latin typeface="Arial" panose="020B0604020202020204" pitchFamily="34" charset="0"/>
                  <a:ea typeface="+mj-ea"/>
                  <a:cs typeface="Arial" panose="020B0604020202020204" pitchFamily="34" charset="0"/>
                </a:rPr>
                <a:t>Pro-forma EBITDA</a:t>
              </a:r>
              <a:r>
                <a:rPr lang="ko-KR" altLang="en-US" sz="900" kern="0" dirty="0">
                  <a:solidFill>
                    <a:srgbClr val="000000"/>
                  </a:solidFill>
                  <a:latin typeface="Arial" panose="020B0604020202020204" pitchFamily="34" charset="0"/>
                  <a:ea typeface="+mj-ea"/>
                  <a:cs typeface="Arial" panose="020B0604020202020204" pitchFamily="34" charset="0"/>
                </a:rPr>
                <a:t>에 적용한</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회사의 기업가치 범위에</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해당함</a:t>
              </a:r>
              <a:r>
                <a:rPr kumimoji="1" lang="en-US" altLang="ko-KR" sz="900" dirty="0">
                  <a:solidFill>
                    <a:srgbClr val="000000"/>
                  </a:solidFill>
                  <a:latin typeface="Arial" panose="020B0604020202020204" pitchFamily="34" charset="0"/>
                  <a:ea typeface="+mj-ea"/>
                  <a:cs typeface="Arial" panose="020B0604020202020204" pitchFamily="34" charset="0"/>
                </a:rPr>
                <a:t> </a:t>
              </a:r>
              <a:r>
                <a:rPr lang="en-US" altLang="ko-KR" sz="900" kern="0" dirty="0">
                  <a:solidFill>
                    <a:srgbClr val="000000"/>
                  </a:solidFill>
                  <a:latin typeface="Arial" panose="020B0604020202020204" pitchFamily="34" charset="0"/>
                  <a:ea typeface="+mj-ea"/>
                  <a:cs typeface="Arial" panose="020B0604020202020204" pitchFamily="34" charset="0"/>
                </a:rPr>
                <a:t> </a:t>
              </a:r>
              <a:endParaRPr kumimoji="1" lang="en-US" altLang="ko-KR" sz="900" dirty="0">
                <a:solidFill>
                  <a:srgbClr val="000000"/>
                </a:solidFill>
                <a:latin typeface="Arial" panose="020B0604020202020204" pitchFamily="34" charset="0"/>
                <a:ea typeface="+mj-ea"/>
                <a:cs typeface="Arial" panose="020B0604020202020204" pitchFamily="34" charset="0"/>
              </a:endParaRPr>
            </a:p>
            <a:p>
              <a:pPr marL="132926" indent="-132926" algn="just" latinLnBrk="1">
                <a:lnSpc>
                  <a:spcPct val="108000"/>
                </a:lnSpc>
                <a:buFont typeface="Wingdings" pitchFamily="2" charset="2"/>
                <a:buChar char="§"/>
              </a:pPr>
              <a:r>
                <a:rPr kumimoji="1" lang="en-US" altLang="ko-KR" sz="900" b="1" dirty="0">
                  <a:solidFill>
                    <a:srgbClr val="000000"/>
                  </a:solidFill>
                  <a:latin typeface="Arial" panose="020B0604020202020204" pitchFamily="34" charset="0"/>
                  <a:ea typeface="+mj-ea"/>
                  <a:cs typeface="Arial" panose="020B0604020202020204" pitchFamily="34" charset="0"/>
                </a:rPr>
                <a:t>GTM : </a:t>
              </a:r>
              <a:r>
                <a:rPr lang="ko-KR" altLang="en-US" sz="900" kern="0" dirty="0">
                  <a:solidFill>
                    <a:srgbClr val="000000"/>
                  </a:solidFill>
                  <a:latin typeface="Arial" panose="020B0604020202020204" pitchFamily="34" charset="0"/>
                  <a:ea typeface="+mj-ea"/>
                  <a:cs typeface="Arial" panose="020B0604020202020204" pitchFamily="34" charset="0"/>
                </a:rPr>
                <a:t>사업의 유사성</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규모</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거래시기 등을 고려하여 최종적으로 국내 거래사례 </a:t>
              </a:r>
              <a:r>
                <a:rPr lang="en-US" altLang="ko-KR" sz="900" kern="0" dirty="0">
                  <a:solidFill>
                    <a:srgbClr val="000000"/>
                  </a:solidFill>
                  <a:latin typeface="Arial" panose="020B0604020202020204" pitchFamily="34" charset="0"/>
                  <a:ea typeface="+mj-ea"/>
                  <a:cs typeface="Arial" panose="020B0604020202020204" pitchFamily="34" charset="0"/>
                </a:rPr>
                <a:t>3</a:t>
              </a:r>
              <a:r>
                <a:rPr lang="ko-KR" altLang="en-US" sz="900" kern="0" dirty="0">
                  <a:solidFill>
                    <a:srgbClr val="000000"/>
                  </a:solidFill>
                  <a:latin typeface="Arial" panose="020B0604020202020204" pitchFamily="34" charset="0"/>
                  <a:ea typeface="+mj-ea"/>
                  <a:cs typeface="Arial" panose="020B0604020202020204" pitchFamily="34" charset="0"/>
                </a:rPr>
                <a:t>건을 선정한 뒤</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이로부터 산출된 </a:t>
              </a:r>
              <a:r>
                <a:rPr lang="en-US" altLang="ko-KR" sz="900" kern="0" dirty="0">
                  <a:solidFill>
                    <a:srgbClr val="000000"/>
                  </a:solidFill>
                  <a:latin typeface="Arial" panose="020B0604020202020204" pitchFamily="34" charset="0"/>
                  <a:ea typeface="+mj-ea"/>
                  <a:cs typeface="Arial" panose="020B0604020202020204" pitchFamily="34" charset="0"/>
                </a:rPr>
                <a:t>EV/EBITDA Transaction Multiple</a:t>
              </a:r>
              <a:r>
                <a:rPr lang="ko-KR" altLang="en-US" sz="900" kern="0" dirty="0">
                  <a:solidFill>
                    <a:srgbClr val="000000"/>
                  </a:solidFill>
                  <a:latin typeface="Arial" panose="020B0604020202020204" pitchFamily="34" charset="0"/>
                  <a:ea typeface="+mj-ea"/>
                  <a:cs typeface="Arial" panose="020B0604020202020204" pitchFamily="34" charset="0"/>
                </a:rPr>
                <a:t>을 </a:t>
              </a:r>
              <a:r>
                <a:rPr lang="en-US" altLang="ko-KR" sz="900" kern="0" dirty="0">
                  <a:solidFill>
                    <a:srgbClr val="000000"/>
                  </a:solidFill>
                  <a:latin typeface="Arial" panose="020B0604020202020204" pitchFamily="34" charset="0"/>
                  <a:ea typeface="+mj-ea"/>
                  <a:cs typeface="Arial" panose="020B0604020202020204" pitchFamily="34" charset="0"/>
                </a:rPr>
                <a:t>2021</a:t>
              </a:r>
              <a:r>
                <a:rPr lang="ko-KR" altLang="en-US" sz="900" kern="0" dirty="0">
                  <a:solidFill>
                    <a:srgbClr val="000000"/>
                  </a:solidFill>
                  <a:latin typeface="Arial" panose="020B0604020202020204" pitchFamily="34" charset="0"/>
                  <a:ea typeface="+mj-ea"/>
                  <a:cs typeface="Arial" panose="020B0604020202020204" pitchFamily="34" charset="0"/>
                </a:rPr>
                <a:t>년 회사 </a:t>
              </a:r>
              <a:r>
                <a:rPr lang="en-US" altLang="ko-KR" sz="900" kern="0" dirty="0">
                  <a:solidFill>
                    <a:srgbClr val="000000"/>
                  </a:solidFill>
                  <a:latin typeface="Arial" panose="020B0604020202020204" pitchFamily="34" charset="0"/>
                  <a:cs typeface="Arial" panose="020B0604020202020204" pitchFamily="34" charset="0"/>
                </a:rPr>
                <a:t>Pro-forma EBITDA</a:t>
              </a:r>
              <a:r>
                <a:rPr lang="ko-KR" altLang="en-US" sz="900" kern="0" dirty="0">
                  <a:solidFill>
                    <a:srgbClr val="000000"/>
                  </a:solidFill>
                  <a:latin typeface="Arial" panose="020B0604020202020204" pitchFamily="34" charset="0"/>
                  <a:ea typeface="+mj-ea"/>
                  <a:cs typeface="Arial" panose="020B0604020202020204" pitchFamily="34" charset="0"/>
                </a:rPr>
                <a:t>에 적용한 회사의 기업가치 범위에 해당함</a:t>
              </a:r>
              <a:endParaRPr lang="en-US" altLang="ko-KR" sz="900" kern="0" dirty="0">
                <a:solidFill>
                  <a:srgbClr val="000000"/>
                </a:solidFill>
                <a:latin typeface="Arial" panose="020B0604020202020204" pitchFamily="34" charset="0"/>
                <a:ea typeface="+mj-ea"/>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kern="0" dirty="0">
                  <a:solidFill>
                    <a:srgbClr val="000000"/>
                  </a:solidFill>
                  <a:latin typeface="Arial" panose="020B0604020202020204" pitchFamily="34" charset="0"/>
                  <a:ea typeface="+mj-ea"/>
                  <a:cs typeface="Arial" panose="020B0604020202020204" pitchFamily="34" charset="0"/>
                </a:rPr>
                <a:t>선정된 사례의 </a:t>
              </a:r>
              <a:r>
                <a:rPr kumimoji="1" lang="en-US" altLang="ko-KR" sz="900" kern="0" dirty="0">
                  <a:solidFill>
                    <a:srgbClr val="000000"/>
                  </a:solidFill>
                  <a:latin typeface="Arial" panose="020B0604020202020204" pitchFamily="34" charset="0"/>
                  <a:ea typeface="+mj-ea"/>
                  <a:cs typeface="Arial" panose="020B0604020202020204" pitchFamily="34" charset="0"/>
                </a:rPr>
                <a:t>Mean </a:t>
              </a:r>
              <a:r>
                <a:rPr kumimoji="1" lang="ko-KR" altLang="en-US" sz="900" kern="0" dirty="0">
                  <a:solidFill>
                    <a:srgbClr val="000000"/>
                  </a:solidFill>
                  <a:latin typeface="Arial" panose="020B0604020202020204" pitchFamily="34" charset="0"/>
                  <a:ea typeface="+mj-ea"/>
                  <a:cs typeface="Arial" panose="020B0604020202020204" pitchFamily="34" charset="0"/>
                </a:rPr>
                <a:t>값을 표기하되</a:t>
              </a:r>
              <a:r>
                <a:rPr kumimoji="1" lang="en-US" altLang="ko-KR" sz="900" kern="0" dirty="0">
                  <a:solidFill>
                    <a:srgbClr val="000000"/>
                  </a:solidFill>
                  <a:latin typeface="Arial" panose="020B0604020202020204" pitchFamily="34" charset="0"/>
                  <a:ea typeface="+mj-ea"/>
                  <a:cs typeface="Arial" panose="020B0604020202020204" pitchFamily="34" charset="0"/>
                </a:rPr>
                <a:t>, </a:t>
              </a:r>
              <a:r>
                <a:rPr kumimoji="1" lang="ko-KR" altLang="en-US" sz="900" kern="0" dirty="0">
                  <a:solidFill>
                    <a:srgbClr val="000000"/>
                  </a:solidFill>
                  <a:latin typeface="Arial" panose="020B0604020202020204" pitchFamily="34" charset="0"/>
                  <a:ea typeface="+mj-ea"/>
                  <a:cs typeface="Arial" panose="020B0604020202020204" pitchFamily="34" charset="0"/>
                </a:rPr>
                <a:t>개별사례 </a:t>
              </a:r>
              <a:r>
                <a:rPr kumimoji="1" lang="en-US" altLang="ko-KR" sz="900" kern="0" dirty="0">
                  <a:solidFill>
                    <a:srgbClr val="000000"/>
                  </a:solidFill>
                  <a:latin typeface="Arial" panose="020B0604020202020204" pitchFamily="34" charset="0"/>
                  <a:ea typeface="+mj-ea"/>
                  <a:cs typeface="Arial" panose="020B0604020202020204" pitchFamily="34" charset="0"/>
                </a:rPr>
                <a:t>Multiple</a:t>
              </a:r>
              <a:r>
                <a:rPr kumimoji="1" lang="ko-KR" altLang="en-US" sz="900" kern="0" dirty="0">
                  <a:solidFill>
                    <a:srgbClr val="000000"/>
                  </a:solidFill>
                  <a:latin typeface="Arial" panose="020B0604020202020204" pitchFamily="34" charset="0"/>
                  <a:ea typeface="+mj-ea"/>
                  <a:cs typeface="Arial" panose="020B0604020202020204" pitchFamily="34" charset="0"/>
                </a:rPr>
                <a:t>의 </a:t>
              </a:r>
              <a:r>
                <a:rPr kumimoji="1" lang="en-US" altLang="ko-KR" sz="900" kern="0" dirty="0">
                  <a:solidFill>
                    <a:srgbClr val="000000"/>
                  </a:solidFill>
                  <a:latin typeface="Arial" panose="020B0604020202020204" pitchFamily="34" charset="0"/>
                  <a:ea typeface="+mj-ea"/>
                  <a:cs typeface="Arial" panose="020B0604020202020204" pitchFamily="34" charset="0"/>
                </a:rPr>
                <a:t>Min, Max </a:t>
              </a:r>
              <a:r>
                <a:rPr kumimoji="1" lang="ko-KR" altLang="en-US" sz="900" kern="0" dirty="0">
                  <a:solidFill>
                    <a:srgbClr val="000000"/>
                  </a:solidFill>
                  <a:latin typeface="Arial" panose="020B0604020202020204" pitchFamily="34" charset="0"/>
                  <a:ea typeface="+mj-ea"/>
                  <a:cs typeface="Arial" panose="020B0604020202020204" pitchFamily="34" charset="0"/>
                </a:rPr>
                <a:t>값에 따른 지분가치 범위 추정</a:t>
              </a:r>
              <a:endParaRPr kumimoji="1" lang="en-US" altLang="ko-KR" sz="800" dirty="0">
                <a:solidFill>
                  <a:srgbClr val="000000"/>
                </a:solidFill>
                <a:latin typeface="Arial" panose="020B0604020202020204" pitchFamily="34" charset="0"/>
                <a:ea typeface="+mj-ea"/>
                <a:cs typeface="Arial" panose="020B0604020202020204" pitchFamily="34" charset="0"/>
              </a:endParaRPr>
            </a:p>
          </p:txBody>
        </p:sp>
        <p:grpSp>
          <p:nvGrpSpPr>
            <p:cNvPr id="51" name="그룹 50">
              <a:extLst>
                <a:ext uri="{FF2B5EF4-FFF2-40B4-BE49-F238E27FC236}">
                  <a16:creationId xmlns:a16="http://schemas.microsoft.com/office/drawing/2014/main" id="{AFB92253-3482-4B32-9CF2-CFCE6E2FA840}"/>
                </a:ext>
              </a:extLst>
            </p:cNvPr>
            <p:cNvGrpSpPr/>
            <p:nvPr/>
          </p:nvGrpSpPr>
          <p:grpSpPr>
            <a:xfrm>
              <a:off x="5904671" y="2730409"/>
              <a:ext cx="3605777" cy="180000"/>
              <a:chOff x="5904671" y="2866152"/>
              <a:chExt cx="3605777" cy="180000"/>
            </a:xfrm>
          </p:grpSpPr>
          <p:sp>
            <p:nvSpPr>
              <p:cNvPr id="52" name="Rectangle 41">
                <a:extLst>
                  <a:ext uri="{FF2B5EF4-FFF2-40B4-BE49-F238E27FC236}">
                    <a16:creationId xmlns:a16="http://schemas.microsoft.com/office/drawing/2014/main" id="{FEF1F01E-F810-4573-A971-68015FE7F20B}"/>
                  </a:ext>
                </a:extLst>
              </p:cNvPr>
              <p:cNvSpPr>
                <a:spLocks noChangeArrowheads="1"/>
              </p:cNvSpPr>
              <p:nvPr/>
            </p:nvSpPr>
            <p:spPr bwMode="auto">
              <a:xfrm>
                <a:off x="5952796" y="2866152"/>
                <a:ext cx="3557652" cy="180000"/>
              </a:xfrm>
              <a:prstGeom prst="rect">
                <a:avLst/>
              </a:prstGeom>
              <a:noFill/>
              <a:ln w="9525">
                <a:noFill/>
                <a:miter lim="800000"/>
                <a:headEnd/>
                <a:tailEnd/>
              </a:ln>
            </p:spPr>
            <p:txBody>
              <a:bodyPr lIns="0" tIns="0" rIns="0" bIns="0" anchor="ctr"/>
              <a:lstStyle/>
              <a:p>
                <a:pPr marL="168524" fontAlgn="base">
                  <a:lnSpc>
                    <a:spcPct val="120000"/>
                  </a:lnSpc>
                  <a:spcBef>
                    <a:spcPct val="0"/>
                  </a:spcBef>
                  <a:spcAft>
                    <a:spcPct val="0"/>
                  </a:spcAft>
                </a:pP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유사상장회사 비교법(</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GPCM) / </a:t>
                </a: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유사거래 비교법</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(GTM)</a:t>
                </a:r>
              </a:p>
            </p:txBody>
          </p:sp>
          <p:sp>
            <p:nvSpPr>
              <p:cNvPr id="55" name="Oval 89">
                <a:extLst>
                  <a:ext uri="{FF2B5EF4-FFF2-40B4-BE49-F238E27FC236}">
                    <a16:creationId xmlns:a16="http://schemas.microsoft.com/office/drawing/2014/main" id="{39AEA1F6-098C-4641-9F50-8E78538717E3}"/>
                  </a:ext>
                </a:extLst>
              </p:cNvPr>
              <p:cNvSpPr/>
              <p:nvPr/>
            </p:nvSpPr>
            <p:spPr>
              <a:xfrm>
                <a:off x="5904671" y="2875610"/>
                <a:ext cx="157112" cy="161085"/>
              </a:xfrm>
              <a:prstGeom prst="ellipse">
                <a:avLst/>
              </a:prstGeom>
              <a:solidFill>
                <a:srgbClr val="005EB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31" b="1" dirty="0">
                    <a:solidFill>
                      <a:schemeClr val="bg1"/>
                    </a:solidFill>
                    <a:latin typeface="Arial" panose="020B0604020202020204" pitchFamily="34" charset="0"/>
                    <a:cs typeface="Arial" panose="020B0604020202020204" pitchFamily="34" charset="0"/>
                  </a:rPr>
                  <a:t>2</a:t>
                </a:r>
                <a:endParaRPr lang="ko-KR" altLang="en-US" sz="831" b="1" dirty="0">
                  <a:solidFill>
                    <a:schemeClr val="bg1"/>
                  </a:solidFill>
                  <a:latin typeface="Arial" panose="020B0604020202020204" pitchFamily="34" charset="0"/>
                  <a:cs typeface="Arial" panose="020B0604020202020204" pitchFamily="34" charset="0"/>
                </a:endParaRPr>
              </a:p>
            </p:txBody>
          </p:sp>
        </p:grpSp>
      </p:grpSp>
      <p:sp>
        <p:nvSpPr>
          <p:cNvPr id="62" name="이등변 삼각형 61">
            <a:extLst>
              <a:ext uri="{FF2B5EF4-FFF2-40B4-BE49-F238E27FC236}">
                <a16:creationId xmlns:a16="http://schemas.microsoft.com/office/drawing/2014/main" id="{68F56F47-0225-4DE7-8B44-A80BFCA0B4EF}"/>
              </a:ext>
            </a:extLst>
          </p:cNvPr>
          <p:cNvSpPr/>
          <p:nvPr/>
        </p:nvSpPr>
        <p:spPr>
          <a:xfrm flipV="1">
            <a:off x="3297919" y="1972753"/>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70" name="이등변 삼각형 69">
            <a:extLst>
              <a:ext uri="{FF2B5EF4-FFF2-40B4-BE49-F238E27FC236}">
                <a16:creationId xmlns:a16="http://schemas.microsoft.com/office/drawing/2014/main" id="{5345A1C7-D297-476B-8D42-27830619E75F}"/>
              </a:ext>
            </a:extLst>
          </p:cNvPr>
          <p:cNvSpPr/>
          <p:nvPr/>
        </p:nvSpPr>
        <p:spPr>
          <a:xfrm flipV="1">
            <a:off x="2913653" y="4270147"/>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71" name="TextBox 70">
            <a:extLst>
              <a:ext uri="{FF2B5EF4-FFF2-40B4-BE49-F238E27FC236}">
                <a16:creationId xmlns:a16="http://schemas.microsoft.com/office/drawing/2014/main" id="{B3269330-69A0-4FF7-B7C0-755B2BD4AA62}"/>
              </a:ext>
            </a:extLst>
          </p:cNvPr>
          <p:cNvSpPr txBox="1"/>
          <p:nvPr/>
        </p:nvSpPr>
        <p:spPr>
          <a:xfrm>
            <a:off x="2513576" y="4085704"/>
            <a:ext cx="946673" cy="218049"/>
          </a:xfrm>
          <a:prstGeom prst="rect">
            <a:avLst/>
          </a:prstGeom>
          <a:noFill/>
        </p:spPr>
        <p:txBody>
          <a:bodyPr wrap="square" lIns="50409" tIns="50409" rIns="50409" bIns="50409" rtlCol="0">
            <a:noAutofit/>
          </a:bodyPr>
          <a:lstStyle/>
          <a:p>
            <a:pPr algn="ctr">
              <a:spcAft>
                <a:spcPts val="554"/>
              </a:spcAft>
            </a:pPr>
            <a:r>
              <a:rPr lang="en-US" altLang="ko-KR" sz="738" b="1" i="1" dirty="0">
                <a:solidFill>
                  <a:srgbClr val="BC204B"/>
                </a:solidFill>
                <a:latin typeface="Arial" panose="020B0604020202020204" pitchFamily="34" charset="0"/>
                <a:ea typeface="+mj-ea"/>
                <a:cs typeface="Arial" panose="020B0604020202020204" pitchFamily="34" charset="0"/>
              </a:rPr>
              <a:t>Mean 65,351</a:t>
            </a:r>
          </a:p>
        </p:txBody>
      </p:sp>
      <p:sp>
        <p:nvSpPr>
          <p:cNvPr id="73" name="이등변 삼각형 72">
            <a:extLst>
              <a:ext uri="{FF2B5EF4-FFF2-40B4-BE49-F238E27FC236}">
                <a16:creationId xmlns:a16="http://schemas.microsoft.com/office/drawing/2014/main" id="{54C659F9-8AE1-476A-B420-DC4E7982D743}"/>
              </a:ext>
            </a:extLst>
          </p:cNvPr>
          <p:cNvSpPr/>
          <p:nvPr/>
        </p:nvSpPr>
        <p:spPr>
          <a:xfrm flipV="1">
            <a:off x="1795805" y="3504418"/>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74" name="TextBox 73">
            <a:extLst>
              <a:ext uri="{FF2B5EF4-FFF2-40B4-BE49-F238E27FC236}">
                <a16:creationId xmlns:a16="http://schemas.microsoft.com/office/drawing/2014/main" id="{A236C9D4-49C6-4C76-8B32-DA48D5073EA2}"/>
              </a:ext>
            </a:extLst>
          </p:cNvPr>
          <p:cNvSpPr txBox="1"/>
          <p:nvPr/>
        </p:nvSpPr>
        <p:spPr>
          <a:xfrm>
            <a:off x="1395728" y="3319975"/>
            <a:ext cx="946673" cy="218049"/>
          </a:xfrm>
          <a:prstGeom prst="rect">
            <a:avLst/>
          </a:prstGeom>
          <a:noFill/>
        </p:spPr>
        <p:txBody>
          <a:bodyPr wrap="square" lIns="50409" tIns="50409" rIns="50409" bIns="50409" rtlCol="0">
            <a:noAutofit/>
          </a:bodyPr>
          <a:lstStyle/>
          <a:p>
            <a:pPr algn="ctr">
              <a:spcAft>
                <a:spcPts val="554"/>
              </a:spcAft>
            </a:pPr>
            <a:r>
              <a:rPr lang="en-US" altLang="ko-KR" sz="738" b="1" i="1" dirty="0">
                <a:solidFill>
                  <a:srgbClr val="BC204B"/>
                </a:solidFill>
                <a:latin typeface="Arial" panose="020B0604020202020204" pitchFamily="34" charset="0"/>
                <a:ea typeface="+mj-ea"/>
                <a:cs typeface="Arial" panose="020B0604020202020204" pitchFamily="34" charset="0"/>
              </a:rPr>
              <a:t>Mean 44,303</a:t>
            </a:r>
          </a:p>
        </p:txBody>
      </p:sp>
      <p:sp>
        <p:nvSpPr>
          <p:cNvPr id="63" name="TextBox 62">
            <a:extLst>
              <a:ext uri="{FF2B5EF4-FFF2-40B4-BE49-F238E27FC236}">
                <a16:creationId xmlns:a16="http://schemas.microsoft.com/office/drawing/2014/main" id="{3CCEFCC4-E4AC-4D08-A8EB-AC152E7209C7}"/>
              </a:ext>
            </a:extLst>
          </p:cNvPr>
          <p:cNvSpPr txBox="1"/>
          <p:nvPr/>
        </p:nvSpPr>
        <p:spPr>
          <a:xfrm>
            <a:off x="2885837" y="1785287"/>
            <a:ext cx="946673" cy="218049"/>
          </a:xfrm>
          <a:prstGeom prst="rect">
            <a:avLst/>
          </a:prstGeom>
          <a:noFill/>
        </p:spPr>
        <p:txBody>
          <a:bodyPr wrap="square" lIns="50409" tIns="50409" rIns="50409" bIns="50409" rtlCol="0">
            <a:noAutofit/>
          </a:bodyPr>
          <a:lstStyle/>
          <a:p>
            <a:pPr algn="ctr">
              <a:spcAft>
                <a:spcPts val="554"/>
              </a:spcAft>
            </a:pPr>
            <a:r>
              <a:rPr lang="en-US" altLang="ko-KR" sz="738" b="1" i="1" dirty="0">
                <a:solidFill>
                  <a:srgbClr val="BC204B"/>
                </a:solidFill>
                <a:latin typeface="Arial" panose="020B0604020202020204" pitchFamily="34" charset="0"/>
                <a:ea typeface="+mj-ea"/>
                <a:cs typeface="Arial" panose="020B0604020202020204" pitchFamily="34" charset="0"/>
              </a:rPr>
              <a:t>Mean 70,707</a:t>
            </a:r>
          </a:p>
        </p:txBody>
      </p:sp>
      <p:sp>
        <p:nvSpPr>
          <p:cNvPr id="45" name="제목 2">
            <a:extLst>
              <a:ext uri="{FF2B5EF4-FFF2-40B4-BE49-F238E27FC236}">
                <a16:creationId xmlns:a16="http://schemas.microsoft.com/office/drawing/2014/main" id="{DC93C338-4F40-4E88-9101-2C5C87908399}"/>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Price Analysis Results</a:t>
            </a:r>
          </a:p>
        </p:txBody>
      </p:sp>
      <p:sp>
        <p:nvSpPr>
          <p:cNvPr id="46" name="제목 2">
            <a:extLst>
              <a:ext uri="{FF2B5EF4-FFF2-40B4-BE49-F238E27FC236}">
                <a16:creationId xmlns:a16="http://schemas.microsoft.com/office/drawing/2014/main" id="{96D9897D-B670-4BC5-96D0-D40901284EE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81" name="직사각형 80">
            <a:extLst>
              <a:ext uri="{FF2B5EF4-FFF2-40B4-BE49-F238E27FC236}">
                <a16:creationId xmlns:a16="http://schemas.microsoft.com/office/drawing/2014/main" id="{B4397B15-7254-48EE-A9E6-0E5B883B48AE}"/>
              </a:ext>
            </a:extLst>
          </p:cNvPr>
          <p:cNvSpPr/>
          <p:nvPr/>
        </p:nvSpPr>
        <p:spPr>
          <a:xfrm>
            <a:off x="470144" y="6007323"/>
            <a:ext cx="6441444" cy="247568"/>
          </a:xfrm>
          <a:prstGeom prst="rect">
            <a:avLst/>
          </a:prstGeom>
        </p:spPr>
        <p:txBody>
          <a:bodyPr wrap="square" lIns="0" tIns="0" rIns="0" bIns="0" anchor="b">
            <a:spAutoFit/>
          </a:bodyPr>
          <a:lstStyle/>
          <a:p>
            <a:pPr>
              <a:lnSpc>
                <a:spcPts val="960"/>
              </a:lnSpc>
              <a:defRPr/>
            </a:pPr>
            <a:r>
              <a:rPr lang="en-US" altLang="ko-KR" sz="800" kern="0" dirty="0">
                <a:latin typeface="Arial" panose="020B0604020202020204" pitchFamily="34" charset="0"/>
                <a:cs typeface="Arial" panose="020B0604020202020204" pitchFamily="34" charset="0"/>
              </a:rPr>
              <a:t>Note 1: EV/EBITDA </a:t>
            </a:r>
            <a:r>
              <a:rPr lang="en-US" altLang="ko-KR" sz="800" kern="0" dirty="0">
                <a:solidFill>
                  <a:srgbClr val="000000"/>
                </a:solidFill>
                <a:latin typeface="Arial" panose="020B0604020202020204" pitchFamily="34" charset="0"/>
                <a:cs typeface="Arial" panose="020B0604020202020204" pitchFamily="34" charset="0"/>
              </a:rPr>
              <a:t>Trading Multiple</a:t>
            </a:r>
            <a:r>
              <a:rPr lang="ko-KR" altLang="en-US" sz="800" kern="0" dirty="0">
                <a:solidFill>
                  <a:srgbClr val="000000"/>
                </a:solidFill>
                <a:latin typeface="Arial" panose="020B0604020202020204" pitchFamily="34" charset="0"/>
                <a:cs typeface="Arial" panose="020B0604020202020204" pitchFamily="34" charset="0"/>
              </a:rPr>
              <a:t>을 </a:t>
            </a:r>
            <a:r>
              <a:rPr lang="en-US" altLang="ko-KR" sz="800" kern="0" dirty="0">
                <a:solidFill>
                  <a:srgbClr val="000000"/>
                </a:solidFill>
                <a:latin typeface="Arial" panose="020B0604020202020204" pitchFamily="34" charset="0"/>
                <a:cs typeface="Arial" panose="020B0604020202020204" pitchFamily="34" charset="0"/>
              </a:rPr>
              <a:t>2021</a:t>
            </a:r>
            <a:r>
              <a:rPr lang="ko-KR" altLang="en-US" sz="800" kern="0" dirty="0">
                <a:solidFill>
                  <a:srgbClr val="000000"/>
                </a:solidFill>
                <a:latin typeface="Arial" panose="020B0604020202020204" pitchFamily="34" charset="0"/>
                <a:cs typeface="Arial" panose="020B0604020202020204" pitchFamily="34" charset="0"/>
              </a:rPr>
              <a:t>년 회사</a:t>
            </a:r>
            <a:r>
              <a:rPr lang="en-US" altLang="ko-KR" sz="800" kern="0" dirty="0">
                <a:solidFill>
                  <a:srgbClr val="000000"/>
                </a:solidFill>
                <a:latin typeface="Arial" panose="020B0604020202020204" pitchFamily="34" charset="0"/>
                <a:cs typeface="Arial" panose="020B0604020202020204" pitchFamily="34" charset="0"/>
              </a:rPr>
              <a:t> Pro-forma EBITDA</a:t>
            </a:r>
            <a:r>
              <a:rPr lang="ko-KR" altLang="en-US" sz="800" kern="0" dirty="0">
                <a:solidFill>
                  <a:srgbClr val="000000"/>
                </a:solidFill>
                <a:latin typeface="Arial" panose="020B0604020202020204" pitchFamily="34" charset="0"/>
                <a:cs typeface="Arial" panose="020B0604020202020204" pitchFamily="34" charset="0"/>
              </a:rPr>
              <a:t>에 적용할 경우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회사의 기업가치 범위</a:t>
            </a:r>
            <a:endParaRPr lang="en-US" altLang="ko-KR" sz="800" kern="0" dirty="0">
              <a:solidFill>
                <a:srgbClr val="000000"/>
              </a:solidFill>
              <a:latin typeface="Arial" panose="020B0604020202020204" pitchFamily="34" charset="0"/>
              <a:cs typeface="Arial" panose="020B0604020202020204" pitchFamily="34" charset="0"/>
            </a:endParaRPr>
          </a:p>
          <a:p>
            <a:pPr>
              <a:lnSpc>
                <a:spcPts val="960"/>
              </a:lnSpc>
              <a:defRPr/>
            </a:pPr>
            <a:r>
              <a:rPr lang="en-US" altLang="ko-KR" sz="800" kern="0" dirty="0">
                <a:solidFill>
                  <a:srgbClr val="000000"/>
                </a:solidFill>
                <a:latin typeface="Arial" panose="020B0604020202020204" pitchFamily="34" charset="0"/>
                <a:cs typeface="Arial" panose="020B0604020202020204" pitchFamily="34" charset="0"/>
              </a:rPr>
              <a:t>Note 2: </a:t>
            </a:r>
            <a:r>
              <a:rPr lang="en-US" altLang="ko-KR" sz="800" kern="0" dirty="0">
                <a:latin typeface="Arial" panose="020B0604020202020204" pitchFamily="34" charset="0"/>
                <a:cs typeface="Arial" panose="020B0604020202020204" pitchFamily="34" charset="0"/>
              </a:rPr>
              <a:t>EV/EBITDA </a:t>
            </a:r>
            <a:r>
              <a:rPr lang="en-US" altLang="ko-KR" sz="800" kern="0" dirty="0">
                <a:solidFill>
                  <a:srgbClr val="000000"/>
                </a:solidFill>
                <a:latin typeface="Arial" panose="020B0604020202020204" pitchFamily="34" charset="0"/>
                <a:cs typeface="Arial" panose="020B0604020202020204" pitchFamily="34" charset="0"/>
              </a:rPr>
              <a:t>Transaction Multiple</a:t>
            </a:r>
            <a:r>
              <a:rPr lang="ko-KR" altLang="en-US" sz="800" kern="0" dirty="0">
                <a:solidFill>
                  <a:srgbClr val="000000"/>
                </a:solidFill>
                <a:latin typeface="Arial" panose="020B0604020202020204" pitchFamily="34" charset="0"/>
                <a:cs typeface="Arial" panose="020B0604020202020204" pitchFamily="34" charset="0"/>
              </a:rPr>
              <a:t>을 </a:t>
            </a:r>
            <a:r>
              <a:rPr lang="en-US" altLang="ko-KR" sz="800" kern="0" dirty="0">
                <a:solidFill>
                  <a:srgbClr val="000000"/>
                </a:solidFill>
                <a:latin typeface="Arial" panose="020B0604020202020204" pitchFamily="34" charset="0"/>
                <a:cs typeface="Arial" panose="020B0604020202020204" pitchFamily="34" charset="0"/>
              </a:rPr>
              <a:t>2021</a:t>
            </a:r>
            <a:r>
              <a:rPr lang="ko-KR" altLang="en-US" sz="800" kern="0" dirty="0">
                <a:solidFill>
                  <a:srgbClr val="000000"/>
                </a:solidFill>
                <a:latin typeface="Arial" panose="020B0604020202020204" pitchFamily="34" charset="0"/>
                <a:cs typeface="Arial" panose="020B0604020202020204" pitchFamily="34" charset="0"/>
              </a:rPr>
              <a:t>년 회사</a:t>
            </a:r>
            <a:r>
              <a:rPr lang="en-US" altLang="ko-KR" sz="800" kern="0" dirty="0">
                <a:solidFill>
                  <a:srgbClr val="000000"/>
                </a:solidFill>
                <a:latin typeface="Arial" panose="020B0604020202020204" pitchFamily="34" charset="0"/>
                <a:cs typeface="Arial" panose="020B0604020202020204" pitchFamily="34" charset="0"/>
              </a:rPr>
              <a:t> Pro-forma EBITDA </a:t>
            </a:r>
            <a:r>
              <a:rPr lang="ko-KR" altLang="en-US" sz="800" kern="0" dirty="0">
                <a:solidFill>
                  <a:srgbClr val="000000"/>
                </a:solidFill>
                <a:latin typeface="Arial" panose="020B0604020202020204" pitchFamily="34" charset="0"/>
                <a:cs typeface="Arial" panose="020B0604020202020204" pitchFamily="34" charset="0"/>
              </a:rPr>
              <a:t>에 적용할 경우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회사의 기업가치 범위</a:t>
            </a:r>
            <a:endParaRPr lang="en-US" altLang="ko-KR" sz="800" kern="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1194AE96-6877-4F70-B71C-D63D47A44ED9}"/>
              </a:ext>
            </a:extLst>
          </p:cNvPr>
          <p:cNvSpPr txBox="1"/>
          <p:nvPr/>
        </p:nvSpPr>
        <p:spPr>
          <a:xfrm>
            <a:off x="796064" y="4389722"/>
            <a:ext cx="201027" cy="187082"/>
          </a:xfrm>
          <a:prstGeom prst="rect">
            <a:avLst/>
          </a:prstGeom>
          <a:noFill/>
        </p:spPr>
        <p:txBody>
          <a:bodyPr wrap="square" lIns="50409" tIns="50409" rIns="50409" bIns="50409" rtlCol="0">
            <a:spAutoFit/>
          </a:bodyPr>
          <a:lstStyle/>
          <a:p>
            <a:pPr algn="r">
              <a:spcAft>
                <a:spcPts val="554"/>
              </a:spcAft>
            </a:pPr>
            <a:r>
              <a:rPr lang="en-US" altLang="ko-KR" sz="831" baseline="30000" dirty="0">
                <a:latin typeface="Arial" panose="020B0604020202020204" pitchFamily="34" charset="0"/>
                <a:ea typeface="맑은 고딕" panose="020B0503020000020004" pitchFamily="50" charset="-127"/>
                <a:cs typeface="Arial" panose="020B0604020202020204" pitchFamily="34" charset="0"/>
              </a:rPr>
              <a:t>1</a:t>
            </a:r>
            <a:endParaRPr lang="ko-KR" altLang="en-US" sz="831" baseline="30000" dirty="0">
              <a:latin typeface="Arial" panose="020B0604020202020204" pitchFamily="34" charset="0"/>
              <a:ea typeface="맑은 고딕" panose="020B0503020000020004" pitchFamily="50" charset="-127"/>
              <a:cs typeface="Arial" panose="020B0604020202020204" pitchFamily="34" charset="0"/>
            </a:endParaRPr>
          </a:p>
        </p:txBody>
      </p:sp>
      <p:sp>
        <p:nvSpPr>
          <p:cNvPr id="83" name="TextBox 82">
            <a:extLst>
              <a:ext uri="{FF2B5EF4-FFF2-40B4-BE49-F238E27FC236}">
                <a16:creationId xmlns:a16="http://schemas.microsoft.com/office/drawing/2014/main" id="{1752FB00-B6F4-4F98-8F61-485C0FEC40AC}"/>
              </a:ext>
            </a:extLst>
          </p:cNvPr>
          <p:cNvSpPr txBox="1"/>
          <p:nvPr/>
        </p:nvSpPr>
        <p:spPr>
          <a:xfrm>
            <a:off x="796064" y="5153477"/>
            <a:ext cx="201027" cy="187082"/>
          </a:xfrm>
          <a:prstGeom prst="rect">
            <a:avLst/>
          </a:prstGeom>
          <a:noFill/>
        </p:spPr>
        <p:txBody>
          <a:bodyPr wrap="square" lIns="50409" tIns="50409" rIns="50409" bIns="50409" rtlCol="0">
            <a:spAutoFit/>
          </a:bodyPr>
          <a:lstStyle/>
          <a:p>
            <a:pPr algn="r">
              <a:spcAft>
                <a:spcPts val="554"/>
              </a:spcAft>
            </a:pPr>
            <a:r>
              <a:rPr lang="en-US" altLang="ko-KR" sz="831" baseline="30000" dirty="0">
                <a:latin typeface="Arial" panose="020B0604020202020204" pitchFamily="34" charset="0"/>
                <a:ea typeface="맑은 고딕" panose="020B0503020000020004" pitchFamily="50" charset="-127"/>
                <a:cs typeface="Arial" panose="020B0604020202020204" pitchFamily="34" charset="0"/>
              </a:rPr>
              <a:t>2</a:t>
            </a:r>
            <a:endParaRPr lang="ko-KR" altLang="en-US" sz="831" baseline="30000" dirty="0">
              <a:latin typeface="Arial" panose="020B0604020202020204" pitchFamily="34" charset="0"/>
              <a:ea typeface="맑은 고딕" panose="020B0503020000020004" pitchFamily="50" charset="-127"/>
              <a:cs typeface="Arial" panose="020B0604020202020204" pitchFamily="34" charset="0"/>
            </a:endParaRPr>
          </a:p>
        </p:txBody>
      </p:sp>
      <p:sp>
        <p:nvSpPr>
          <p:cNvPr id="53" name="이등변 삼각형 52">
            <a:extLst>
              <a:ext uri="{FF2B5EF4-FFF2-40B4-BE49-F238E27FC236}">
                <a16:creationId xmlns:a16="http://schemas.microsoft.com/office/drawing/2014/main" id="{F815657B-BDF3-443C-9749-A4D49D83847B}"/>
              </a:ext>
            </a:extLst>
          </p:cNvPr>
          <p:cNvSpPr/>
          <p:nvPr/>
        </p:nvSpPr>
        <p:spPr>
          <a:xfrm flipV="1">
            <a:off x="2043171" y="2741714"/>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54" name="TextBox 53">
            <a:extLst>
              <a:ext uri="{FF2B5EF4-FFF2-40B4-BE49-F238E27FC236}">
                <a16:creationId xmlns:a16="http://schemas.microsoft.com/office/drawing/2014/main" id="{D236B6B3-4CA1-4E83-B245-A140FC493F04}"/>
              </a:ext>
            </a:extLst>
          </p:cNvPr>
          <p:cNvSpPr txBox="1"/>
          <p:nvPr/>
        </p:nvSpPr>
        <p:spPr>
          <a:xfrm>
            <a:off x="1631089" y="2554248"/>
            <a:ext cx="946673" cy="218049"/>
          </a:xfrm>
          <a:prstGeom prst="rect">
            <a:avLst/>
          </a:prstGeom>
          <a:noFill/>
        </p:spPr>
        <p:txBody>
          <a:bodyPr wrap="square" lIns="50409" tIns="50409" rIns="50409" bIns="50409" rtlCol="0">
            <a:noAutofit/>
          </a:bodyPr>
          <a:lstStyle/>
          <a:p>
            <a:pPr algn="ctr">
              <a:spcAft>
                <a:spcPts val="554"/>
              </a:spcAft>
            </a:pPr>
            <a:r>
              <a:rPr lang="en-US" altLang="ko-KR" sz="738" b="1" i="1" dirty="0">
                <a:solidFill>
                  <a:srgbClr val="BC204B"/>
                </a:solidFill>
                <a:latin typeface="Arial" panose="020B0604020202020204" pitchFamily="34" charset="0"/>
                <a:ea typeface="+mj-ea"/>
                <a:cs typeface="Arial" panose="020B0604020202020204" pitchFamily="34" charset="0"/>
              </a:rPr>
              <a:t>Mean 48,718</a:t>
            </a:r>
          </a:p>
        </p:txBody>
      </p:sp>
      <p:sp>
        <p:nvSpPr>
          <p:cNvPr id="59" name="이등변 삼각형 58">
            <a:extLst>
              <a:ext uri="{FF2B5EF4-FFF2-40B4-BE49-F238E27FC236}">
                <a16:creationId xmlns:a16="http://schemas.microsoft.com/office/drawing/2014/main" id="{E4DECA93-BF39-4C02-9BAA-9606870D7B0D}"/>
              </a:ext>
            </a:extLst>
          </p:cNvPr>
          <p:cNvSpPr/>
          <p:nvPr/>
        </p:nvSpPr>
        <p:spPr>
          <a:xfrm flipV="1">
            <a:off x="3516451" y="5033902"/>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60" name="TextBox 59">
            <a:extLst>
              <a:ext uri="{FF2B5EF4-FFF2-40B4-BE49-F238E27FC236}">
                <a16:creationId xmlns:a16="http://schemas.microsoft.com/office/drawing/2014/main" id="{103C8ED6-1C8D-4BC4-9962-7E91F565EFE2}"/>
              </a:ext>
            </a:extLst>
          </p:cNvPr>
          <p:cNvSpPr txBox="1"/>
          <p:nvPr/>
        </p:nvSpPr>
        <p:spPr>
          <a:xfrm>
            <a:off x="3116374" y="4849459"/>
            <a:ext cx="946673" cy="218049"/>
          </a:xfrm>
          <a:prstGeom prst="rect">
            <a:avLst/>
          </a:prstGeom>
          <a:noFill/>
        </p:spPr>
        <p:txBody>
          <a:bodyPr wrap="square" lIns="50409" tIns="50409" rIns="50409" bIns="50409" rtlCol="0">
            <a:noAutofit/>
          </a:bodyPr>
          <a:lstStyle/>
          <a:p>
            <a:pPr algn="ctr">
              <a:spcAft>
                <a:spcPts val="554"/>
              </a:spcAft>
            </a:pPr>
            <a:r>
              <a:rPr lang="en-US" altLang="ko-KR" sz="738" b="1" i="1" dirty="0">
                <a:solidFill>
                  <a:srgbClr val="BC204B"/>
                </a:solidFill>
                <a:latin typeface="Arial" panose="020B0604020202020204" pitchFamily="34" charset="0"/>
                <a:ea typeface="+mj-ea"/>
                <a:cs typeface="Arial" panose="020B0604020202020204" pitchFamily="34" charset="0"/>
              </a:rPr>
              <a:t>Mean 75,434</a:t>
            </a:r>
          </a:p>
        </p:txBody>
      </p:sp>
      <p:sp>
        <p:nvSpPr>
          <p:cNvPr id="49" name="직사각형 48">
            <a:extLst>
              <a:ext uri="{FF2B5EF4-FFF2-40B4-BE49-F238E27FC236}">
                <a16:creationId xmlns:a16="http://schemas.microsoft.com/office/drawing/2014/main" id="{7C2EA121-B126-4E85-8B35-B89A02010CB1}"/>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a:lnSpc>
                <a:spcPct val="110000"/>
              </a:lnSpc>
              <a:buClr>
                <a:schemeClr val="tx2"/>
              </a:buClr>
            </a:pPr>
            <a:r>
              <a:rPr lang="ko-KR" altLang="en-US" sz="1200" b="1" dirty="0">
                <a:solidFill>
                  <a:schemeClr val="tx1"/>
                </a:solidFill>
                <a:ea typeface="맑은 고딕" panose="020B0503020000020004" pitchFamily="50" charset="-127"/>
                <a:sym typeface="Wingdings" pitchFamily="2" charset="2"/>
              </a:rPr>
              <a:t>이익기준 평가접근법 중 현금흐름할인법</a:t>
            </a:r>
            <a:r>
              <a:rPr lang="en-US" altLang="ko-KR" sz="1200" b="1" dirty="0">
                <a:solidFill>
                  <a:schemeClr val="tx1"/>
                </a:solidFill>
                <a:ea typeface="맑은 고딕" panose="020B0503020000020004" pitchFamily="50" charset="-127"/>
                <a:sym typeface="Wingdings" pitchFamily="2" charset="2"/>
              </a:rPr>
              <a:t>(DCF</a:t>
            </a:r>
            <a:r>
              <a:rPr lang="ko-KR" altLang="en-US" sz="1200" b="1" dirty="0">
                <a:solidFill>
                  <a:schemeClr val="tx1"/>
                </a:solidFill>
                <a:ea typeface="맑은 고딕" panose="020B0503020000020004" pitchFamily="50" charset="-127"/>
                <a:sym typeface="Wingdings" pitchFamily="2" charset="2"/>
              </a:rPr>
              <a:t>법</a:t>
            </a:r>
            <a:r>
              <a:rPr lang="en-US" altLang="ko-KR" sz="1200" b="1" dirty="0">
                <a:solidFill>
                  <a:schemeClr val="tx1"/>
                </a:solidFill>
                <a:ea typeface="맑은 고딕" panose="020B0503020000020004" pitchFamily="50" charset="-127"/>
                <a:sym typeface="Wingdings" pitchFamily="2" charset="2"/>
              </a:rPr>
              <a:t>),</a:t>
            </a:r>
            <a:r>
              <a:rPr lang="ko-KR" altLang="en-US" sz="1200" b="1" dirty="0">
                <a:solidFill>
                  <a:schemeClr val="tx1"/>
                </a:solidFill>
                <a:ea typeface="맑은 고딕" panose="020B0503020000020004" pitchFamily="50" charset="-127"/>
                <a:sym typeface="Wingdings" pitchFamily="2" charset="2"/>
              </a:rPr>
              <a:t> 시장기준 평가접근법 중 유사상장회사 비교법</a:t>
            </a:r>
            <a:r>
              <a:rPr lang="en-US" altLang="ko-KR" sz="1200" b="1" dirty="0">
                <a:solidFill>
                  <a:schemeClr val="tx1"/>
                </a:solidFill>
                <a:ea typeface="맑은 고딕" panose="020B0503020000020004" pitchFamily="50" charset="-127"/>
                <a:sym typeface="Wingdings" pitchFamily="2" charset="2"/>
              </a:rPr>
              <a:t>(GPCM) </a:t>
            </a:r>
            <a:r>
              <a:rPr lang="ko-KR" altLang="en-US" sz="1200" b="1" dirty="0">
                <a:solidFill>
                  <a:schemeClr val="tx1"/>
                </a:solidFill>
                <a:ea typeface="맑은 고딕" panose="020B0503020000020004" pitchFamily="50" charset="-127"/>
                <a:sym typeface="Wingdings" pitchFamily="2" charset="2"/>
              </a:rPr>
              <a:t>및 유사거래 비교법</a:t>
            </a:r>
            <a:r>
              <a:rPr lang="en-US" altLang="ko-KR" sz="1200" b="1" dirty="0">
                <a:solidFill>
                  <a:schemeClr val="tx1"/>
                </a:solidFill>
                <a:ea typeface="맑은 고딕" panose="020B0503020000020004" pitchFamily="50" charset="-127"/>
                <a:sym typeface="Wingdings" pitchFamily="2" charset="2"/>
              </a:rPr>
              <a:t>(GTM)</a:t>
            </a:r>
            <a:r>
              <a:rPr lang="ko-KR" altLang="en-US" sz="1200" b="1" dirty="0">
                <a:solidFill>
                  <a:schemeClr val="tx1"/>
                </a:solidFill>
                <a:ea typeface="맑은 고딕" panose="020B0503020000020004" pitchFamily="50" charset="-127"/>
                <a:sym typeface="Wingdings" pitchFamily="2" charset="2"/>
              </a:rPr>
              <a:t>에 의해 산정한</a:t>
            </a:r>
            <a:r>
              <a:rPr lang="en-US" altLang="ko-KR" sz="1200" b="1" dirty="0">
                <a:solidFill>
                  <a:schemeClr val="tx1"/>
                </a:solidFill>
                <a:ea typeface="맑은 고딕" panose="020B0503020000020004" pitchFamily="50" charset="-127"/>
                <a:sym typeface="Wingdings" pitchFamily="2" charset="2"/>
              </a:rPr>
              <a:t> </a:t>
            </a:r>
            <a:r>
              <a:rPr lang="ko-KR" altLang="en-US" sz="1200" b="1" dirty="0">
                <a:solidFill>
                  <a:schemeClr val="tx1"/>
                </a:solidFill>
                <a:ea typeface="맑은 고딕" panose="020B0503020000020004" pitchFamily="50" charset="-127"/>
                <a:sym typeface="Wingdings" pitchFamily="2" charset="2"/>
              </a:rPr>
              <a:t>평가대상회사의 인수 대상 지분가치 범위는 다음과 같으며</a:t>
            </a:r>
            <a:r>
              <a:rPr lang="en-US" altLang="ko-KR" sz="1200" b="1" dirty="0">
                <a:solidFill>
                  <a:schemeClr val="tx1"/>
                </a:solidFill>
                <a:ea typeface="맑은 고딕" panose="020B0503020000020004" pitchFamily="50" charset="-127"/>
                <a:sym typeface="Wingdings" pitchFamily="2" charset="2"/>
              </a:rPr>
              <a:t>, </a:t>
            </a:r>
            <a:r>
              <a:rPr lang="ko-KR" altLang="en-US" sz="1200" b="1" dirty="0">
                <a:solidFill>
                  <a:schemeClr val="tx1"/>
                </a:solidFill>
                <a:ea typeface="맑은 고딕" panose="020B0503020000020004" pitchFamily="50" charset="-127"/>
                <a:sym typeface="Wingdings" pitchFamily="2" charset="2"/>
              </a:rPr>
              <a:t>주요 구간은 </a:t>
            </a:r>
            <a:r>
              <a:rPr lang="en-US" altLang="ko-KR" sz="1200" b="1" dirty="0">
                <a:solidFill>
                  <a:schemeClr val="tx1"/>
                </a:solidFill>
                <a:ea typeface="맑은 고딕" panose="020B0503020000020004" pitchFamily="50" charset="-127"/>
                <a:sym typeface="Wingdings" pitchFamily="2" charset="2"/>
              </a:rPr>
              <a:t>473~519</a:t>
            </a:r>
            <a:r>
              <a:rPr lang="ko-KR" altLang="en-US" sz="1200" b="1" dirty="0">
                <a:solidFill>
                  <a:schemeClr val="tx1"/>
                </a:solidFill>
                <a:ea typeface="맑은 고딕" panose="020B0503020000020004" pitchFamily="50" charset="-127"/>
                <a:sym typeface="Wingdings" pitchFamily="2" charset="2"/>
              </a:rPr>
              <a:t>억원에 해당함</a:t>
            </a:r>
            <a:endParaRPr lang="en-US" altLang="ko-KR" sz="1200" b="1" dirty="0">
              <a:solidFill>
                <a:schemeClr val="tx1"/>
              </a:solidFill>
              <a:ea typeface="맑은 고딕" panose="020B0503020000020004" pitchFamily="50" charset="-127"/>
              <a:sym typeface="Wingdings" pitchFamily="2" charset="2"/>
            </a:endParaRPr>
          </a:p>
        </p:txBody>
      </p:sp>
      <p:graphicFrame>
        <p:nvGraphicFramePr>
          <p:cNvPr id="69" name="표 68">
            <a:extLst>
              <a:ext uri="{FF2B5EF4-FFF2-40B4-BE49-F238E27FC236}">
                <a16:creationId xmlns:a16="http://schemas.microsoft.com/office/drawing/2014/main" id="{2FE0FB70-FA00-4B9A-B558-AB071AA7F4F4}"/>
              </a:ext>
            </a:extLst>
          </p:cNvPr>
          <p:cNvGraphicFramePr>
            <a:graphicFrameLocks noGrp="1"/>
          </p:cNvGraphicFramePr>
          <p:nvPr>
            <p:extLst>
              <p:ext uri="{D42A27DB-BD31-4B8C-83A1-F6EECF244321}">
                <p14:modId xmlns:p14="http://schemas.microsoft.com/office/powerpoint/2010/main" val="3893711515"/>
              </p:ext>
            </p:extLst>
          </p:nvPr>
        </p:nvGraphicFramePr>
        <p:xfrm>
          <a:off x="5559787" y="2859069"/>
          <a:ext cx="3558632" cy="1155026"/>
        </p:xfrm>
        <a:graphic>
          <a:graphicData uri="http://schemas.openxmlformats.org/drawingml/2006/table">
            <a:tbl>
              <a:tblPr/>
              <a:tblGrid>
                <a:gridCol w="889658">
                  <a:extLst>
                    <a:ext uri="{9D8B030D-6E8A-4147-A177-3AD203B41FA5}">
                      <a16:colId xmlns:a16="http://schemas.microsoft.com/office/drawing/2014/main" val="3961977265"/>
                    </a:ext>
                  </a:extLst>
                </a:gridCol>
                <a:gridCol w="889658">
                  <a:extLst>
                    <a:ext uri="{9D8B030D-6E8A-4147-A177-3AD203B41FA5}">
                      <a16:colId xmlns:a16="http://schemas.microsoft.com/office/drawing/2014/main" val="2033225575"/>
                    </a:ext>
                  </a:extLst>
                </a:gridCol>
                <a:gridCol w="889658">
                  <a:extLst>
                    <a:ext uri="{9D8B030D-6E8A-4147-A177-3AD203B41FA5}">
                      <a16:colId xmlns:a16="http://schemas.microsoft.com/office/drawing/2014/main" val="2474972599"/>
                    </a:ext>
                  </a:extLst>
                </a:gridCol>
                <a:gridCol w="889658">
                  <a:extLst>
                    <a:ext uri="{9D8B030D-6E8A-4147-A177-3AD203B41FA5}">
                      <a16:colId xmlns:a16="http://schemas.microsoft.com/office/drawing/2014/main" val="1617571237"/>
                    </a:ext>
                  </a:extLst>
                </a:gridCol>
              </a:tblGrid>
              <a:tr h="225158">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2 (Base)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3</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721228920"/>
                  </a:ext>
                </a:extLst>
              </a:tr>
              <a:tr h="228676">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CDD </a:t>
                      </a: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추정 물량 성장률</a:t>
                      </a:r>
                      <a:r>
                        <a:rPr lang="en-US" altLang="ko-KR" sz="800" b="0" i="1"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(Best)</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CDD </a:t>
                      </a: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추정 물량 성장률</a:t>
                      </a:r>
                      <a:r>
                        <a:rPr lang="en-US" altLang="ko-KR" sz="800" b="0" i="1"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(Base)</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CDD </a:t>
                      </a: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추정 물량 성장률</a:t>
                      </a:r>
                      <a:r>
                        <a:rPr lang="en-US" altLang="ko-KR" sz="800" b="0" i="1"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(Base)</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069290681"/>
                  </a:ext>
                </a:extLst>
              </a:tr>
              <a:tr h="228676">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Socket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판가</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판가상승 </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(DPPI)</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판가유지 </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(CR)</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판가유지 </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(CR)</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15517866"/>
                  </a:ext>
                </a:extLst>
              </a:tr>
              <a:tr h="228676">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 가정</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단계적 내재화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단계적 내재화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외주비중 유지</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7003892"/>
                  </a:ext>
                </a:extLst>
              </a:tr>
              <a:tr h="228676">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신사업 가정</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신사업 반영 </a:t>
                      </a: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(CDD)</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신사업 </a:t>
                      </a:r>
                      <a:r>
                        <a:rPr lang="ko-KR" altLang="en-US" sz="800" b="0" i="1"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미반영</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tc>
                  <a:txBody>
                    <a:bodyPr/>
                    <a:lstStyle/>
                    <a:p>
                      <a:pPr algn="ctr" rtl="0"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신사업 </a:t>
                      </a:r>
                      <a:r>
                        <a:rPr lang="ko-KR" altLang="en-US" sz="800" b="0" i="1"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미반영</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24902496"/>
                  </a:ext>
                </a:extLst>
              </a:tr>
            </a:tbl>
          </a:graphicData>
        </a:graphic>
      </p:graphicFrame>
      <p:sp>
        <p:nvSpPr>
          <p:cNvPr id="65" name="직사각형 64">
            <a:extLst>
              <a:ext uri="{FF2B5EF4-FFF2-40B4-BE49-F238E27FC236}">
                <a16:creationId xmlns:a16="http://schemas.microsoft.com/office/drawing/2014/main" id="{00000000-0008-0000-1800-000005000000}"/>
              </a:ext>
            </a:extLst>
          </p:cNvPr>
          <p:cNvSpPr/>
          <p:nvPr/>
        </p:nvSpPr>
        <p:spPr>
          <a:xfrm>
            <a:off x="1988828" y="1720934"/>
            <a:ext cx="1617731" cy="3977830"/>
          </a:xfrm>
          <a:prstGeom prst="rect">
            <a:avLst/>
          </a:prstGeom>
          <a:solidFill>
            <a:srgbClr val="EAAA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latin typeface="Arial" panose="020B0604020202020204" pitchFamily="34" charset="0"/>
              <a:cs typeface="Arial" panose="020B0604020202020204" pitchFamily="34" charset="0"/>
            </a:endParaRPr>
          </a:p>
        </p:txBody>
      </p:sp>
      <p:sp>
        <p:nvSpPr>
          <p:cNvPr id="66" name="직사각형 65">
            <a:extLst>
              <a:ext uri="{FF2B5EF4-FFF2-40B4-BE49-F238E27FC236}">
                <a16:creationId xmlns:a16="http://schemas.microsoft.com/office/drawing/2014/main" id="{AC7B8EDE-F823-4427-925A-07512075BBB3}"/>
              </a:ext>
            </a:extLst>
          </p:cNvPr>
          <p:cNvSpPr/>
          <p:nvPr/>
        </p:nvSpPr>
        <p:spPr>
          <a:xfrm>
            <a:off x="1996109" y="1720934"/>
            <a:ext cx="269355" cy="3977831"/>
          </a:xfrm>
          <a:prstGeom prst="rect">
            <a:avLst/>
          </a:prstGeom>
          <a:solidFill>
            <a:srgbClr val="F68D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latin typeface="Arial" panose="020B0604020202020204" pitchFamily="34" charset="0"/>
              <a:cs typeface="Arial" panose="020B0604020202020204" pitchFamily="34" charset="0"/>
            </a:endParaRPr>
          </a:p>
        </p:txBody>
      </p:sp>
      <p:sp>
        <p:nvSpPr>
          <p:cNvPr id="33" name="직사각형 32">
            <a:extLst>
              <a:ext uri="{FF2B5EF4-FFF2-40B4-BE49-F238E27FC236}">
                <a16:creationId xmlns:a16="http://schemas.microsoft.com/office/drawing/2014/main" id="{65BF768E-837E-49ED-BDD8-350AF633A01A}"/>
              </a:ext>
            </a:extLst>
          </p:cNvPr>
          <p:cNvSpPr/>
          <p:nvPr/>
        </p:nvSpPr>
        <p:spPr>
          <a:xfrm>
            <a:off x="5563182" y="4022714"/>
            <a:ext cx="4342817" cy="119328"/>
          </a:xfrm>
          <a:prstGeom prst="rect">
            <a:avLst/>
          </a:prstGeom>
        </p:spPr>
        <p:txBody>
          <a:bodyPr wrap="square" lIns="0" tIns="0" rIns="0" bIns="0" anchor="b">
            <a:spAutoFit/>
          </a:bodyPr>
          <a:lstStyle/>
          <a:p>
            <a:pPr>
              <a:lnSpc>
                <a:spcPts val="960"/>
              </a:lnSpc>
              <a:defRPr/>
            </a:pPr>
            <a:r>
              <a:rPr lang="en-US" altLang="ko-KR" sz="800" kern="0" dirty="0">
                <a:latin typeface="Arial" panose="020B0604020202020204" pitchFamily="34" charset="0"/>
                <a:cs typeface="Arial" panose="020B0604020202020204" pitchFamily="34" charset="0"/>
              </a:rPr>
              <a:t>Note 1: </a:t>
            </a:r>
            <a:r>
              <a:rPr lang="ko-KR" altLang="en-US" sz="800" kern="0" dirty="0" err="1">
                <a:latin typeface="Arial" panose="020B0604020202020204" pitchFamily="34" charset="0"/>
                <a:cs typeface="Arial" panose="020B0604020202020204" pitchFamily="34" charset="0"/>
              </a:rPr>
              <a:t>번인소켓</a:t>
            </a:r>
            <a:r>
              <a:rPr lang="ko-KR" altLang="en-US" sz="800" kern="0" dirty="0">
                <a:latin typeface="Arial" panose="020B0604020202020204" pitchFamily="34" charset="0"/>
                <a:cs typeface="Arial" panose="020B0604020202020204" pitchFamily="34" charset="0"/>
              </a:rPr>
              <a:t> 시장규모 성장 및 </a:t>
            </a:r>
            <a:r>
              <a:rPr lang="en-US" altLang="ko-KR" sz="800" kern="0" dirty="0">
                <a:latin typeface="Arial" panose="020B0604020202020204" pitchFamily="34" charset="0"/>
                <a:cs typeface="Arial" panose="020B0604020202020204" pitchFamily="34" charset="0"/>
              </a:rPr>
              <a:t>Target SoW </a:t>
            </a:r>
            <a:r>
              <a:rPr lang="ko-KR" altLang="en-US" sz="800" kern="0" dirty="0">
                <a:latin typeface="Arial" panose="020B0604020202020204" pitchFamily="34" charset="0"/>
                <a:cs typeface="Arial" panose="020B0604020202020204" pitchFamily="34" charset="0"/>
              </a:rPr>
              <a:t>성장을 고려한 </a:t>
            </a:r>
            <a:r>
              <a:rPr lang="en-US" altLang="ko-KR" sz="800" kern="0" dirty="0">
                <a:latin typeface="Arial" panose="020B0604020202020204" pitchFamily="34" charset="0"/>
                <a:cs typeface="Arial" panose="020B0604020202020204" pitchFamily="34" charset="0"/>
              </a:rPr>
              <a:t>Target </a:t>
            </a:r>
            <a:r>
              <a:rPr lang="ko-KR" altLang="en-US" sz="800" kern="0" dirty="0">
                <a:latin typeface="Arial" panose="020B0604020202020204" pitchFamily="34" charset="0"/>
                <a:cs typeface="Arial" panose="020B0604020202020204" pitchFamily="34" charset="0"/>
              </a:rPr>
              <a:t>물량 성장률</a:t>
            </a:r>
            <a:endParaRPr lang="en-US" altLang="ko-KR" sz="8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00804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3.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4.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5.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B210F4-B75D-44C5-B29D-1AFBE5AA5D68}">
  <ds:schemaRef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FFF77794-D448-47D2-849B-43EBD941A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D324BD4-A732-4BF6-8060-B9EF496A95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138125</TotalTime>
  <Words>14354</Words>
  <Application>Microsoft Office PowerPoint</Application>
  <PresentationFormat>A4 용지(210x297mm)</PresentationFormat>
  <Paragraphs>6910</Paragraphs>
  <Slides>43</Slides>
  <Notes>42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43</vt:i4>
      </vt:variant>
    </vt:vector>
  </HeadingPairs>
  <TitlesOfParts>
    <vt:vector size="52" baseType="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Rho, Hyun-Suk (KR/Deal Adv2)</cp:lastModifiedBy>
  <cp:revision>7055</cp:revision>
  <cp:lastPrinted>2022-06-13T21:57:50Z</cp:lastPrinted>
  <dcterms:created xsi:type="dcterms:W3CDTF">2016-09-06T02:15:48Z</dcterms:created>
  <dcterms:modified xsi:type="dcterms:W3CDTF">2022-06-21T05:40:01Z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